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  <p:sldMasterId id="2147483850" r:id="rId5"/>
  </p:sldMasterIdLst>
  <p:notesMasterIdLst>
    <p:notesMasterId r:id="rId23"/>
  </p:notesMasterIdLst>
  <p:sldIdLst>
    <p:sldId id="256" r:id="rId6"/>
    <p:sldId id="429" r:id="rId7"/>
    <p:sldId id="446" r:id="rId8"/>
    <p:sldId id="452" r:id="rId9"/>
    <p:sldId id="454" r:id="rId10"/>
    <p:sldId id="448" r:id="rId11"/>
    <p:sldId id="456" r:id="rId12"/>
    <p:sldId id="457" r:id="rId13"/>
    <p:sldId id="435" r:id="rId14"/>
    <p:sldId id="437" r:id="rId15"/>
    <p:sldId id="464" r:id="rId16"/>
    <p:sldId id="460" r:id="rId17"/>
    <p:sldId id="462" r:id="rId18"/>
    <p:sldId id="465" r:id="rId19"/>
    <p:sldId id="463" r:id="rId20"/>
    <p:sldId id="458" r:id="rId21"/>
    <p:sldId id="400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Taylor" initials="ST" lastIdx="12" clrIdx="0">
    <p:extLst>
      <p:ext uri="{19B8F6BF-5375-455C-9EA6-DF929625EA0E}">
        <p15:presenceInfo xmlns:p15="http://schemas.microsoft.com/office/powerpoint/2012/main" userId="S-1-5-21-2067419026-868821678-821170639-1380" providerId="AD"/>
      </p:ext>
    </p:extLst>
  </p:cmAuthor>
  <p:cmAuthor id="2" name="Katherine Gengler" initials="KG" lastIdx="5" clrIdx="1">
    <p:extLst>
      <p:ext uri="{19B8F6BF-5375-455C-9EA6-DF929625EA0E}">
        <p15:presenceInfo xmlns:p15="http://schemas.microsoft.com/office/powerpoint/2012/main" userId="Katherine Geng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F72"/>
    <a:srgbClr val="BAD94B"/>
    <a:srgbClr val="7EA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106" autoAdjust="0"/>
  </p:normalViewPr>
  <p:slideViewPr>
    <p:cSldViewPr showGuides="1">
      <p:cViewPr varScale="1">
        <p:scale>
          <a:sx n="77" d="100"/>
          <a:sy n="77" d="100"/>
        </p:scale>
        <p:origin x="106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0A3B0-299A-444D-A19C-45FF741BBC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84716B8-545B-4428-9F7D-09E765DBD6E5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Individuals</a:t>
          </a:r>
        </a:p>
      </dgm:t>
    </dgm:pt>
    <dgm:pt modelId="{2421FDB0-43C2-43B3-A90B-8EC3AD551B57}" type="parTrans" cxnId="{05936F1E-9C7E-4A89-B630-28BA533ABE6A}">
      <dgm:prSet/>
      <dgm:spPr/>
      <dgm:t>
        <a:bodyPr/>
        <a:lstStyle/>
        <a:p>
          <a:endParaRPr lang="en-US"/>
        </a:p>
      </dgm:t>
    </dgm:pt>
    <dgm:pt modelId="{C9730661-B183-4CDF-BEB1-1E092FEFFDD5}" type="sibTrans" cxnId="{05936F1E-9C7E-4A89-B630-28BA533ABE6A}">
      <dgm:prSet/>
      <dgm:spPr/>
      <dgm:t>
        <a:bodyPr/>
        <a:lstStyle/>
        <a:p>
          <a:endParaRPr lang="en-US"/>
        </a:p>
      </dgm:t>
    </dgm:pt>
    <dgm:pt modelId="{27E36208-6BDD-482F-BB14-B04E408C0D4E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Business</a:t>
          </a:r>
        </a:p>
      </dgm:t>
    </dgm:pt>
    <dgm:pt modelId="{7666CEF0-4D8A-4E88-A808-41B91847BAB3}" type="parTrans" cxnId="{A1C68427-FF5A-4AA5-BD27-F9ECDB24122F}">
      <dgm:prSet/>
      <dgm:spPr/>
      <dgm:t>
        <a:bodyPr/>
        <a:lstStyle/>
        <a:p>
          <a:endParaRPr lang="en-US"/>
        </a:p>
      </dgm:t>
    </dgm:pt>
    <dgm:pt modelId="{D4EDEB85-0790-451B-B4E8-3D6B2AA3ABD3}" type="sibTrans" cxnId="{A1C68427-FF5A-4AA5-BD27-F9ECDB24122F}">
      <dgm:prSet/>
      <dgm:spPr/>
      <dgm:t>
        <a:bodyPr/>
        <a:lstStyle/>
        <a:p>
          <a:endParaRPr lang="en-US"/>
        </a:p>
      </dgm:t>
    </dgm:pt>
    <dgm:pt modelId="{9D71A300-A6D8-40A1-870C-11ED7A5E6A2F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Government</a:t>
          </a:r>
        </a:p>
      </dgm:t>
    </dgm:pt>
    <dgm:pt modelId="{DAB8459E-A7F9-4E92-9961-761643967C63}" type="parTrans" cxnId="{7E731DDC-8FA6-472D-83E8-5F8D88EA3305}">
      <dgm:prSet/>
      <dgm:spPr/>
      <dgm:t>
        <a:bodyPr/>
        <a:lstStyle/>
        <a:p>
          <a:endParaRPr lang="en-US"/>
        </a:p>
      </dgm:t>
    </dgm:pt>
    <dgm:pt modelId="{5E5E1695-F09F-416B-9524-2C9F0E905EC9}" type="sibTrans" cxnId="{7E731DDC-8FA6-472D-83E8-5F8D88EA3305}">
      <dgm:prSet/>
      <dgm:spPr/>
      <dgm:t>
        <a:bodyPr/>
        <a:lstStyle/>
        <a:p>
          <a:endParaRPr lang="en-US"/>
        </a:p>
      </dgm:t>
    </dgm:pt>
    <dgm:pt modelId="{66887E8E-AF1E-47D2-90E6-6B112B50238A}" type="pres">
      <dgm:prSet presAssocID="{8CF0A3B0-299A-444D-A19C-45FF741BBCEB}" presName="linearFlow" presStyleCnt="0">
        <dgm:presLayoutVars>
          <dgm:dir/>
          <dgm:resizeHandles val="exact"/>
        </dgm:presLayoutVars>
      </dgm:prSet>
      <dgm:spPr/>
    </dgm:pt>
    <dgm:pt modelId="{AEAC8546-7171-432A-8EC1-392DDAAD0329}" type="pres">
      <dgm:prSet presAssocID="{084716B8-545B-4428-9F7D-09E765DBD6E5}" presName="composite" presStyleCnt="0"/>
      <dgm:spPr/>
    </dgm:pt>
    <dgm:pt modelId="{B5BF0990-D8F2-4800-82E2-19FE07BCF135}" type="pres">
      <dgm:prSet presAssocID="{084716B8-545B-4428-9F7D-09E765DBD6E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C0F2ED-A2B7-4E05-9D4F-04EB2B6A4CCE}" type="pres">
      <dgm:prSet presAssocID="{084716B8-545B-4428-9F7D-09E765DBD6E5}" presName="txShp" presStyleLbl="node1" presStyleIdx="0" presStyleCnt="3" custLinFactNeighborX="995" custLinFactNeighborY="-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78085-8886-4BFD-9EDC-EAFF26ABFB98}" type="pres">
      <dgm:prSet presAssocID="{C9730661-B183-4CDF-BEB1-1E092FEFFDD5}" presName="spacing" presStyleCnt="0"/>
      <dgm:spPr/>
    </dgm:pt>
    <dgm:pt modelId="{4A5DA5B0-62FC-4043-A960-00B0D3AF71A8}" type="pres">
      <dgm:prSet presAssocID="{27E36208-6BDD-482F-BB14-B04E408C0D4E}" presName="composite" presStyleCnt="0"/>
      <dgm:spPr/>
    </dgm:pt>
    <dgm:pt modelId="{78E06788-59F3-4C07-8151-175545D3F76F}" type="pres">
      <dgm:prSet presAssocID="{27E36208-6BDD-482F-BB14-B04E408C0D4E}" presName="imgShp" presStyleLbl="fgImgPlace1" presStyleIdx="1" presStyleCnt="3" custLinFactNeighborX="229" custLinFactNeighborY="-167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3EEA75-3B1E-458A-A016-0F18CC034946}" type="pres">
      <dgm:prSet presAssocID="{27E36208-6BDD-482F-BB14-B04E408C0D4E}" presName="txShp" presStyleLbl="node1" presStyleIdx="1" presStyleCnt="3" custLinFactNeighborX="2051" custLinFactNeighborY="-16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3EFA3-FD4C-4D48-BBC0-1246BECB2CF7}" type="pres">
      <dgm:prSet presAssocID="{D4EDEB85-0790-451B-B4E8-3D6B2AA3ABD3}" presName="spacing" presStyleCnt="0"/>
      <dgm:spPr/>
    </dgm:pt>
    <dgm:pt modelId="{99E26D3E-5588-4DE6-A864-B5A31731E7B6}" type="pres">
      <dgm:prSet presAssocID="{9D71A300-A6D8-40A1-870C-11ED7A5E6A2F}" presName="composite" presStyleCnt="0"/>
      <dgm:spPr/>
    </dgm:pt>
    <dgm:pt modelId="{9D3D4677-69CD-49F9-819F-CCE8C6B5C80D}" type="pres">
      <dgm:prSet presAssocID="{9D71A300-A6D8-40A1-870C-11ED7A5E6A2F}" presName="imgShp" presStyleLbl="fgImgPlace1" presStyleIdx="2" presStyleCnt="3" custLinFactNeighborX="229" custLinFactNeighborY="-361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54C11D-E61B-4566-9961-1D8E46F7E281}" type="pres">
      <dgm:prSet presAssocID="{9D71A300-A6D8-40A1-870C-11ED7A5E6A2F}" presName="txShp" presStyleLbl="node1" presStyleIdx="2" presStyleCnt="3" custLinFactNeighborX="2723" custLinFactNeighborY="-33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36F1E-9C7E-4A89-B630-28BA533ABE6A}" srcId="{8CF0A3B0-299A-444D-A19C-45FF741BBCEB}" destId="{084716B8-545B-4428-9F7D-09E765DBD6E5}" srcOrd="0" destOrd="0" parTransId="{2421FDB0-43C2-43B3-A90B-8EC3AD551B57}" sibTransId="{C9730661-B183-4CDF-BEB1-1E092FEFFDD5}"/>
    <dgm:cxn modelId="{A1C68427-FF5A-4AA5-BD27-F9ECDB24122F}" srcId="{8CF0A3B0-299A-444D-A19C-45FF741BBCEB}" destId="{27E36208-6BDD-482F-BB14-B04E408C0D4E}" srcOrd="1" destOrd="0" parTransId="{7666CEF0-4D8A-4E88-A808-41B91847BAB3}" sibTransId="{D4EDEB85-0790-451B-B4E8-3D6B2AA3ABD3}"/>
    <dgm:cxn modelId="{82A8DD90-7BD6-407A-839F-63777F7EA7DD}" type="presOf" srcId="{27E36208-6BDD-482F-BB14-B04E408C0D4E}" destId="{3F3EEA75-3B1E-458A-A016-0F18CC034946}" srcOrd="0" destOrd="0" presId="urn:microsoft.com/office/officeart/2005/8/layout/vList3"/>
    <dgm:cxn modelId="{FEB0169E-4749-4D8B-8CB6-359597017FC5}" type="presOf" srcId="{8CF0A3B0-299A-444D-A19C-45FF741BBCEB}" destId="{66887E8E-AF1E-47D2-90E6-6B112B50238A}" srcOrd="0" destOrd="0" presId="urn:microsoft.com/office/officeart/2005/8/layout/vList3"/>
    <dgm:cxn modelId="{7E731DDC-8FA6-472D-83E8-5F8D88EA3305}" srcId="{8CF0A3B0-299A-444D-A19C-45FF741BBCEB}" destId="{9D71A300-A6D8-40A1-870C-11ED7A5E6A2F}" srcOrd="2" destOrd="0" parTransId="{DAB8459E-A7F9-4E92-9961-761643967C63}" sibTransId="{5E5E1695-F09F-416B-9524-2C9F0E905EC9}"/>
    <dgm:cxn modelId="{5A15B9D7-DCA6-4B86-9D1F-32D539A6EAE0}" type="presOf" srcId="{084716B8-545B-4428-9F7D-09E765DBD6E5}" destId="{EBC0F2ED-A2B7-4E05-9D4F-04EB2B6A4CCE}" srcOrd="0" destOrd="0" presId="urn:microsoft.com/office/officeart/2005/8/layout/vList3"/>
    <dgm:cxn modelId="{5E551731-ACF1-4956-9A32-63A26EA84596}" type="presOf" srcId="{9D71A300-A6D8-40A1-870C-11ED7A5E6A2F}" destId="{0454C11D-E61B-4566-9961-1D8E46F7E281}" srcOrd="0" destOrd="0" presId="urn:microsoft.com/office/officeart/2005/8/layout/vList3"/>
    <dgm:cxn modelId="{B98FFBC5-E584-4620-BDB4-1821F58399FE}" type="presParOf" srcId="{66887E8E-AF1E-47D2-90E6-6B112B50238A}" destId="{AEAC8546-7171-432A-8EC1-392DDAAD0329}" srcOrd="0" destOrd="0" presId="urn:microsoft.com/office/officeart/2005/8/layout/vList3"/>
    <dgm:cxn modelId="{A59BAA5A-D792-4EA7-B081-4770DA6BD7BD}" type="presParOf" srcId="{AEAC8546-7171-432A-8EC1-392DDAAD0329}" destId="{B5BF0990-D8F2-4800-82E2-19FE07BCF135}" srcOrd="0" destOrd="0" presId="urn:microsoft.com/office/officeart/2005/8/layout/vList3"/>
    <dgm:cxn modelId="{3A7F673A-BA33-4BE0-A703-790F9E5C9FB5}" type="presParOf" srcId="{AEAC8546-7171-432A-8EC1-392DDAAD0329}" destId="{EBC0F2ED-A2B7-4E05-9D4F-04EB2B6A4CCE}" srcOrd="1" destOrd="0" presId="urn:microsoft.com/office/officeart/2005/8/layout/vList3"/>
    <dgm:cxn modelId="{C6DDFDD1-031E-47E2-B2AC-E2D829D9A6E1}" type="presParOf" srcId="{66887E8E-AF1E-47D2-90E6-6B112B50238A}" destId="{88378085-8886-4BFD-9EDC-EAFF26ABFB98}" srcOrd="1" destOrd="0" presId="urn:microsoft.com/office/officeart/2005/8/layout/vList3"/>
    <dgm:cxn modelId="{8AF3A54D-137C-4C0C-92AB-5566511BC184}" type="presParOf" srcId="{66887E8E-AF1E-47D2-90E6-6B112B50238A}" destId="{4A5DA5B0-62FC-4043-A960-00B0D3AF71A8}" srcOrd="2" destOrd="0" presId="urn:microsoft.com/office/officeart/2005/8/layout/vList3"/>
    <dgm:cxn modelId="{32C935EA-7C20-4211-B866-D179FD3ED3AB}" type="presParOf" srcId="{4A5DA5B0-62FC-4043-A960-00B0D3AF71A8}" destId="{78E06788-59F3-4C07-8151-175545D3F76F}" srcOrd="0" destOrd="0" presId="urn:microsoft.com/office/officeart/2005/8/layout/vList3"/>
    <dgm:cxn modelId="{F0E53804-92F8-45FE-94A7-4DB30334A805}" type="presParOf" srcId="{4A5DA5B0-62FC-4043-A960-00B0D3AF71A8}" destId="{3F3EEA75-3B1E-458A-A016-0F18CC034946}" srcOrd="1" destOrd="0" presId="urn:microsoft.com/office/officeart/2005/8/layout/vList3"/>
    <dgm:cxn modelId="{84CD23B3-3F33-4628-85FD-D758C8A0C16A}" type="presParOf" srcId="{66887E8E-AF1E-47D2-90E6-6B112B50238A}" destId="{D343EFA3-FD4C-4D48-BBC0-1246BECB2CF7}" srcOrd="3" destOrd="0" presId="urn:microsoft.com/office/officeart/2005/8/layout/vList3"/>
    <dgm:cxn modelId="{A883E908-0E35-488B-A404-3611F0CD858A}" type="presParOf" srcId="{66887E8E-AF1E-47D2-90E6-6B112B50238A}" destId="{99E26D3E-5588-4DE6-A864-B5A31731E7B6}" srcOrd="4" destOrd="0" presId="urn:microsoft.com/office/officeart/2005/8/layout/vList3"/>
    <dgm:cxn modelId="{CB1A19B9-F03F-45F8-917B-30DBCDE9C543}" type="presParOf" srcId="{99E26D3E-5588-4DE6-A864-B5A31731E7B6}" destId="{9D3D4677-69CD-49F9-819F-CCE8C6B5C80D}" srcOrd="0" destOrd="0" presId="urn:microsoft.com/office/officeart/2005/8/layout/vList3"/>
    <dgm:cxn modelId="{14B68491-40D1-419C-B350-32B8CF12CAF5}" type="presParOf" srcId="{99E26D3E-5588-4DE6-A864-B5A31731E7B6}" destId="{0454C11D-E61B-4566-9961-1D8E46F7E2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E0CFC-E8C4-40BB-B139-F81B52CFF97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850F67-0371-4B10-830D-6F0B3014DA25}">
      <dgm:prSet/>
      <dgm:spPr/>
      <dgm:t>
        <a:bodyPr/>
        <a:lstStyle/>
        <a:p>
          <a:pPr algn="l">
            <a:lnSpc>
              <a:spcPct val="90000"/>
            </a:lnSpc>
          </a:pPr>
          <a:endParaRPr lang="en-US"/>
        </a:p>
      </dgm:t>
    </dgm:pt>
    <dgm:pt modelId="{D3DA8480-BE43-43B5-AF64-2D350018479A}">
      <dgm:prSet/>
      <dgm:spPr/>
      <dgm:t>
        <a:bodyPr/>
        <a:lstStyle/>
        <a:p>
          <a:pPr algn="l">
            <a:lnSpc>
              <a:spcPct val="90000"/>
            </a:lnSpc>
          </a:pPr>
          <a:endParaRPr lang="en-US" dirty="0"/>
        </a:p>
      </dgm:t>
    </dgm:pt>
    <dgm:pt modelId="{3F131250-A3AC-4B05-AC5E-167338064D2A}">
      <dgm:prSet phldrT="[Text]"/>
      <dgm:spPr/>
      <dgm:t>
        <a:bodyPr/>
        <a:lstStyle/>
        <a:p>
          <a:pPr algn="l">
            <a:lnSpc>
              <a:spcPct val="100000"/>
            </a:lnSpc>
          </a:pPr>
          <a:endParaRPr lang="en-US" b="0" dirty="0">
            <a:solidFill>
              <a:srgbClr val="536F72"/>
            </a:solidFill>
            <a:latin typeface="+mn-lt"/>
            <a:ea typeface="MS PGothic" panose="020B0600070205080204" pitchFamily="34" charset="-128"/>
          </a:endParaRPr>
        </a:p>
        <a:p>
          <a:pPr algn="l">
            <a:lnSpc>
              <a:spcPct val="100000"/>
            </a:lnSpc>
          </a:pPr>
          <a:r>
            <a:rPr lang="en-US" b="1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Reliable collaboration </a:t>
          </a:r>
          <a:r>
            <a:rPr lang="en-US" b="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services to businesses large &amp; small, inventors and micro-startups that seek to standardize practices and integrate with other environments</a:t>
          </a:r>
          <a:endParaRPr lang="en-US" dirty="0">
            <a:solidFill>
              <a:srgbClr val="536F72"/>
            </a:solidFill>
          </a:endParaRPr>
        </a:p>
      </dgm:t>
    </dgm:pt>
    <dgm:pt modelId="{02F70591-32CF-46FF-97C1-AB3B57BC15C6}" type="sibTrans" cxnId="{ED00F5A0-9CBE-44ED-820B-96B45EB2835B}">
      <dgm:prSet/>
      <dgm:spPr/>
      <dgm:t>
        <a:bodyPr/>
        <a:lstStyle/>
        <a:p>
          <a:endParaRPr lang="en-US"/>
        </a:p>
      </dgm:t>
    </dgm:pt>
    <dgm:pt modelId="{29DCB674-0150-4944-AEAE-F2D657847EBE}" type="parTrans" cxnId="{ED00F5A0-9CBE-44ED-820B-96B45EB2835B}">
      <dgm:prSet/>
      <dgm:spPr/>
      <dgm:t>
        <a:bodyPr/>
        <a:lstStyle/>
        <a:p>
          <a:endParaRPr lang="en-US"/>
        </a:p>
      </dgm:t>
    </dgm:pt>
    <dgm:pt modelId="{3BEDA9AB-3202-45C7-A606-C77BC1849BE3}" type="sibTrans" cxnId="{C3536E1F-B9F3-48E4-91D7-B878E1D70FF3}">
      <dgm:prSet/>
      <dgm:spPr/>
      <dgm:t>
        <a:bodyPr/>
        <a:lstStyle/>
        <a:p>
          <a:endParaRPr lang="en-US"/>
        </a:p>
      </dgm:t>
    </dgm:pt>
    <dgm:pt modelId="{19A98B1E-9E3A-4F7D-849D-ACEE17CA67DC}" type="parTrans" cxnId="{C3536E1F-B9F3-48E4-91D7-B878E1D70FF3}">
      <dgm:prSet/>
      <dgm:spPr/>
      <dgm:t>
        <a:bodyPr/>
        <a:lstStyle/>
        <a:p>
          <a:endParaRPr lang="en-US"/>
        </a:p>
      </dgm:t>
    </dgm:pt>
    <dgm:pt modelId="{44D3898B-DD1C-451A-97BA-921C599D59B6}" type="sibTrans" cxnId="{0A4EC264-A17F-48A9-B0DC-B8F2105C3B30}">
      <dgm:prSet/>
      <dgm:spPr/>
      <dgm:t>
        <a:bodyPr/>
        <a:lstStyle/>
        <a:p>
          <a:endParaRPr lang="en-US"/>
        </a:p>
      </dgm:t>
    </dgm:pt>
    <dgm:pt modelId="{388C39DC-6A53-4CBD-A521-A5BC92E08FBA}" type="parTrans" cxnId="{0A4EC264-A17F-48A9-B0DC-B8F2105C3B30}">
      <dgm:prSet/>
      <dgm:spPr/>
      <dgm:t>
        <a:bodyPr/>
        <a:lstStyle/>
        <a:p>
          <a:endParaRPr lang="en-US"/>
        </a:p>
      </dgm:t>
    </dgm:pt>
    <dgm:pt modelId="{6C466C0D-6438-4561-A471-9F6AFE8F4684}">
      <dgm:prSet phldrT="[Text]"/>
      <dgm:spPr/>
      <dgm:t>
        <a:bodyPr/>
        <a:lstStyle/>
        <a:p>
          <a:r>
            <a:rPr lang="en-US" b="1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&amp; Conformity Assessment programs </a:t>
          </a:r>
          <a:r>
            <a:rPr lang="en-US" b="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for implementers to establish and confirm policy and technical interoperability</a:t>
          </a:r>
        </a:p>
      </dgm:t>
    </dgm:pt>
    <dgm:pt modelId="{E54E4C2D-D2B4-45B8-B0AB-238A5456CD52}" type="sibTrans" cxnId="{9EA66BE2-584F-4B77-A563-216F6A493ADA}">
      <dgm:prSet/>
      <dgm:spPr/>
      <dgm:t>
        <a:bodyPr/>
        <a:lstStyle/>
        <a:p>
          <a:endParaRPr lang="en-US"/>
        </a:p>
      </dgm:t>
    </dgm:pt>
    <dgm:pt modelId="{C7F0C7A1-5C20-4E98-9F2C-DEAF2729376A}" type="parTrans" cxnId="{9EA66BE2-584F-4B77-A563-216F6A493ADA}">
      <dgm:prSet/>
      <dgm:spPr/>
      <dgm:t>
        <a:bodyPr/>
        <a:lstStyle/>
        <a:p>
          <a:endParaRPr lang="en-US"/>
        </a:p>
      </dgm:t>
    </dgm:pt>
    <dgm:pt modelId="{0BA93303-3D9C-45A8-B127-268F24C257E0}" type="pres">
      <dgm:prSet presAssocID="{33EE0CFC-E8C4-40BB-B139-F81B52CFF97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63B4E-4DAA-4E11-93CA-F30345C046B6}" type="pres">
      <dgm:prSet presAssocID="{33EE0CFC-E8C4-40BB-B139-F81B52CFF973}" presName="ribbon" presStyleLbl="node1" presStyleIdx="0" presStyleCnt="1"/>
      <dgm:spPr>
        <a:solidFill>
          <a:srgbClr val="BAD94B"/>
        </a:solidFill>
      </dgm:spPr>
    </dgm:pt>
    <dgm:pt modelId="{5E0560FC-6CEE-426C-8033-D433476CE380}" type="pres">
      <dgm:prSet presAssocID="{33EE0CFC-E8C4-40BB-B139-F81B52CFF973}" presName="leftArrowText" presStyleLbl="node1" presStyleIdx="0" presStyleCnt="1" custScaleX="108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928F7-AE84-4BFA-92EC-E5943E652676}" type="pres">
      <dgm:prSet presAssocID="{33EE0CFC-E8C4-40BB-B139-F81B52CFF973}" presName="rightArrowText" presStyleLbl="node1" presStyleIdx="0" presStyleCnt="1" custScaleX="118222" custLinFactNeighborX="3474" custLinFactNeighborY="-5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1EA3D-F0C4-42CD-AE06-B1F35C6032AE}" type="presOf" srcId="{52850F67-0371-4B10-830D-6F0B3014DA25}" destId="{5E0560FC-6CEE-426C-8033-D433476CE380}" srcOrd="0" destOrd="2" presId="urn:microsoft.com/office/officeart/2005/8/layout/arrow6"/>
    <dgm:cxn modelId="{89465676-8A6C-48B6-9FA7-E40075191136}" type="presOf" srcId="{3F131250-A3AC-4B05-AC5E-167338064D2A}" destId="{5E0560FC-6CEE-426C-8033-D433476CE380}" srcOrd="0" destOrd="0" presId="urn:microsoft.com/office/officeart/2005/8/layout/arrow6"/>
    <dgm:cxn modelId="{C3536E1F-B9F3-48E4-91D7-B878E1D70FF3}" srcId="{3F131250-A3AC-4B05-AC5E-167338064D2A}" destId="{52850F67-0371-4B10-830D-6F0B3014DA25}" srcOrd="1" destOrd="0" parTransId="{19A98B1E-9E3A-4F7D-849D-ACEE17CA67DC}" sibTransId="{3BEDA9AB-3202-45C7-A606-C77BC1849BE3}"/>
    <dgm:cxn modelId="{0A4EC264-A17F-48A9-B0DC-B8F2105C3B30}" srcId="{3F131250-A3AC-4B05-AC5E-167338064D2A}" destId="{D3DA8480-BE43-43B5-AF64-2D350018479A}" srcOrd="0" destOrd="0" parTransId="{388C39DC-6A53-4CBD-A521-A5BC92E08FBA}" sibTransId="{44D3898B-DD1C-451A-97BA-921C599D59B6}"/>
    <dgm:cxn modelId="{0612C7AA-B1EA-44FF-83C9-C7D84B512F3B}" type="presOf" srcId="{D3DA8480-BE43-43B5-AF64-2D350018479A}" destId="{5E0560FC-6CEE-426C-8033-D433476CE380}" srcOrd="0" destOrd="1" presId="urn:microsoft.com/office/officeart/2005/8/layout/arrow6"/>
    <dgm:cxn modelId="{9EA66BE2-584F-4B77-A563-216F6A493ADA}" srcId="{33EE0CFC-E8C4-40BB-B139-F81B52CFF973}" destId="{6C466C0D-6438-4561-A471-9F6AFE8F4684}" srcOrd="1" destOrd="0" parTransId="{C7F0C7A1-5C20-4E98-9F2C-DEAF2729376A}" sibTransId="{E54E4C2D-D2B4-45B8-B0AB-238A5456CD52}"/>
    <dgm:cxn modelId="{B8D007C2-2DFE-4513-9325-15B4122D4584}" type="presOf" srcId="{6C466C0D-6438-4561-A471-9F6AFE8F4684}" destId="{88D928F7-AE84-4BFA-92EC-E5943E652676}" srcOrd="0" destOrd="0" presId="urn:microsoft.com/office/officeart/2005/8/layout/arrow6"/>
    <dgm:cxn modelId="{ED00F5A0-9CBE-44ED-820B-96B45EB2835B}" srcId="{33EE0CFC-E8C4-40BB-B139-F81B52CFF973}" destId="{3F131250-A3AC-4B05-AC5E-167338064D2A}" srcOrd="0" destOrd="0" parTransId="{29DCB674-0150-4944-AEAE-F2D657847EBE}" sibTransId="{02F70591-32CF-46FF-97C1-AB3B57BC15C6}"/>
    <dgm:cxn modelId="{94F253B9-DBF3-426B-A342-1CA8A3D3F6AF}" type="presOf" srcId="{33EE0CFC-E8C4-40BB-B139-F81B52CFF973}" destId="{0BA93303-3D9C-45A8-B127-268F24C257E0}" srcOrd="0" destOrd="0" presId="urn:microsoft.com/office/officeart/2005/8/layout/arrow6"/>
    <dgm:cxn modelId="{F2A8C8DD-4461-4570-A90E-08C49C15BDAF}" type="presParOf" srcId="{0BA93303-3D9C-45A8-B127-268F24C257E0}" destId="{D8663B4E-4DAA-4E11-93CA-F30345C046B6}" srcOrd="0" destOrd="0" presId="urn:microsoft.com/office/officeart/2005/8/layout/arrow6"/>
    <dgm:cxn modelId="{E43E5B35-1B3F-4519-9563-14C54A04B98D}" type="presParOf" srcId="{0BA93303-3D9C-45A8-B127-268F24C257E0}" destId="{5E0560FC-6CEE-426C-8033-D433476CE380}" srcOrd="1" destOrd="0" presId="urn:microsoft.com/office/officeart/2005/8/layout/arrow6"/>
    <dgm:cxn modelId="{EA4EE581-FA43-4B02-A0D3-B7B35769D96D}" type="presParOf" srcId="{0BA93303-3D9C-45A8-B127-268F24C257E0}" destId="{88D928F7-AE84-4BFA-92EC-E5943E65267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6808A-52D2-4E33-A6F6-7AD1A5525A9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C5F19-2250-4F72-B8E9-D433BCC61685}">
      <dgm:prSet phldrT="[Text]"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This is the world of inventors and micro-startups. New ideas are developed to deal with an infinite range of market demands, use cases and technologies. </a:t>
          </a:r>
          <a:endParaRPr lang="en-US" dirty="0">
            <a:solidFill>
              <a:srgbClr val="536F72"/>
            </a:solidFill>
          </a:endParaRPr>
        </a:p>
      </dgm:t>
    </dgm:pt>
    <dgm:pt modelId="{45B5E0BD-9148-41C7-A010-9D18BE0DCF13}" type="parTrans" cxnId="{0135D155-3D06-4655-98B4-C790B147CDB9}">
      <dgm:prSet/>
      <dgm:spPr/>
      <dgm:t>
        <a:bodyPr/>
        <a:lstStyle/>
        <a:p>
          <a:endParaRPr lang="en-US"/>
        </a:p>
      </dgm:t>
    </dgm:pt>
    <dgm:pt modelId="{232CCA82-8FAA-4713-B6D6-84C09008F3E4}" type="sibTrans" cxnId="{0135D155-3D06-4655-98B4-C790B147CDB9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0C6F8AB0-2DB6-48B5-81E6-89EAE0A6AD49}">
      <dgm:prSet phldrT="[Text]"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Contributors can refine, shape and consolidate the inventions into common specifications and shared practices that lead to industry-best practices. </a:t>
          </a:r>
          <a:endParaRPr lang="en-US" dirty="0">
            <a:solidFill>
              <a:srgbClr val="536F72"/>
            </a:solidFill>
          </a:endParaRPr>
        </a:p>
      </dgm:t>
    </dgm:pt>
    <dgm:pt modelId="{8AA4710A-3027-4178-87A4-B609C23BB26B}" type="parTrans" cxnId="{0E633744-EA7F-49E6-8C93-691EF7750465}">
      <dgm:prSet/>
      <dgm:spPr/>
      <dgm:t>
        <a:bodyPr/>
        <a:lstStyle/>
        <a:p>
          <a:endParaRPr lang="en-US"/>
        </a:p>
      </dgm:t>
    </dgm:pt>
    <dgm:pt modelId="{AAD8C3A2-8B04-464C-B68F-20081FA8F546}" type="sibTrans" cxnId="{0E633744-EA7F-49E6-8C93-691EF7750465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164051CC-241D-431D-8C43-5BFA12D762C7}">
      <dgm:prSet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and testing criteria sets the foundations and makes broader market adoption possible.</a:t>
          </a:r>
        </a:p>
      </dgm:t>
    </dgm:pt>
    <dgm:pt modelId="{99026DAE-9446-450A-8D51-DB214B4215C3}" type="parTrans" cxnId="{E31E6D06-D8EC-47CE-9866-866814DFCB67}">
      <dgm:prSet/>
      <dgm:spPr/>
      <dgm:t>
        <a:bodyPr/>
        <a:lstStyle/>
        <a:p>
          <a:endParaRPr lang="en-US"/>
        </a:p>
      </dgm:t>
    </dgm:pt>
    <dgm:pt modelId="{A3A1F3C1-0072-49A5-ADA1-FE9A8628D474}" type="sibTrans" cxnId="{E31E6D06-D8EC-47CE-9866-866814DFCB67}">
      <dgm:prSet/>
      <dgm:spPr/>
      <dgm:t>
        <a:bodyPr/>
        <a:lstStyle/>
        <a:p>
          <a:endParaRPr lang="en-US"/>
        </a:p>
      </dgm:t>
    </dgm:pt>
    <dgm:pt modelId="{91E3F711-8AF0-4968-8814-305A682B063A}" type="pres">
      <dgm:prSet presAssocID="{E4F6808A-52D2-4E33-A6F6-7AD1A5525A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EE1295-8649-43DA-99A3-DFA6F7E7F2AA}" type="pres">
      <dgm:prSet presAssocID="{711C5F19-2250-4F72-B8E9-D433BCC61685}" presName="node" presStyleLbl="node1" presStyleIdx="0" presStyleCnt="3" custLinFactNeighborY="-43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0A8B3-6011-44BD-A58C-E54C74C10726}" type="pres">
      <dgm:prSet presAssocID="{232CCA82-8FAA-4713-B6D6-84C09008F3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5EFCC70-0FB4-4185-B332-11413ACDFB7F}" type="pres">
      <dgm:prSet presAssocID="{232CCA82-8FAA-4713-B6D6-84C09008F3E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726B863-A6E4-473F-BFDA-574576B8C278}" type="pres">
      <dgm:prSet presAssocID="{0C6F8AB0-2DB6-48B5-81E6-89EAE0A6AD49}" presName="node" presStyleLbl="node1" presStyleIdx="1" presStyleCnt="3" custLinFactNeighborY="-43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2879F-722D-4F5D-8C1F-E72612C251F0}" type="pres">
      <dgm:prSet presAssocID="{AAD8C3A2-8B04-464C-B68F-20081FA8F54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FC7BA2B-03CC-45BF-A5FA-21CA3341AC1B}" type="pres">
      <dgm:prSet presAssocID="{AAD8C3A2-8B04-464C-B68F-20081FA8F54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EBACBEC-78E0-4DC7-8BA3-E384BD0B7E57}" type="pres">
      <dgm:prSet presAssocID="{164051CC-241D-431D-8C43-5BFA12D762C7}" presName="node" presStyleLbl="node1" presStyleIdx="2" presStyleCnt="3" custLinFactNeighborY="-43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CB0D52-C232-4EA2-92C2-4082A26EFEA0}" type="presOf" srcId="{AAD8C3A2-8B04-464C-B68F-20081FA8F546}" destId="{EC12879F-722D-4F5D-8C1F-E72612C251F0}" srcOrd="0" destOrd="0" presId="urn:microsoft.com/office/officeart/2005/8/layout/process1"/>
    <dgm:cxn modelId="{0135D155-3D06-4655-98B4-C790B147CDB9}" srcId="{E4F6808A-52D2-4E33-A6F6-7AD1A5525A9F}" destId="{711C5F19-2250-4F72-B8E9-D433BCC61685}" srcOrd="0" destOrd="0" parTransId="{45B5E0BD-9148-41C7-A010-9D18BE0DCF13}" sibTransId="{232CCA82-8FAA-4713-B6D6-84C09008F3E4}"/>
    <dgm:cxn modelId="{5148EE17-AA41-4566-AE57-E7275576D4E1}" type="presOf" srcId="{711C5F19-2250-4F72-B8E9-D433BCC61685}" destId="{2CEE1295-8649-43DA-99A3-DFA6F7E7F2AA}" srcOrd="0" destOrd="0" presId="urn:microsoft.com/office/officeart/2005/8/layout/process1"/>
    <dgm:cxn modelId="{86C710E5-C483-4819-BD5B-CCA64FE579B8}" type="presOf" srcId="{AAD8C3A2-8B04-464C-B68F-20081FA8F546}" destId="{7FC7BA2B-03CC-45BF-A5FA-21CA3341AC1B}" srcOrd="1" destOrd="0" presId="urn:microsoft.com/office/officeart/2005/8/layout/process1"/>
    <dgm:cxn modelId="{0984EBED-DA2F-473E-9566-D4FFC320F640}" type="presOf" srcId="{232CCA82-8FAA-4713-B6D6-84C09008F3E4}" destId="{C5EFCC70-0FB4-4185-B332-11413ACDFB7F}" srcOrd="1" destOrd="0" presId="urn:microsoft.com/office/officeart/2005/8/layout/process1"/>
    <dgm:cxn modelId="{CC82DA8B-8011-4930-BDB1-6FBD6DCEF54B}" type="presOf" srcId="{E4F6808A-52D2-4E33-A6F6-7AD1A5525A9F}" destId="{91E3F711-8AF0-4968-8814-305A682B063A}" srcOrd="0" destOrd="0" presId="urn:microsoft.com/office/officeart/2005/8/layout/process1"/>
    <dgm:cxn modelId="{0A9B2E7E-2917-4FE4-993D-9693047DED86}" type="presOf" srcId="{0C6F8AB0-2DB6-48B5-81E6-89EAE0A6AD49}" destId="{B726B863-A6E4-473F-BFDA-574576B8C278}" srcOrd="0" destOrd="0" presId="urn:microsoft.com/office/officeart/2005/8/layout/process1"/>
    <dgm:cxn modelId="{B964BA5E-DB0F-492E-8A05-34D988BB3BCE}" type="presOf" srcId="{232CCA82-8FAA-4713-B6D6-84C09008F3E4}" destId="{2340A8B3-6011-44BD-A58C-E54C74C10726}" srcOrd="0" destOrd="0" presId="urn:microsoft.com/office/officeart/2005/8/layout/process1"/>
    <dgm:cxn modelId="{35A4D9E3-8896-45F3-BD6A-80C6D6A843CB}" type="presOf" srcId="{164051CC-241D-431D-8C43-5BFA12D762C7}" destId="{1EBACBEC-78E0-4DC7-8BA3-E384BD0B7E57}" srcOrd="0" destOrd="0" presId="urn:microsoft.com/office/officeart/2005/8/layout/process1"/>
    <dgm:cxn modelId="{E31E6D06-D8EC-47CE-9866-866814DFCB67}" srcId="{E4F6808A-52D2-4E33-A6F6-7AD1A5525A9F}" destId="{164051CC-241D-431D-8C43-5BFA12D762C7}" srcOrd="2" destOrd="0" parTransId="{99026DAE-9446-450A-8D51-DB214B4215C3}" sibTransId="{A3A1F3C1-0072-49A5-ADA1-FE9A8628D474}"/>
    <dgm:cxn modelId="{0E633744-EA7F-49E6-8C93-691EF7750465}" srcId="{E4F6808A-52D2-4E33-A6F6-7AD1A5525A9F}" destId="{0C6F8AB0-2DB6-48B5-81E6-89EAE0A6AD49}" srcOrd="1" destOrd="0" parTransId="{8AA4710A-3027-4178-87A4-B609C23BB26B}" sibTransId="{AAD8C3A2-8B04-464C-B68F-20081FA8F546}"/>
    <dgm:cxn modelId="{89A8DEDE-CF77-4A9D-96D1-6DD511087898}" type="presParOf" srcId="{91E3F711-8AF0-4968-8814-305A682B063A}" destId="{2CEE1295-8649-43DA-99A3-DFA6F7E7F2AA}" srcOrd="0" destOrd="0" presId="urn:microsoft.com/office/officeart/2005/8/layout/process1"/>
    <dgm:cxn modelId="{6AB05A49-3A2C-406F-B94C-5B8F24BFFDA6}" type="presParOf" srcId="{91E3F711-8AF0-4968-8814-305A682B063A}" destId="{2340A8B3-6011-44BD-A58C-E54C74C10726}" srcOrd="1" destOrd="0" presId="urn:microsoft.com/office/officeart/2005/8/layout/process1"/>
    <dgm:cxn modelId="{EE1A4F63-53A3-40CC-8988-F2EBC95919D7}" type="presParOf" srcId="{2340A8B3-6011-44BD-A58C-E54C74C10726}" destId="{C5EFCC70-0FB4-4185-B332-11413ACDFB7F}" srcOrd="0" destOrd="0" presId="urn:microsoft.com/office/officeart/2005/8/layout/process1"/>
    <dgm:cxn modelId="{AAF09D0E-A59B-4BB4-B089-AC399EEAF44F}" type="presParOf" srcId="{91E3F711-8AF0-4968-8814-305A682B063A}" destId="{B726B863-A6E4-473F-BFDA-574576B8C278}" srcOrd="2" destOrd="0" presId="urn:microsoft.com/office/officeart/2005/8/layout/process1"/>
    <dgm:cxn modelId="{DA884E47-8D66-4414-8135-70BDA62E4967}" type="presParOf" srcId="{91E3F711-8AF0-4968-8814-305A682B063A}" destId="{EC12879F-722D-4F5D-8C1F-E72612C251F0}" srcOrd="3" destOrd="0" presId="urn:microsoft.com/office/officeart/2005/8/layout/process1"/>
    <dgm:cxn modelId="{85CCAEA7-EF7B-4CED-ABDE-54E238C71E41}" type="presParOf" srcId="{EC12879F-722D-4F5D-8C1F-E72612C251F0}" destId="{7FC7BA2B-03CC-45BF-A5FA-21CA3341AC1B}" srcOrd="0" destOrd="0" presId="urn:microsoft.com/office/officeart/2005/8/layout/process1"/>
    <dgm:cxn modelId="{0E56D3CC-B006-4558-8FB2-C0DBFE1196A9}" type="presParOf" srcId="{91E3F711-8AF0-4968-8814-305A682B063A}" destId="{1EBACBEC-78E0-4DC7-8BA3-E384BD0B7E5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AE81A6-C185-4028-952A-A46BD02014D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9492824-36FF-492B-BE8E-E01AC4586A30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Governance, bylaws, operating procedures and publication channels to give intellectual property protection to participants</a:t>
          </a:r>
        </a:p>
      </dgm:t>
    </dgm:pt>
    <dgm:pt modelId="{8387EAEF-528F-43C8-9318-CD2D767D5543}" type="parTrans" cxnId="{306C21CE-ED62-448B-BF26-82DFFB0337B8}">
      <dgm:prSet/>
      <dgm:spPr/>
      <dgm:t>
        <a:bodyPr/>
        <a:lstStyle/>
        <a:p>
          <a:endParaRPr lang="en-US"/>
        </a:p>
      </dgm:t>
    </dgm:pt>
    <dgm:pt modelId="{BF01253B-4749-4734-A258-6B7C169D6370}" type="sibTrans" cxnId="{306C21CE-ED62-448B-BF26-82DFFB0337B8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68635D20-AB7A-4767-8043-43A7A50CD32E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Liaisons and Partnerships</a:t>
          </a:r>
        </a:p>
      </dgm:t>
    </dgm:pt>
    <dgm:pt modelId="{A0BDD281-A06B-4AF3-8E7F-6B98DB9807AF}" type="parTrans" cxnId="{41BB112B-0B29-4A3F-8C60-301D1A35DCD2}">
      <dgm:prSet/>
      <dgm:spPr/>
      <dgm:t>
        <a:bodyPr/>
        <a:lstStyle/>
        <a:p>
          <a:endParaRPr lang="en-US"/>
        </a:p>
      </dgm:t>
    </dgm:pt>
    <dgm:pt modelId="{BAD68798-60C3-4CE4-B55D-6DF4208A89CB}" type="sibTrans" cxnId="{41BB112B-0B29-4A3F-8C60-301D1A35DCD2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E9E3C4A0-D5F7-4A74-BACA-8E5E7B524428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Neutral, competitive and dynamic collaborate space</a:t>
          </a:r>
        </a:p>
      </dgm:t>
    </dgm:pt>
    <dgm:pt modelId="{29677EDC-F729-4837-AC86-B8A3B4D1FCD2}" type="parTrans" cxnId="{33E59BC7-5C94-4C2C-8A62-4D07EEAC5A6F}">
      <dgm:prSet/>
      <dgm:spPr/>
      <dgm:t>
        <a:bodyPr/>
        <a:lstStyle/>
        <a:p>
          <a:endParaRPr lang="en-US"/>
        </a:p>
      </dgm:t>
    </dgm:pt>
    <dgm:pt modelId="{554E4D70-F484-424F-A6F1-BDE35B9369E8}" type="sibTrans" cxnId="{33E59BC7-5C94-4C2C-8A62-4D07EEAC5A6F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E9B7B414-E3B4-4DEE-845C-D9495C73DDFC}" type="pres">
      <dgm:prSet presAssocID="{77AE81A6-C185-4028-952A-A46BD02014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D6696B-672C-436E-86EA-C3110F28D348}" type="pres">
      <dgm:prSet presAssocID="{F9492824-36FF-492B-BE8E-E01AC4586A3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8A5E-6087-44D6-943E-AD39E4560A6A}" type="pres">
      <dgm:prSet presAssocID="{F9492824-36FF-492B-BE8E-E01AC4586A30}" presName="gear1srcNode" presStyleLbl="node1" presStyleIdx="0" presStyleCnt="3"/>
      <dgm:spPr/>
      <dgm:t>
        <a:bodyPr/>
        <a:lstStyle/>
        <a:p>
          <a:endParaRPr lang="en-US"/>
        </a:p>
      </dgm:t>
    </dgm:pt>
    <dgm:pt modelId="{BD55770C-39AA-45F3-962F-856F7AE9AD16}" type="pres">
      <dgm:prSet presAssocID="{F9492824-36FF-492B-BE8E-E01AC4586A30}" presName="gear1dstNode" presStyleLbl="node1" presStyleIdx="0" presStyleCnt="3"/>
      <dgm:spPr/>
      <dgm:t>
        <a:bodyPr/>
        <a:lstStyle/>
        <a:p>
          <a:endParaRPr lang="en-US"/>
        </a:p>
      </dgm:t>
    </dgm:pt>
    <dgm:pt modelId="{10C5247B-88AF-4DB6-8E58-44773655B862}" type="pres">
      <dgm:prSet presAssocID="{68635D20-AB7A-4767-8043-43A7A50CD32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60015-08E8-46CE-823E-D4F3E1F9BAD1}" type="pres">
      <dgm:prSet presAssocID="{68635D20-AB7A-4767-8043-43A7A50CD32E}" presName="gear2srcNode" presStyleLbl="node1" presStyleIdx="1" presStyleCnt="3"/>
      <dgm:spPr/>
      <dgm:t>
        <a:bodyPr/>
        <a:lstStyle/>
        <a:p>
          <a:endParaRPr lang="en-US"/>
        </a:p>
      </dgm:t>
    </dgm:pt>
    <dgm:pt modelId="{EC007838-0087-48E7-8108-6459E82ADB04}" type="pres">
      <dgm:prSet presAssocID="{68635D20-AB7A-4767-8043-43A7A50CD32E}" presName="gear2dstNode" presStyleLbl="node1" presStyleIdx="1" presStyleCnt="3"/>
      <dgm:spPr/>
      <dgm:t>
        <a:bodyPr/>
        <a:lstStyle/>
        <a:p>
          <a:endParaRPr lang="en-US"/>
        </a:p>
      </dgm:t>
    </dgm:pt>
    <dgm:pt modelId="{409B4D02-C538-4F03-882A-5A4D5FEB4F18}" type="pres">
      <dgm:prSet presAssocID="{E9E3C4A0-D5F7-4A74-BACA-8E5E7B524428}" presName="gear3" presStyleLbl="node1" presStyleIdx="2" presStyleCnt="3"/>
      <dgm:spPr/>
      <dgm:t>
        <a:bodyPr/>
        <a:lstStyle/>
        <a:p>
          <a:endParaRPr lang="en-US"/>
        </a:p>
      </dgm:t>
    </dgm:pt>
    <dgm:pt modelId="{34158739-82F5-487A-829A-08E860147888}" type="pres">
      <dgm:prSet presAssocID="{E9E3C4A0-D5F7-4A74-BACA-8E5E7B52442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DFA32-2F7F-4B3B-8E2B-45D5CAF57C0C}" type="pres">
      <dgm:prSet presAssocID="{E9E3C4A0-D5F7-4A74-BACA-8E5E7B524428}" presName="gear3srcNode" presStyleLbl="node1" presStyleIdx="2" presStyleCnt="3"/>
      <dgm:spPr/>
      <dgm:t>
        <a:bodyPr/>
        <a:lstStyle/>
        <a:p>
          <a:endParaRPr lang="en-US"/>
        </a:p>
      </dgm:t>
    </dgm:pt>
    <dgm:pt modelId="{79D9604D-E084-4EB6-9C25-81B4265C0B9D}" type="pres">
      <dgm:prSet presAssocID="{E9E3C4A0-D5F7-4A74-BACA-8E5E7B524428}" presName="gear3dstNode" presStyleLbl="node1" presStyleIdx="2" presStyleCnt="3"/>
      <dgm:spPr/>
      <dgm:t>
        <a:bodyPr/>
        <a:lstStyle/>
        <a:p>
          <a:endParaRPr lang="en-US"/>
        </a:p>
      </dgm:t>
    </dgm:pt>
    <dgm:pt modelId="{0166B310-EDBC-4045-9F69-887991E214A1}" type="pres">
      <dgm:prSet presAssocID="{BF01253B-4749-4734-A258-6B7C169D637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3F94BEE-E0E3-4E45-9B0B-9CEE41D06EED}" type="pres">
      <dgm:prSet presAssocID="{BAD68798-60C3-4CE4-B55D-6DF4208A89C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9E0D151-376B-424B-84B5-EDCAD33D8A67}" type="pres">
      <dgm:prSet presAssocID="{554E4D70-F484-424F-A6F1-BDE35B9369E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0CCAED9-0159-446F-8FA6-768F5D536DD5}" type="presOf" srcId="{554E4D70-F484-424F-A6F1-BDE35B9369E8}" destId="{99E0D151-376B-424B-84B5-EDCAD33D8A67}" srcOrd="0" destOrd="0" presId="urn:microsoft.com/office/officeart/2005/8/layout/gear1"/>
    <dgm:cxn modelId="{14A1B104-EA8D-4D56-B503-4449A036E114}" type="presOf" srcId="{F9492824-36FF-492B-BE8E-E01AC4586A30}" destId="{C7D6696B-672C-436E-86EA-C3110F28D348}" srcOrd="0" destOrd="0" presId="urn:microsoft.com/office/officeart/2005/8/layout/gear1"/>
    <dgm:cxn modelId="{E0B5F261-DCCA-4ADF-9D32-0004F6E472DD}" type="presOf" srcId="{F9492824-36FF-492B-BE8E-E01AC4586A30}" destId="{AF3A8A5E-6087-44D6-943E-AD39E4560A6A}" srcOrd="1" destOrd="0" presId="urn:microsoft.com/office/officeart/2005/8/layout/gear1"/>
    <dgm:cxn modelId="{AF2D0B02-8A05-43DC-A01E-F49AB9E37534}" type="presOf" srcId="{BF01253B-4749-4734-A258-6B7C169D6370}" destId="{0166B310-EDBC-4045-9F69-887991E214A1}" srcOrd="0" destOrd="0" presId="urn:microsoft.com/office/officeart/2005/8/layout/gear1"/>
    <dgm:cxn modelId="{33E59BC7-5C94-4C2C-8A62-4D07EEAC5A6F}" srcId="{77AE81A6-C185-4028-952A-A46BD02014DA}" destId="{E9E3C4A0-D5F7-4A74-BACA-8E5E7B524428}" srcOrd="2" destOrd="0" parTransId="{29677EDC-F729-4837-AC86-B8A3B4D1FCD2}" sibTransId="{554E4D70-F484-424F-A6F1-BDE35B9369E8}"/>
    <dgm:cxn modelId="{63605C2C-ADAB-403B-AAC8-44C5D6E11251}" type="presOf" srcId="{F9492824-36FF-492B-BE8E-E01AC4586A30}" destId="{BD55770C-39AA-45F3-962F-856F7AE9AD16}" srcOrd="2" destOrd="0" presId="urn:microsoft.com/office/officeart/2005/8/layout/gear1"/>
    <dgm:cxn modelId="{7A061A9C-56FE-4093-9692-877BB2F2E5DB}" type="presOf" srcId="{E9E3C4A0-D5F7-4A74-BACA-8E5E7B524428}" destId="{409B4D02-C538-4F03-882A-5A4D5FEB4F18}" srcOrd="0" destOrd="0" presId="urn:microsoft.com/office/officeart/2005/8/layout/gear1"/>
    <dgm:cxn modelId="{69A7A683-D40C-4426-988F-A738780B0DD5}" type="presOf" srcId="{BAD68798-60C3-4CE4-B55D-6DF4208A89CB}" destId="{A3F94BEE-E0E3-4E45-9B0B-9CEE41D06EED}" srcOrd="0" destOrd="0" presId="urn:microsoft.com/office/officeart/2005/8/layout/gear1"/>
    <dgm:cxn modelId="{4AB16462-C6C8-4C86-98A4-5AFCD6B1DE84}" type="presOf" srcId="{68635D20-AB7A-4767-8043-43A7A50CD32E}" destId="{10C5247B-88AF-4DB6-8E58-44773655B862}" srcOrd="0" destOrd="0" presId="urn:microsoft.com/office/officeart/2005/8/layout/gear1"/>
    <dgm:cxn modelId="{B9093842-7429-4B3F-AEB8-FDD2EF94B895}" type="presOf" srcId="{E9E3C4A0-D5F7-4A74-BACA-8E5E7B524428}" destId="{79D9604D-E084-4EB6-9C25-81B4265C0B9D}" srcOrd="3" destOrd="0" presId="urn:microsoft.com/office/officeart/2005/8/layout/gear1"/>
    <dgm:cxn modelId="{381DF0E2-FDBB-4F81-B3DD-10B39F269141}" type="presOf" srcId="{E9E3C4A0-D5F7-4A74-BACA-8E5E7B524428}" destId="{34158739-82F5-487A-829A-08E860147888}" srcOrd="1" destOrd="0" presId="urn:microsoft.com/office/officeart/2005/8/layout/gear1"/>
    <dgm:cxn modelId="{306C21CE-ED62-448B-BF26-82DFFB0337B8}" srcId="{77AE81A6-C185-4028-952A-A46BD02014DA}" destId="{F9492824-36FF-492B-BE8E-E01AC4586A30}" srcOrd="0" destOrd="0" parTransId="{8387EAEF-528F-43C8-9318-CD2D767D5543}" sibTransId="{BF01253B-4749-4734-A258-6B7C169D6370}"/>
    <dgm:cxn modelId="{C24AAD1E-73AD-45D8-8638-4CD4756928D9}" type="presOf" srcId="{E9E3C4A0-D5F7-4A74-BACA-8E5E7B524428}" destId="{B2EDFA32-2F7F-4B3B-8E2B-45D5CAF57C0C}" srcOrd="2" destOrd="0" presId="urn:microsoft.com/office/officeart/2005/8/layout/gear1"/>
    <dgm:cxn modelId="{41BB112B-0B29-4A3F-8C60-301D1A35DCD2}" srcId="{77AE81A6-C185-4028-952A-A46BD02014DA}" destId="{68635D20-AB7A-4767-8043-43A7A50CD32E}" srcOrd="1" destOrd="0" parTransId="{A0BDD281-A06B-4AF3-8E7F-6B98DB9807AF}" sibTransId="{BAD68798-60C3-4CE4-B55D-6DF4208A89CB}"/>
    <dgm:cxn modelId="{572F56EA-1009-48DC-9B7E-C81633A4CCA5}" type="presOf" srcId="{68635D20-AB7A-4767-8043-43A7A50CD32E}" destId="{EC007838-0087-48E7-8108-6459E82ADB04}" srcOrd="2" destOrd="0" presId="urn:microsoft.com/office/officeart/2005/8/layout/gear1"/>
    <dgm:cxn modelId="{5B4AA640-7C20-4965-A588-829C76D64208}" type="presOf" srcId="{68635D20-AB7A-4767-8043-43A7A50CD32E}" destId="{53F60015-08E8-46CE-823E-D4F3E1F9BAD1}" srcOrd="1" destOrd="0" presId="urn:microsoft.com/office/officeart/2005/8/layout/gear1"/>
    <dgm:cxn modelId="{D21FD2A3-BD34-4678-8DDE-748E17DDF46C}" type="presOf" srcId="{77AE81A6-C185-4028-952A-A46BD02014DA}" destId="{E9B7B414-E3B4-4DEE-845C-D9495C73DDFC}" srcOrd="0" destOrd="0" presId="urn:microsoft.com/office/officeart/2005/8/layout/gear1"/>
    <dgm:cxn modelId="{A40BF3CC-2AEE-4AE6-BDD1-DD926F6157C0}" type="presParOf" srcId="{E9B7B414-E3B4-4DEE-845C-D9495C73DDFC}" destId="{C7D6696B-672C-436E-86EA-C3110F28D348}" srcOrd="0" destOrd="0" presId="urn:microsoft.com/office/officeart/2005/8/layout/gear1"/>
    <dgm:cxn modelId="{64CC2CDD-02D5-4F5B-8445-5D8EAED03600}" type="presParOf" srcId="{E9B7B414-E3B4-4DEE-845C-D9495C73DDFC}" destId="{AF3A8A5E-6087-44D6-943E-AD39E4560A6A}" srcOrd="1" destOrd="0" presId="urn:microsoft.com/office/officeart/2005/8/layout/gear1"/>
    <dgm:cxn modelId="{A67A5828-5131-45DB-8FCB-26B85B174702}" type="presParOf" srcId="{E9B7B414-E3B4-4DEE-845C-D9495C73DDFC}" destId="{BD55770C-39AA-45F3-962F-856F7AE9AD16}" srcOrd="2" destOrd="0" presId="urn:microsoft.com/office/officeart/2005/8/layout/gear1"/>
    <dgm:cxn modelId="{66CEB41A-9A75-4B75-82C7-68170EFAA874}" type="presParOf" srcId="{E9B7B414-E3B4-4DEE-845C-D9495C73DDFC}" destId="{10C5247B-88AF-4DB6-8E58-44773655B862}" srcOrd="3" destOrd="0" presId="urn:microsoft.com/office/officeart/2005/8/layout/gear1"/>
    <dgm:cxn modelId="{7CB14E23-9338-4A82-B935-48CCCA86B5BC}" type="presParOf" srcId="{E9B7B414-E3B4-4DEE-845C-D9495C73DDFC}" destId="{53F60015-08E8-46CE-823E-D4F3E1F9BAD1}" srcOrd="4" destOrd="0" presId="urn:microsoft.com/office/officeart/2005/8/layout/gear1"/>
    <dgm:cxn modelId="{F782410F-6E07-4A72-96A7-F2AE1427ABB0}" type="presParOf" srcId="{E9B7B414-E3B4-4DEE-845C-D9495C73DDFC}" destId="{EC007838-0087-48E7-8108-6459E82ADB04}" srcOrd="5" destOrd="0" presId="urn:microsoft.com/office/officeart/2005/8/layout/gear1"/>
    <dgm:cxn modelId="{CDEECBD2-D6CC-4683-BCAE-69C62FD455CF}" type="presParOf" srcId="{E9B7B414-E3B4-4DEE-845C-D9495C73DDFC}" destId="{409B4D02-C538-4F03-882A-5A4D5FEB4F18}" srcOrd="6" destOrd="0" presId="urn:microsoft.com/office/officeart/2005/8/layout/gear1"/>
    <dgm:cxn modelId="{80A9E6E9-D445-49AD-88EA-455A023E92AD}" type="presParOf" srcId="{E9B7B414-E3B4-4DEE-845C-D9495C73DDFC}" destId="{34158739-82F5-487A-829A-08E860147888}" srcOrd="7" destOrd="0" presId="urn:microsoft.com/office/officeart/2005/8/layout/gear1"/>
    <dgm:cxn modelId="{A13D9345-A371-4ECA-90AE-EE76404284BC}" type="presParOf" srcId="{E9B7B414-E3B4-4DEE-845C-D9495C73DDFC}" destId="{B2EDFA32-2F7F-4B3B-8E2B-45D5CAF57C0C}" srcOrd="8" destOrd="0" presId="urn:microsoft.com/office/officeart/2005/8/layout/gear1"/>
    <dgm:cxn modelId="{0BCD0D95-5B03-4BE2-ACCB-EC88EDA0FA1B}" type="presParOf" srcId="{E9B7B414-E3B4-4DEE-845C-D9495C73DDFC}" destId="{79D9604D-E084-4EB6-9C25-81B4265C0B9D}" srcOrd="9" destOrd="0" presId="urn:microsoft.com/office/officeart/2005/8/layout/gear1"/>
    <dgm:cxn modelId="{E0FBDF80-2B0E-49C8-AD49-425D26FA4C44}" type="presParOf" srcId="{E9B7B414-E3B4-4DEE-845C-D9495C73DDFC}" destId="{0166B310-EDBC-4045-9F69-887991E214A1}" srcOrd="10" destOrd="0" presId="urn:microsoft.com/office/officeart/2005/8/layout/gear1"/>
    <dgm:cxn modelId="{D74804F0-8E28-419F-B8D6-C91FD5CA7BE9}" type="presParOf" srcId="{E9B7B414-E3B4-4DEE-845C-D9495C73DDFC}" destId="{A3F94BEE-E0E3-4E45-9B0B-9CEE41D06EED}" srcOrd="11" destOrd="0" presId="urn:microsoft.com/office/officeart/2005/8/layout/gear1"/>
    <dgm:cxn modelId="{047392E2-B0DA-43AB-8E1F-D43E49ED7679}" type="presParOf" srcId="{E9B7B414-E3B4-4DEE-845C-D9495C73DDFC}" destId="{99E0D151-376B-424B-84B5-EDCAD33D8A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0F2ED-A2B7-4E05-9D4F-04EB2B6A4CCE}">
      <dsp:nvSpPr>
        <dsp:cNvPr id="0" name=""/>
        <dsp:cNvSpPr/>
      </dsp:nvSpPr>
      <dsp:spPr>
        <a:xfrm rot="10800000">
          <a:off x="1332141" y="0"/>
          <a:ext cx="4053840" cy="1082903"/>
        </a:xfrm>
        <a:prstGeom prst="homePlate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30" tIns="129540" rIns="241808" bIns="12954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rgbClr val="536F72"/>
              </a:solidFill>
            </a:rPr>
            <a:t>Individuals</a:t>
          </a:r>
        </a:p>
      </dsp:txBody>
      <dsp:txXfrm rot="10800000">
        <a:off x="1602867" y="0"/>
        <a:ext cx="3783114" cy="1082903"/>
      </dsp:txXfrm>
    </dsp:sp>
    <dsp:sp modelId="{B5BF0990-D8F2-4800-82E2-19FE07BCF135}">
      <dsp:nvSpPr>
        <dsp:cNvPr id="0" name=""/>
        <dsp:cNvSpPr/>
      </dsp:nvSpPr>
      <dsp:spPr>
        <a:xfrm>
          <a:off x="750354" y="1047"/>
          <a:ext cx="1082903" cy="10829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EEA75-3B1E-458A-A016-0F18CC034946}">
      <dsp:nvSpPr>
        <dsp:cNvPr id="0" name=""/>
        <dsp:cNvSpPr/>
      </dsp:nvSpPr>
      <dsp:spPr>
        <a:xfrm rot="10800000">
          <a:off x="1374950" y="1226360"/>
          <a:ext cx="4053840" cy="1082903"/>
        </a:xfrm>
        <a:prstGeom prst="homePlate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30" tIns="129540" rIns="241808" bIns="12954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rgbClr val="536F72"/>
              </a:solidFill>
            </a:rPr>
            <a:t>Business</a:t>
          </a:r>
        </a:p>
      </dsp:txBody>
      <dsp:txXfrm rot="10800000">
        <a:off x="1645676" y="1226360"/>
        <a:ext cx="3783114" cy="1082903"/>
      </dsp:txXfrm>
    </dsp:sp>
    <dsp:sp modelId="{78E06788-59F3-4C07-8151-175545D3F76F}">
      <dsp:nvSpPr>
        <dsp:cNvPr id="0" name=""/>
        <dsp:cNvSpPr/>
      </dsp:nvSpPr>
      <dsp:spPr>
        <a:xfrm>
          <a:off x="752834" y="1226360"/>
          <a:ext cx="1082903" cy="10829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4C11D-E61B-4566-9961-1D8E46F7E281}">
      <dsp:nvSpPr>
        <dsp:cNvPr id="0" name=""/>
        <dsp:cNvSpPr/>
      </dsp:nvSpPr>
      <dsp:spPr>
        <a:xfrm rot="10800000">
          <a:off x="1402191" y="2449518"/>
          <a:ext cx="4053840" cy="1082903"/>
        </a:xfrm>
        <a:prstGeom prst="homePlate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30" tIns="129540" rIns="241808" bIns="12954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rgbClr val="536F72"/>
              </a:solidFill>
            </a:rPr>
            <a:t>Government</a:t>
          </a:r>
        </a:p>
      </dsp:txBody>
      <dsp:txXfrm rot="10800000">
        <a:off x="1672917" y="2449518"/>
        <a:ext cx="3783114" cy="1082903"/>
      </dsp:txXfrm>
    </dsp:sp>
    <dsp:sp modelId="{9D3D4677-69CD-49F9-819F-CCE8C6B5C80D}">
      <dsp:nvSpPr>
        <dsp:cNvPr id="0" name=""/>
        <dsp:cNvSpPr/>
      </dsp:nvSpPr>
      <dsp:spPr>
        <a:xfrm>
          <a:off x="752834" y="2422304"/>
          <a:ext cx="1082903" cy="10829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893CEF2-F90B-A849-BA9E-5AEB785905F1}" type="datetimeFigureOut">
              <a:rPr lang="en-US" altLang="en-US"/>
              <a:pPr>
                <a:defRPr/>
              </a:pPr>
              <a:t>6/2/2017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9A8873D-AF05-4D45-A824-839D415C9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82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C2523122-3117-AA45-9E30-4FDA6D036BDF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8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platform is all about maturing ideas using processes: through invention of protocols and practices; open and transparent development of interoperability standards and best practices; and, testing and certification in preparation for potential contribution to national and international standards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organizations.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7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dirty="0"/>
              <a:t>Invent: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Small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startups, Inventors, Funded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startups,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Established organizations, Established organizations. Generate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new ideas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Innovate: </a:t>
            </a:r>
            <a:r>
              <a:rPr lang="en-US" dirty="0">
                <a:solidFill>
                  <a:srgbClr val="536F72"/>
                </a:solidFill>
                <a:latin typeface="+mn-lt"/>
                <a:ea typeface="MS PGothic" panose="020B0600070205080204" pitchFamily="34" charset="-128"/>
              </a:rPr>
              <a:t>Innovation involves the refinement and maturation of the inventions of the prior phase. Using a collaborative, competitive platform, multiple</a:t>
            </a: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Evaluation and testing criteria are developed at this stage as the contributors learn more about the emerging innovations. A critical aspect in this phase is small scale implementations to prove technologies and approaches. Thoughtful application of investment dollars and resources accelerate innovations.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pPr rtl="0" eaLnBrk="1" fontAlgn="auto" latinLnBrk="0" hangingPunct="1"/>
            <a:r>
              <a:rPr lang="en-US" dirty="0"/>
              <a:t>Implement: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Standardization via consensus approaches to found broad market adoption.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62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Kantara provides an infrastructure for any group to converse, meet and collaborate.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Kantara provides well-established governance, bylaws, operating procedures and publication channels to give intellectual property protection to participants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Kantara’s</a:t>
            </a:r>
            <a:r>
              <a:rPr lang="en-US" dirty="0"/>
              <a:t> liaisons and working partnerships with inventors, innovators, governments, organizations and standards bodies create a highly valued network which makes it easier for members to find each other and increase shared network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042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slide shows a proposed life-cycle of a Kantara member or community.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blocks are intentionally aligned vertically.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dirty="0"/>
              <a:t>Community</a:t>
            </a:r>
            <a:r>
              <a:rPr lang="en-US" b="1" baseline="0" dirty="0"/>
              <a:t> Incubation</a:t>
            </a:r>
            <a:r>
              <a:rPr lang="en-US" baseline="0" dirty="0"/>
              <a:t>: active searching for potential community members. Providing a place to come together: Basic platform infrastructure, startup administration and organization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baseline="0" dirty="0"/>
              <a:t>Discussion Groups and Working Groups</a:t>
            </a:r>
            <a:r>
              <a:rPr lang="en-US" baseline="0" dirty="0"/>
              <a:t>: the platform for standardization effort and collaborative development of codes of practice and leading practices. Initial creation and ongoing maintenance of Conformity Assessment Criteria happens here.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baseline="0" dirty="0"/>
              <a:t>Conformity Assessment and Interoperability Testing</a:t>
            </a:r>
            <a:r>
              <a:rPr lang="en-US" baseline="0" dirty="0"/>
              <a:t>: Kantara operates these programs as a Conformity Assessment Body. Accreditation of assessors and testers, processing of conformity attestations, licensing of marks, monitoring status. 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r>
              <a:rPr lang="en-US" b="1" baseline="0" dirty="0"/>
              <a:t>Kantara could be in the ‘business’ of actively attracting new communities and giving them a place to exist. </a:t>
            </a:r>
          </a:p>
          <a:p>
            <a:pPr marL="0" indent="0">
              <a:buFont typeface="Arial" charset="0"/>
              <a:buNone/>
            </a:pPr>
            <a:r>
              <a:rPr lang="en-US" baseline="0" dirty="0"/>
              <a:t>The community develops within a DG structure, publishing analysis, white papers and reports. If the community decides that they should create standards and leading practice material, they transition into a WG with the intention of feeding their outputs into a conformity assessment program.</a:t>
            </a:r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0" indent="0">
              <a:buFont typeface="Arial" charset="0"/>
              <a:buNone/>
            </a:pPr>
            <a:r>
              <a:rPr lang="en-US" baseline="0" dirty="0"/>
              <a:t>This </a:t>
            </a:r>
            <a:r>
              <a:rPr lang="en-US" b="1" baseline="0" dirty="0"/>
              <a:t>community pipeline </a:t>
            </a:r>
            <a:r>
              <a:rPr lang="en-US" baseline="0" dirty="0"/>
              <a:t>allows any community to enter or leave at any stage. So mature communities can bring their leading practice documents in; and communities that don’t flourish can exit. At all stages the communities are regularly challenged to consider ‘graduating’ to the next stage.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81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UMA specification is a ‘world first’ open specification for federated delegation and authorization, developed in </a:t>
            </a:r>
            <a:r>
              <a:rPr lang="en-US" dirty="0" err="1"/>
              <a:t>Kantara’s</a:t>
            </a:r>
            <a:r>
              <a:rPr lang="en-US" dirty="0"/>
              <a:t> open consensus based environment designed to give a user a unified control point for authorizing who can access their online personal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The Consent Receipt Specification developed in </a:t>
            </a:r>
            <a:r>
              <a:rPr lang="en-US" dirty="0" err="1"/>
              <a:t>Kantara’s</a:t>
            </a:r>
            <a:r>
              <a:rPr lang="en-US" dirty="0"/>
              <a:t> open consensus based environment, is being adopted in Europe to help companies comply with GDPR and give control of personal data back to their customers.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Companies all over the world are providing high quality credentials to their customers because of their approved status with </a:t>
            </a:r>
            <a:r>
              <a:rPr lang="en-US" dirty="0" err="1"/>
              <a:t>Kantara’s</a:t>
            </a:r>
            <a:r>
              <a:rPr lang="en-US" dirty="0"/>
              <a:t> Identity Assurance Program. Kantara approves Credential Service Providers (CSPs) and Accredits Assessors.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498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25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ea typeface="MS PGothic" charset="-128"/>
              </a:rPr>
              <a:t>Enabling communities to verify high-value ID credentials for Trust.</a:t>
            </a:r>
            <a:r>
              <a:rPr lang="en-US" altLang="en-US">
                <a:ea typeface="MS PGothic" charset="-128"/>
              </a:rPr>
              <a:t/>
            </a:r>
            <a:br>
              <a:rPr lang="en-US" altLang="en-US">
                <a:ea typeface="MS PGothic" charset="-128"/>
              </a:rPr>
            </a:br>
            <a:r>
              <a:rPr lang="en-US" altLang="en-US">
                <a:ea typeface="MS PGothic" charset="-128"/>
              </a:rPr>
              <a:t>Kantara Members have a wealth of experience: Identity Assurance, Privacy, Policy and Information Systems Assessment. We’re here to help your community ensure Federated Identity Systems are verified for trust.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26AC22D8-6075-744A-B9F5-D84435426280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8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0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Technology and the economics of personal data, as drivers of transformation, are foundational 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5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8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3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7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100" dirty="0">
                <a:ea typeface="ＭＳ Ｐゴシック" charset="0"/>
              </a:rPr>
              <a:t>CCICADA</a:t>
            </a:r>
            <a:r>
              <a:rPr lang="en-US" sz="1100" baseline="0" dirty="0">
                <a:ea typeface="ＭＳ Ｐゴシック" charset="0"/>
              </a:rPr>
              <a:t> is: 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a US Department of Homeland Security University Center of Excellence, to develop and launch a series of applied research pilots improving cyber identity in real-world situations and Kantara is a selected partner because it attracts new ideas and new thinking.</a:t>
            </a:r>
            <a:endParaRPr lang="en-US" sz="1100" dirty="0">
              <a:ea typeface="ＭＳ Ｐゴシック" charset="0"/>
            </a:endParaRP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EEMA is a European Association for e-Identity and Security – a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not for profit, European Think Tank including topics on identification, authentication, privacy, risk management, cyber security</a:t>
            </a:r>
            <a:r>
              <a:rPr lang="en-US" sz="1100" dirty="0"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Open Consent Group is a UK based Community Interest Company. A m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ulti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-standard and consent tech engineering group with a development sandbox.</a:t>
            </a:r>
            <a:endParaRPr lang="en-US" sz="1100" dirty="0">
              <a:ea typeface="ＭＳ Ｐゴシック" charset="0"/>
            </a:endParaRP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PDEC, a non profit industry association </a:t>
            </a:r>
            <a:r>
              <a:rPr lang="en-US" sz="1100" baseline="0" dirty="0">
                <a:ea typeface="ＭＳ Ｐゴシック" charset="0"/>
              </a:rPr>
              <a:t>has been a pioneer in the field of personal data </a:t>
            </a:r>
            <a:endParaRPr lang="en-US" altLang="en-US" sz="1100" dirty="0">
              <a:latin typeface="Arial" charset="0"/>
              <a:ea typeface="MS PGothic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438D0AE0-D0B9-3543-BEF1-578D188653C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6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87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0" y="2971800"/>
            <a:ext cx="9572703" cy="1905000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  <a:effectLst>
                  <a:outerShdw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4876799"/>
            <a:ext cx="9550400" cy="1358901"/>
          </a:xfrm>
        </p:spPr>
        <p:txBody>
          <a:bodyPr anchor="ctr" anchorCtr="0"/>
          <a:lstStyle>
            <a:lvl1pPr marL="0" indent="0" algn="r">
              <a:buFont typeface="Wingdings" pitchFamily="-105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12192000" cy="122238"/>
          </a:xfrm>
          <a:prstGeom prst="rect">
            <a:avLst/>
          </a:prstGeom>
          <a:solidFill>
            <a:srgbClr val="BAD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4148667" cy="129116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solidFill>
            <a:srgbClr val="7EA8A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95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5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00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0" y="2971800"/>
            <a:ext cx="9572703" cy="1905000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  <a:effectLst>
                  <a:outerShdw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4876799"/>
            <a:ext cx="9550400" cy="1358901"/>
          </a:xfrm>
        </p:spPr>
        <p:txBody>
          <a:bodyPr anchor="ctr" anchorCtr="0"/>
          <a:lstStyle>
            <a:lvl1pPr marL="0" indent="0" algn="r">
              <a:buFont typeface="Wingdings" pitchFamily="-105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12192000" cy="122238"/>
          </a:xfrm>
          <a:prstGeom prst="rect">
            <a:avLst/>
          </a:prstGeom>
          <a:solidFill>
            <a:srgbClr val="BAD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4148667" cy="129116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solidFill>
            <a:srgbClr val="7EA8A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239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10556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15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11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6482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3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7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10556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89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3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54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0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1"/>
            <a:ext cx="109728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33" name="Picture 39" descr="kantara_logo_final_rg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1296924" cy="4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22238"/>
          </a:xfrm>
          <a:prstGeom prst="rect">
            <a:avLst/>
          </a:prstGeom>
          <a:solidFill>
            <a:srgbClr val="BAD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248400"/>
            <a:ext cx="12192000" cy="0"/>
          </a:xfrm>
          <a:prstGeom prst="line">
            <a:avLst/>
          </a:prstGeom>
          <a:ln w="6350">
            <a:solidFill>
              <a:srgbClr val="BAD9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8871401" y="6428601"/>
            <a:ext cx="2749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Kantara Initiative, </a:t>
            </a:r>
            <a:r>
              <a:rPr lang="en-US" sz="1200" dirty="0" smtClean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Inc.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7EA8AD"/>
          </a:solidFill>
          <a:latin typeface="+mj-lt"/>
          <a:ea typeface="MS PGothic" panose="020B0600070205080204" pitchFamily="34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5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1"/>
            <a:ext cx="109728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33" name="Picture 39" descr="kantara_logo_final_rgb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1296924" cy="4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22238"/>
          </a:xfrm>
          <a:prstGeom prst="rect">
            <a:avLst/>
          </a:prstGeom>
          <a:solidFill>
            <a:srgbClr val="BAD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248400"/>
            <a:ext cx="12192000" cy="0"/>
          </a:xfrm>
          <a:prstGeom prst="line">
            <a:avLst/>
          </a:prstGeom>
          <a:ln w="6350">
            <a:solidFill>
              <a:srgbClr val="BAD9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6" r:id="rId2"/>
    <p:sldLayoutId id="2147483857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7EA8AD"/>
          </a:solidFill>
          <a:latin typeface="+mj-lt"/>
          <a:ea typeface="MS PGothic" panose="020B0600070205080204" pitchFamily="34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5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tiff"/><Relationship Id="rId18" Type="http://schemas.openxmlformats.org/officeDocument/2006/relationships/image" Target="../media/image38.tiff"/><Relationship Id="rId26" Type="http://schemas.openxmlformats.org/officeDocument/2006/relationships/image" Target="../media/image45.jpg"/><Relationship Id="rId39" Type="http://schemas.openxmlformats.org/officeDocument/2006/relationships/image" Target="../media/image58.png"/><Relationship Id="rId21" Type="http://schemas.openxmlformats.org/officeDocument/2006/relationships/image" Target="../media/image41.png"/><Relationship Id="rId34" Type="http://schemas.openxmlformats.org/officeDocument/2006/relationships/image" Target="../media/image53.png"/><Relationship Id="rId7" Type="http://schemas.openxmlformats.org/officeDocument/2006/relationships/image" Target="../media/image27.tiff"/><Relationship Id="rId12" Type="http://schemas.openxmlformats.org/officeDocument/2006/relationships/image" Target="../media/image32.tiff"/><Relationship Id="rId17" Type="http://schemas.openxmlformats.org/officeDocument/2006/relationships/image" Target="../media/image37.tiff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tiff"/><Relationship Id="rId20" Type="http://schemas.openxmlformats.org/officeDocument/2006/relationships/image" Target="../media/image40.tiff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tiff"/><Relationship Id="rId11" Type="http://schemas.openxmlformats.org/officeDocument/2006/relationships/image" Target="../media/image31.tiff"/><Relationship Id="rId24" Type="http://schemas.openxmlformats.org/officeDocument/2006/relationships/image" Target="../media/image18.png"/><Relationship Id="rId32" Type="http://schemas.openxmlformats.org/officeDocument/2006/relationships/image" Target="../media/image51.jpg"/><Relationship Id="rId37" Type="http://schemas.openxmlformats.org/officeDocument/2006/relationships/image" Target="../media/image56.png"/><Relationship Id="rId5" Type="http://schemas.openxmlformats.org/officeDocument/2006/relationships/image" Target="../media/image25.tiff"/><Relationship Id="rId15" Type="http://schemas.openxmlformats.org/officeDocument/2006/relationships/image" Target="../media/image35.tiff"/><Relationship Id="rId23" Type="http://schemas.openxmlformats.org/officeDocument/2006/relationships/image" Target="../media/image43.jp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30.tiff"/><Relationship Id="rId19" Type="http://schemas.openxmlformats.org/officeDocument/2006/relationships/image" Target="../media/image39.tiff"/><Relationship Id="rId31" Type="http://schemas.openxmlformats.org/officeDocument/2006/relationships/image" Target="../media/image50.png"/><Relationship Id="rId4" Type="http://schemas.openxmlformats.org/officeDocument/2006/relationships/image" Target="../media/image24.tiff"/><Relationship Id="rId9" Type="http://schemas.openxmlformats.org/officeDocument/2006/relationships/image" Target="../media/image29.tiff"/><Relationship Id="rId14" Type="http://schemas.openxmlformats.org/officeDocument/2006/relationships/image" Target="../media/image34.tiff"/><Relationship Id="rId22" Type="http://schemas.openxmlformats.org/officeDocument/2006/relationships/image" Target="../media/image42.png"/><Relationship Id="rId27" Type="http://schemas.openxmlformats.org/officeDocument/2006/relationships/image" Target="../media/image46.jp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28.tiff"/><Relationship Id="rId3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2.jpg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0.png"/><Relationship Id="rId5" Type="http://schemas.openxmlformats.org/officeDocument/2006/relationships/image" Target="../media/image14.tiff"/><Relationship Id="rId10" Type="http://schemas.openxmlformats.org/officeDocument/2006/relationships/image" Target="../media/image19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An Overview of</a:t>
            </a:r>
            <a:br>
              <a:rPr lang="en-US" altLang="en-US" dirty="0"/>
            </a:br>
            <a:r>
              <a:rPr lang="en-US" altLang="en-US" dirty="0"/>
              <a:t>Kantara Initiative, Inc.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[SUB-TITLE]</a:t>
            </a:r>
          </a:p>
          <a:p>
            <a:r>
              <a:rPr lang="en-US" altLang="en-US" dirty="0"/>
              <a:t>[Presenter]</a:t>
            </a:r>
            <a:br>
              <a:rPr lang="en-US" altLang="en-US" dirty="0"/>
            </a:br>
            <a:r>
              <a:rPr lang="en-US" altLang="en-US" dirty="0"/>
              <a:t>[Presenter Title], </a:t>
            </a:r>
            <a:r>
              <a:rPr lang="en-US" altLang="en-US" dirty="0" err="1"/>
              <a:t>Kantara</a:t>
            </a:r>
            <a:r>
              <a:rPr lang="en-US" altLang="en-US" dirty="0"/>
              <a:t> Initiative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589955"/>
          </a:xfrm>
        </p:spPr>
        <p:txBody>
          <a:bodyPr>
            <a:noAutofit/>
          </a:bodyPr>
          <a:lstStyle/>
          <a:p>
            <a:r>
              <a:rPr lang="en-US" sz="4000" dirty="0"/>
              <a:t>Do you recognize our Members?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20" y="1092692"/>
            <a:ext cx="814640" cy="23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924" y="877417"/>
            <a:ext cx="1077209" cy="587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033" y="1013172"/>
            <a:ext cx="1353967" cy="451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770312"/>
            <a:ext cx="1434030" cy="363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728" y="1775464"/>
            <a:ext cx="896104" cy="401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2552141"/>
            <a:ext cx="632077" cy="5688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0470" y="2602525"/>
            <a:ext cx="1049586" cy="430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3125" y="2514600"/>
            <a:ext cx="1081075" cy="5922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00" y="3352800"/>
            <a:ext cx="972414" cy="715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3370" y="3296791"/>
            <a:ext cx="1573409" cy="739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1882" y="3492912"/>
            <a:ext cx="2332918" cy="3849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800" y="4247145"/>
            <a:ext cx="1208193" cy="3785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1200" y="4267909"/>
            <a:ext cx="2099174" cy="3358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9541" y="4038600"/>
            <a:ext cx="838459" cy="6707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800" y="4881185"/>
            <a:ext cx="916992" cy="6052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60942" y="4953000"/>
            <a:ext cx="1200776" cy="2881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25170" y="4953000"/>
            <a:ext cx="1285659" cy="3100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5736" y="5774114"/>
            <a:ext cx="1403963" cy="4046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68" y="988371"/>
            <a:ext cx="1904762" cy="4190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14" y="762000"/>
            <a:ext cx="914400" cy="8286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01" y="880005"/>
            <a:ext cx="1905000" cy="628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1219099" cy="10057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47" y="1631678"/>
            <a:ext cx="1970899" cy="4905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18" y="1680261"/>
            <a:ext cx="1219200" cy="4632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113" y="1522048"/>
            <a:ext cx="1164887" cy="7797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5" y="2696160"/>
            <a:ext cx="1449296" cy="3913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620908"/>
            <a:ext cx="952500" cy="4141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1312791" cy="5626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1829522" cy="4207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352800"/>
            <a:ext cx="1308714" cy="5758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06499"/>
            <a:ext cx="542925" cy="3048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29" y="4197087"/>
            <a:ext cx="1314450" cy="4286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38" y="4089865"/>
            <a:ext cx="1278262" cy="5064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81185"/>
            <a:ext cx="1407846" cy="4716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81185"/>
            <a:ext cx="1714739" cy="5715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29200"/>
            <a:ext cx="2600548" cy="3614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66" y="5640584"/>
            <a:ext cx="998186" cy="526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8903" y="5661738"/>
            <a:ext cx="504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…and our sizable band of dedicated individuals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5430" y="2609221"/>
            <a:ext cx="178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Government of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0261" y="5693522"/>
            <a:ext cx="310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United States Postal Service</a:t>
            </a:r>
          </a:p>
        </p:txBody>
      </p:sp>
    </p:spTree>
    <p:extLst>
      <p:ext uri="{BB962C8B-B14F-4D97-AF65-F5344CB8AC3E}">
        <p14:creationId xmlns:p14="http://schemas.microsoft.com/office/powerpoint/2010/main" val="15826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055687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The Kantara consortium has a unique two-sided platform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22025712"/>
              </p:ext>
            </p:extLst>
          </p:nvPr>
        </p:nvGraphicFramePr>
        <p:xfrm>
          <a:off x="579120" y="982133"/>
          <a:ext cx="10744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3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7371954"/>
              </p:ext>
            </p:extLst>
          </p:nvPr>
        </p:nvGraphicFramePr>
        <p:xfrm>
          <a:off x="119380" y="1905000"/>
          <a:ext cx="11953240" cy="550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875"/>
            <a:ext cx="12192000" cy="1055687"/>
          </a:xfrm>
        </p:spPr>
        <p:txBody>
          <a:bodyPr>
            <a:noAutofit/>
          </a:bodyPr>
          <a:lstStyle/>
          <a:p>
            <a:r>
              <a:rPr lang="en-US" sz="4000" dirty="0" err="1"/>
              <a:t>Kantara</a:t>
            </a:r>
            <a:r>
              <a:rPr lang="en-US" sz="4000" dirty="0"/>
              <a:t> Maturation Process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3750" y="217679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Invent</a:t>
            </a:r>
            <a:endParaRPr lang="en-US" sz="2000" dirty="0">
              <a:solidFill>
                <a:srgbClr val="7EA8A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2600" y="217679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Implement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217679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14395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55687"/>
          </a:xfrm>
        </p:spPr>
        <p:txBody>
          <a:bodyPr>
            <a:normAutofit/>
          </a:bodyPr>
          <a:lstStyle/>
          <a:p>
            <a:r>
              <a:rPr lang="en-US" sz="4000" dirty="0" err="1"/>
              <a:t>Kantara’s</a:t>
            </a:r>
            <a:r>
              <a:rPr lang="en-US" sz="4000" dirty="0"/>
              <a:t> Offerings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331249"/>
              </p:ext>
            </p:extLst>
          </p:nvPr>
        </p:nvGraphicFramePr>
        <p:xfrm>
          <a:off x="2743200" y="914400"/>
          <a:ext cx="5791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42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Role of Kantara in the Market:</a:t>
            </a:r>
            <a:br>
              <a:rPr lang="en-US" sz="2400" dirty="0"/>
            </a:br>
            <a:r>
              <a:rPr lang="en-US" sz="2400" dirty="0"/>
              <a:t>Standardization facilitator, creator &amp; operator </a:t>
            </a:r>
            <a:br>
              <a:rPr lang="en-US" sz="2400" dirty="0"/>
            </a:br>
            <a:r>
              <a:rPr lang="en-US" sz="2400" dirty="0"/>
              <a:t>of assessment programs for ‘Innovation’ communities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447800"/>
          <a:ext cx="10972800" cy="4196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00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Invention    ➜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Innovation   ➜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200">
                <a:tc gridSpan="10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Activity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Generate</a:t>
                      </a:r>
                      <a:r>
                        <a:rPr lang="en-US" baseline="0" dirty="0"/>
                        <a:t> new ideas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Standardization via consensus approaches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Commercialization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Organizations seeking standardization for interoperability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Small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startups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Inventors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Funded</a:t>
                      </a:r>
                      <a:r>
                        <a:rPr lang="en-US" baseline="0" dirty="0"/>
                        <a:t> startups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Established organizations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Funded</a:t>
                      </a:r>
                      <a:r>
                        <a:rPr lang="en-US" baseline="0" dirty="0"/>
                        <a:t> startups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Established organizations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b="1" dirty="0"/>
                        <a:t>Kantara’s Scope of Activity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Kantara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Community Incubation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“Community Groups”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Conformity Assessment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Interoperability Testing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Kantara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DG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WG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ARB +</a:t>
                      </a:r>
                      <a:r>
                        <a:rPr lang="en-US" baseline="0" dirty="0"/>
                        <a:t> IRB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solidFill>
                      <a:srgbClr val="72AEB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Kantara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PMO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Support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Staff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PMO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.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51384" y="4221088"/>
            <a:ext cx="11031016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1055687"/>
          </a:xfrm>
        </p:spPr>
        <p:txBody>
          <a:bodyPr>
            <a:normAutofit/>
          </a:bodyPr>
          <a:lstStyle/>
          <a:p>
            <a:r>
              <a:rPr lang="en-US" sz="4000" dirty="0"/>
              <a:t>Our Recent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6629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UMA, the </a:t>
            </a:r>
            <a:r>
              <a:rPr lang="en-GB" dirty="0">
                <a:solidFill>
                  <a:srgbClr val="536F72"/>
                </a:solidFill>
              </a:rPr>
              <a:t>world's first open specification </a:t>
            </a:r>
            <a:r>
              <a:rPr lang="en-US" dirty="0">
                <a:solidFill>
                  <a:srgbClr val="536F72"/>
                </a:solidFill>
              </a:rPr>
              <a:t>for federated delegation and authorization, based on the popular OAuth protocol.</a:t>
            </a:r>
          </a:p>
          <a:p>
            <a:pPr marL="0" indent="0">
              <a:buNone/>
            </a:pPr>
            <a:endParaRPr lang="en-US" dirty="0">
              <a:solidFill>
                <a:srgbClr val="536F7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36F7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Consent Receipt Specification was developed to give control of personal data back to their customers.</a:t>
            </a:r>
          </a:p>
          <a:p>
            <a:pPr marL="0" indent="0">
              <a:buNone/>
            </a:pPr>
            <a:endParaRPr lang="en-US" sz="3600" dirty="0">
              <a:solidFill>
                <a:srgbClr val="536F7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Kantara approves Credential Service Providers (CSPs) and Accredits Assessors.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66800"/>
            <a:ext cx="209550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819400"/>
            <a:ext cx="1919288" cy="2092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876800"/>
            <a:ext cx="30956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55687"/>
          </a:xfrm>
        </p:spPr>
        <p:txBody>
          <a:bodyPr>
            <a:normAutofit/>
          </a:bodyPr>
          <a:lstStyle/>
          <a:p>
            <a:r>
              <a:rPr lang="en-US" sz="4000" dirty="0"/>
              <a:t>Join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8088"/>
            <a:ext cx="11049000" cy="496411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536F72"/>
                </a:solidFill>
              </a:rPr>
              <a:t>Membership and sponsorship is open to all</a:t>
            </a:r>
            <a:br>
              <a:rPr lang="en-GB" sz="2800" dirty="0">
                <a:solidFill>
                  <a:srgbClr val="536F72"/>
                </a:solidFill>
              </a:rPr>
            </a:br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Connect with our community of security leaders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Collaborate with peers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Gain insights 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Gain access</a:t>
            </a:r>
          </a:p>
        </p:txBody>
      </p:sp>
    </p:spTree>
    <p:extLst>
      <p:ext uri="{BB962C8B-B14F-4D97-AF65-F5344CB8AC3E}">
        <p14:creationId xmlns:p14="http://schemas.microsoft.com/office/powerpoint/2010/main" val="8733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Join. Innovate. Trust.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Kantara [TITLE]: [Speaker] [email]</a:t>
            </a:r>
          </a:p>
          <a:p>
            <a:r>
              <a:rPr lang="en-US"/>
              <a:t>General Inquiries: support@kantarainitiative.org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2"/>
          <a:stretch/>
        </p:blipFill>
        <p:spPr>
          <a:xfrm>
            <a:off x="0" y="1531938"/>
            <a:ext cx="12192000" cy="4724400"/>
          </a:xfrm>
        </p:spPr>
      </p:pic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10972800" cy="1055688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The world is in the midst of a digital identity and personal data transformation.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055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This transformation is driven by: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0647176"/>
              </p:ext>
            </p:extLst>
          </p:nvPr>
        </p:nvGraphicFramePr>
        <p:xfrm>
          <a:off x="3048000" y="1208087"/>
          <a:ext cx="6096000" cy="389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 rot="5400000">
            <a:off x="4605986" y="4450702"/>
            <a:ext cx="1295400" cy="2125373"/>
            <a:chOff x="1303273" y="2877069"/>
            <a:chExt cx="4053840" cy="1241299"/>
          </a:xfrm>
        </p:grpSpPr>
        <p:sp>
          <p:nvSpPr>
            <p:cNvPr id="6" name="Arrow: Pentagon 5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  <a:solidFill>
              <a:srgbClr val="BAD9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Pentagon 4"/>
            <p:cNvSpPr txBox="1"/>
            <p:nvPr/>
          </p:nvSpPr>
          <p:spPr>
            <a:xfrm rot="5400000">
              <a:off x="2850639" y="1782850"/>
              <a:ext cx="1241299" cy="3429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29540" rIns="241808" bIns="129540" numCol="1" spcCol="1270" anchor="ctr" anchorCtr="0">
              <a:noAutofit/>
            </a:bodyPr>
            <a:lstStyle/>
            <a:p>
              <a:pPr marL="0" lvl="0" indent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 dirty="0">
                <a:solidFill>
                  <a:srgbClr val="536F72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0" y="5638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36F72"/>
                </a:solidFill>
                <a:latin typeface="Arial"/>
                <a:ea typeface="+mn-ea"/>
              </a:rPr>
              <a:t>Technology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6919688" y="4466752"/>
            <a:ext cx="1295400" cy="2125373"/>
            <a:chOff x="1303273" y="2877069"/>
            <a:chExt cx="4053840" cy="1241299"/>
          </a:xfrm>
        </p:grpSpPr>
        <p:sp>
          <p:nvSpPr>
            <p:cNvPr id="10" name="Arrow: Pentagon 9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  <a:solidFill>
              <a:srgbClr val="BAD9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Pentagon 4"/>
            <p:cNvSpPr txBox="1"/>
            <p:nvPr/>
          </p:nvSpPr>
          <p:spPr>
            <a:xfrm rot="5400000">
              <a:off x="2850639" y="1782850"/>
              <a:ext cx="1241299" cy="3429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29540" rIns="241808" bIns="129540" numCol="1" spcCol="1270" anchor="ctr" anchorCtr="0">
              <a:noAutofit/>
            </a:bodyPr>
            <a:lstStyle/>
            <a:p>
              <a:pPr marL="0" lvl="0" indent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 dirty="0">
                <a:solidFill>
                  <a:srgbClr val="536F72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97371" y="5669578"/>
            <a:ext cx="183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36F72"/>
                </a:solidFill>
                <a:latin typeface="Arial"/>
                <a:ea typeface="+mn-ea"/>
              </a:rPr>
              <a:t>Personal Data</a:t>
            </a:r>
          </a:p>
        </p:txBody>
      </p:sp>
    </p:spTree>
    <p:extLst>
      <p:ext uri="{BB962C8B-B14F-4D97-AF65-F5344CB8AC3E}">
        <p14:creationId xmlns:p14="http://schemas.microsoft.com/office/powerpoint/2010/main" val="4002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315913"/>
            <a:ext cx="12192000" cy="1055687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How do we define relationships between people, devices and services?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b="11049"/>
          <a:stretch/>
        </p:blipFill>
        <p:spPr>
          <a:xfrm>
            <a:off x="0" y="1524000"/>
            <a:ext cx="12192000" cy="4724400"/>
          </a:xfrm>
        </p:spPr>
      </p:pic>
    </p:spTree>
    <p:extLst>
      <p:ext uri="{BB962C8B-B14F-4D97-AF65-F5344CB8AC3E}">
        <p14:creationId xmlns:p14="http://schemas.microsoft.com/office/powerpoint/2010/main" val="20107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12192000" cy="10556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How can governments, industries and users work together to better manage data generated by new technologies and digital services?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 b="5812"/>
          <a:stretch/>
        </p:blipFill>
        <p:spPr>
          <a:xfrm>
            <a:off x="-6350" y="1905000"/>
            <a:ext cx="12198350" cy="4343400"/>
          </a:xfrm>
        </p:spPr>
      </p:pic>
    </p:spTree>
    <p:extLst>
      <p:ext uri="{BB962C8B-B14F-4D97-AF65-F5344CB8AC3E}">
        <p14:creationId xmlns:p14="http://schemas.microsoft.com/office/powerpoint/2010/main" val="26698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169863"/>
            <a:ext cx="12192000" cy="10556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Answer: Collaboration, Innovation and Taking Action.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/>
          <a:stretch/>
        </p:blipFill>
        <p:spPr>
          <a:xfrm>
            <a:off x="0" y="1295400"/>
            <a:ext cx="12192000" cy="4953000"/>
          </a:xfrm>
        </p:spPr>
      </p:pic>
    </p:spTree>
    <p:extLst>
      <p:ext uri="{BB962C8B-B14F-4D97-AF65-F5344CB8AC3E}">
        <p14:creationId xmlns:p14="http://schemas.microsoft.com/office/powerpoint/2010/main" val="12728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556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This is where </a:t>
            </a:r>
            <a:r>
              <a:rPr lang="en-US" altLang="en-US" sz="4000" dirty="0" err="1"/>
              <a:t>Kantara</a:t>
            </a:r>
            <a:r>
              <a:rPr lang="en-US" altLang="en-US" sz="4000" dirty="0"/>
              <a:t> comes in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1400" y="1447800"/>
            <a:ext cx="4826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536F72"/>
                </a:solidFill>
              </a:rPr>
              <a:t>Kantara Initiative is the global consortium improving trustworthy use of identity and personal data through innovation, standardization and good practice.</a:t>
            </a:r>
            <a:endParaRPr lang="en-US" sz="3200" b="1" dirty="0">
              <a:solidFill>
                <a:srgbClr val="BAD94B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2068"/>
            <a:ext cx="5760580" cy="48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Core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300" b="1" dirty="0">
                <a:solidFill>
                  <a:srgbClr val="BAD94B"/>
                </a:solidFill>
              </a:rPr>
              <a:t>Nurture</a:t>
            </a:r>
            <a:r>
              <a:rPr lang="en-US" sz="3200" dirty="0">
                <a:solidFill>
                  <a:srgbClr val="BAD94B"/>
                </a:solidFill>
              </a:rPr>
              <a:t> </a:t>
            </a:r>
            <a:r>
              <a:rPr lang="en-US" sz="3200" dirty="0">
                <a:solidFill>
                  <a:srgbClr val="536F72"/>
                </a:solidFill>
              </a:rPr>
              <a:t>emerging technical communities through our discussion &amp; working groups and our two incubators - Digital Identity Professionals, Identity and Privacy R&amp;D.</a:t>
            </a:r>
          </a:p>
          <a:p>
            <a:pPr lvl="1"/>
            <a:endParaRPr lang="en-US" sz="3200" dirty="0">
              <a:solidFill>
                <a:srgbClr val="536F72"/>
              </a:solidFill>
            </a:endParaRPr>
          </a:p>
          <a:p>
            <a:pPr lvl="1"/>
            <a:r>
              <a:rPr lang="en-US" sz="3300" b="1" dirty="0">
                <a:solidFill>
                  <a:srgbClr val="BAD94B"/>
                </a:solidFill>
              </a:rPr>
              <a:t>Develop</a:t>
            </a:r>
            <a:r>
              <a:rPr lang="en-US" sz="3300" dirty="0">
                <a:solidFill>
                  <a:srgbClr val="536F72"/>
                </a:solidFill>
              </a:rPr>
              <a:t> </a:t>
            </a:r>
            <a:r>
              <a:rPr lang="en-GB" sz="3200" dirty="0">
                <a:solidFill>
                  <a:srgbClr val="536F72"/>
                </a:solidFill>
              </a:rPr>
              <a:t>and standardize community practices with specifications companies can understand, trust and implement. </a:t>
            </a:r>
            <a:endParaRPr lang="en-US" sz="3200" dirty="0">
              <a:solidFill>
                <a:srgbClr val="536F72"/>
              </a:solidFill>
            </a:endParaRPr>
          </a:p>
          <a:p>
            <a:pPr lvl="1"/>
            <a:endParaRPr lang="en-US" sz="3200" dirty="0">
              <a:solidFill>
                <a:srgbClr val="536F72"/>
              </a:solidFill>
            </a:endParaRPr>
          </a:p>
          <a:p>
            <a:pPr lvl="1"/>
            <a:r>
              <a:rPr lang="en-US" sz="3300" b="1" dirty="0">
                <a:solidFill>
                  <a:srgbClr val="BAD94B"/>
                </a:solidFill>
              </a:rPr>
              <a:t>Operate</a:t>
            </a:r>
            <a:r>
              <a:rPr lang="en-US" sz="3200" dirty="0">
                <a:solidFill>
                  <a:srgbClr val="536F72"/>
                </a:solidFill>
              </a:rPr>
              <a:t> </a:t>
            </a:r>
            <a:r>
              <a:rPr lang="en-GB" sz="3200" dirty="0">
                <a:solidFill>
                  <a:srgbClr val="536F72"/>
                </a:solidFill>
              </a:rPr>
              <a:t>conformity assessment programs to enable companies to meet their adherence goals to standardized practices needed to support their business.</a:t>
            </a:r>
            <a:endParaRPr lang="en-US" sz="3200" dirty="0">
              <a:solidFill>
                <a:srgbClr val="536F7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10556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Who is Kantara?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57200" y="3747636"/>
            <a:ext cx="5805913" cy="2341815"/>
          </a:xfrm>
          <a:prstGeom prst="roundRect">
            <a:avLst/>
          </a:prstGeom>
          <a:ln w="38100">
            <a:solidFill>
              <a:srgbClr val="BAD9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1857"/>
            <a:ext cx="10820400" cy="17206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Non-profit founded in 2009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Offices in Europe and the United States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Comprises 60+ Leading Organizations, hundreds of Participants, Enterprises &amp; Governments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Connects the best of Business, Government, Research &amp; Education </a:t>
            </a:r>
          </a:p>
          <a:p>
            <a:pPr marL="0" indent="0">
              <a:buNone/>
            </a:pPr>
            <a:endParaRPr lang="en-US" alt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43" y="4160972"/>
            <a:ext cx="916004" cy="830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97" y="5261180"/>
            <a:ext cx="1908341" cy="725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135" y="5159587"/>
            <a:ext cx="1183170" cy="791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890" y="4329476"/>
            <a:ext cx="1536214" cy="658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988" y="5378960"/>
            <a:ext cx="872116" cy="489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0135" y="4428262"/>
            <a:ext cx="1517130" cy="6011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3625" y="3792626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EA8AD"/>
                </a:solidFill>
              </a:rPr>
              <a:t>Our Leadership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14" y="5083694"/>
            <a:ext cx="1219099" cy="1005757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6403564" y="3747636"/>
            <a:ext cx="5341958" cy="2348194"/>
          </a:xfrm>
          <a:prstGeom prst="roundRect">
            <a:avLst/>
          </a:prstGeom>
          <a:ln w="38100">
            <a:solidFill>
              <a:srgbClr val="BAD9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0246" y="4518340"/>
            <a:ext cx="1246085" cy="565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3453" y="4200966"/>
            <a:ext cx="1449287" cy="1113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2304" y="5176855"/>
            <a:ext cx="3644477" cy="8194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03189" y="3806256"/>
            <a:ext cx="453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EA8AD"/>
                </a:solidFill>
              </a:rPr>
              <a:t>Examples of our Liaisons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8051" y="4614372"/>
            <a:ext cx="948482" cy="53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BCA25F1A2B0946B6B9EE75478D767E" ma:contentTypeVersion="" ma:contentTypeDescription="Create a new document." ma:contentTypeScope="" ma:versionID="4fbfce47d6f37f7aac60e7eb090adeda">
  <xsd:schema xmlns:xsd="http://www.w3.org/2001/XMLSchema" xmlns:xs="http://www.w3.org/2001/XMLSchema" xmlns:p="http://schemas.microsoft.com/office/2006/metadata/properties" xmlns:ns2="cb527aab-1648-4be8-9847-a085c9e05b54" targetNamespace="http://schemas.microsoft.com/office/2006/metadata/properties" ma:root="true" ma:fieldsID="8a993bd083da04584abac7d9ee3e457b" ns2:_="">
    <xsd:import namespace="cb527aab-1648-4be8-9847-a085c9e05b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27aab-1648-4be8-9847-a085c9e05b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29DAF-B315-4715-92BF-A040D1ED63EF}">
  <ds:schemaRefs>
    <ds:schemaRef ds:uri="cb527aab-1648-4be8-9847-a085c9e05b54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02BA5C-A70D-4BD1-A3E6-5B719E93D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527aab-1648-4be8-9847-a085c9e05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1AFB50-B5B1-4C77-BE18-008D5FD664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53921</TotalTime>
  <Words>1191</Words>
  <Application>Microsoft Office PowerPoint</Application>
  <PresentationFormat>Widescreen</PresentationFormat>
  <Paragraphs>148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Times New Roman</vt:lpstr>
      <vt:lpstr>Wingdings</vt:lpstr>
      <vt:lpstr>Network</vt:lpstr>
      <vt:lpstr>1_Network</vt:lpstr>
      <vt:lpstr>An Overview of Kantara Initiative, Inc.</vt:lpstr>
      <vt:lpstr>The world is in the midst of a digital identity and personal data transformation.</vt:lpstr>
      <vt:lpstr>This transformation is driven by:</vt:lpstr>
      <vt:lpstr>How do we define relationships between people, devices and services?</vt:lpstr>
      <vt:lpstr>How can governments, industries and users work together to better manage data generated by new technologies and digital services?</vt:lpstr>
      <vt:lpstr>Answer: Collaboration, Innovation and Taking Action.</vt:lpstr>
      <vt:lpstr>This is where Kantara comes in </vt:lpstr>
      <vt:lpstr>Our Core Work</vt:lpstr>
      <vt:lpstr>Who is Kantara?</vt:lpstr>
      <vt:lpstr>Do you recognize our Members?</vt:lpstr>
      <vt:lpstr>The Kantara consortium has a unique two-sided platform </vt:lpstr>
      <vt:lpstr>Kantara Maturation Process </vt:lpstr>
      <vt:lpstr>Kantara’s Offerings</vt:lpstr>
      <vt:lpstr>Role of Kantara in the Market: Standardization facilitator, creator &amp; operator  of assessment programs for ‘Innovation’ communities </vt:lpstr>
      <vt:lpstr>Our Recent Accomplishments</vt:lpstr>
      <vt:lpstr>Join Us</vt:lpstr>
      <vt:lpstr>Join. Innovate. Trust.</vt:lpstr>
    </vt:vector>
  </TitlesOfParts>
  <Company>RSA Security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RSA Security Inc.</dc:creator>
  <cp:lastModifiedBy>Madison Kevorkian</cp:lastModifiedBy>
  <cp:revision>308</cp:revision>
  <dcterms:created xsi:type="dcterms:W3CDTF">2009-05-06T16:55:56Z</dcterms:created>
  <dcterms:modified xsi:type="dcterms:W3CDTF">2017-06-02T22:49:54Z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0x010100A5BCA25F1A2B0946B6B9EE75478D767E</vt:lpwstr>
  </property>
</Properties>
</file>