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75" r:id="rId5"/>
    <p:sldId id="276" r:id="rId6"/>
    <p:sldId id="277" r:id="rId7"/>
    <p:sldId id="267" r:id="rId8"/>
    <p:sldId id="268" r:id="rId9"/>
    <p:sldId id="278" r:id="rId10"/>
    <p:sldId id="279" r:id="rId11"/>
    <p:sldId id="270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339"/>
    <a:srgbClr val="2F8461"/>
    <a:srgbClr val="5AA85F"/>
    <a:srgbClr val="1381C5"/>
    <a:srgbClr val="0072C7"/>
    <a:srgbClr val="002144"/>
    <a:srgbClr val="6498B2"/>
    <a:srgbClr val="2FC877"/>
    <a:srgbClr val="5DC275"/>
    <a:srgbClr val="24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8" autoAdjust="0"/>
    <p:restoredTop sz="84736" autoAdjust="0"/>
  </p:normalViewPr>
  <p:slideViewPr>
    <p:cSldViewPr snapToGrid="0" snapToObjects="1">
      <p:cViewPr>
        <p:scale>
          <a:sx n="108" d="100"/>
          <a:sy n="108" d="100"/>
        </p:scale>
        <p:origin x="-8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C4F3-AED7-FD4E-95C1-14961F05BDB7}" type="datetime1">
              <a:rPr lang="en-US" smtClean="0"/>
              <a:t>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311D3-3ABC-7443-9D1C-44FF65108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6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9EEB6-4B2C-BF41-9D18-FA2C7CD3F345}" type="datetime1">
              <a:rPr lang="en-US" smtClean="0"/>
              <a:t>7/2/14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E2DD2-7570-3F40-A787-9EC63C4EB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2DD2-7570-3F40-A787-9EC63C4EB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To state the obvious… Identity is a cross functional domain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The value in a B/G2B and B/G2E context is within in the CIO/CISO area of responsibility </a:t>
            </a: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The B/G2C value is within the marketing domain with existing security and efficiency as a latent need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2DD2-7570-3F40-A787-9EC63C4EB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r>
              <a:rPr lang="en-US" baseline="0" dirty="0" smtClean="0"/>
              <a:t> IT: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Marketing BD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Public Sector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2DD2-7570-3F40-A787-9EC63C4EB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2DD2-7570-3F40-A787-9EC63C4EB1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To state the obvious… Identity is a cross functional domain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The value in a B/G2B and B/G2E context is within in the CIO/CISO area of responsibility </a:t>
            </a: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200" dirty="0" smtClean="0">
                <a:solidFill>
                  <a:srgbClr val="243F6B"/>
                </a:solidFill>
                <a:latin typeface="Open Sans"/>
                <a:cs typeface="Open Sans"/>
              </a:rPr>
              <a:t>The B/G2C value is within the marketing domain with existing security and efficiency as a latent need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2DD2-7570-3F40-A787-9EC63C4EB1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73A8-0750-D44C-B074-8A46C7E0FD42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270B-50ED-B041-92B5-CC43ACD098B5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270F-A25E-B748-A9CA-F297751756D4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32DD-2F60-B64F-9293-4AFBFD9DE1C0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3EB3-3DC0-784D-9D24-4B4E72CEF010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188D-BC85-C746-BF93-B5C16E4523C2}" type="datetime1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90F-7B2A-F941-9A1D-A4577ED90621}" type="datetime1">
              <a:rPr lang="en-US" smtClean="0"/>
              <a:t>7/2/14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7F7E-7F0E-E046-AF11-61E514CEB43B}" type="datetime1">
              <a:rPr lang="en-US" smtClean="0"/>
              <a:t>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AC6E-B5E0-DB43-9124-C7F16834F9FD}" type="datetime1">
              <a:rPr lang="en-US" smtClean="0"/>
              <a:t>7/2/14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AE2C-B856-D645-A3E1-74CAD542CF46}" type="datetime1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B7E6-90AC-B840-8F51-9650CDFCDA78}" type="datetime1">
              <a:rPr lang="en-US" smtClean="0"/>
              <a:t>7/2/14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A5DE-82B3-BF43-B1AA-86CB5287CC45}" type="datetime1">
              <a:rPr lang="en-US" smtClean="0"/>
              <a:t>7/2/14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 &amp; PROPRIETARY INFORMATION OF ID.me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3E88-5D16-3142-BC88-8878A327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triang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597" y="3244112"/>
            <a:ext cx="7391405" cy="1148399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000" b="1" dirty="0" smtClean="0">
                <a:solidFill>
                  <a:srgbClr val="2FC877"/>
                </a:solidFill>
                <a:latin typeface="Open Sans"/>
                <a:cs typeface="Open Sans"/>
              </a:rPr>
              <a:t>Digital Identity: 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Federation, Integration and Deployment of 				</a:t>
            </a:r>
            <a:r>
              <a:rPr lang="en-US" sz="20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  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Trusted Identity Solutions</a:t>
            </a:r>
            <a:endParaRPr lang="en-US" sz="20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l">
              <a:lnSpc>
                <a:spcPct val="150000"/>
              </a:lnSpc>
            </a:pP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Ryan Fox : </a:t>
            </a: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JULY </a:t>
            </a: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19, </a:t>
            </a:r>
            <a:r>
              <a:rPr lang="en-US" sz="1000" dirty="0" smtClean="0">
                <a:solidFill>
                  <a:srgbClr val="FFFFFF"/>
                </a:solidFill>
                <a:latin typeface="Open Sans"/>
                <a:cs typeface="Open Sans"/>
              </a:rPr>
              <a:t>2014</a:t>
            </a:r>
            <a:endParaRPr lang="en-US" sz="1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8" name="Picture 7" descr="Logo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" y="1958614"/>
            <a:ext cx="2994253" cy="12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55" y="-241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Interoperability and Trust….</a:t>
            </a:r>
            <a:r>
              <a:rPr lang="en-US" sz="3000" b="1" dirty="0" err="1" smtClean="0">
                <a:solidFill>
                  <a:srgbClr val="002D53"/>
                </a:solidFill>
                <a:latin typeface="Open Sans"/>
                <a:cs typeface="Open Sans"/>
              </a:rPr>
              <a:t>Kinda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10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467" y="2561846"/>
            <a:ext cx="4400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Remote identity proofing technologies are very ‘configurable’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Protocol usage – mileage may vary 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No RP enforcement (e.g., single log out)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93055" y="134298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Compensating controls associated with Levels of assurance leave ‘equivalency’ up for interpretation by each RP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22" y="2745066"/>
            <a:ext cx="4086206" cy="230063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540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46" y="5223852"/>
            <a:ext cx="2538759" cy="923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53" y="-1215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2D53"/>
                </a:solidFill>
                <a:latin typeface="Open Sans"/>
                <a:cs typeface="Open Sans"/>
              </a:rPr>
              <a:t>Standards are only the beginning…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429" y="6501490"/>
            <a:ext cx="6241142" cy="365125"/>
          </a:xfrm>
        </p:spPr>
        <p:txBody>
          <a:bodyPr/>
          <a:lstStyle/>
          <a:p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CONFIDENTIAL &amp; PROPRIETARY INFORMATION OF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ID.me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en-US" sz="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199" y="6501490"/>
            <a:ext cx="213360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rgbClr val="FFFFFF"/>
                </a:solidFill>
                <a:latin typeface="Open Sans"/>
                <a:cs typeface="Open Sans"/>
              </a:rPr>
              <a:t>11</a:t>
            </a:fld>
            <a:endParaRPr lang="en-US" sz="8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b="6488"/>
          <a:stretch/>
        </p:blipFill>
        <p:spPr>
          <a:xfrm>
            <a:off x="5440205" y="3782792"/>
            <a:ext cx="3300647" cy="23642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11253" y="761031"/>
            <a:ext cx="8078783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Underlying protocols are the first, foundational step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Developer adoption of the technology is a key barrier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Open source solutions must emerge that provide simple integrations for consumption of the trusted credentials – app deployment, gems, etc. will lower the barrier of entry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6843"/>
            <a:ext cx="2420082" cy="10309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805" y="4170387"/>
            <a:ext cx="2514980" cy="4947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32" y="4876586"/>
            <a:ext cx="852793" cy="9789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974" y="4768505"/>
            <a:ext cx="1225487" cy="6495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653" y="3282923"/>
            <a:ext cx="1253193" cy="9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53" y="25533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2D53"/>
                </a:solidFill>
                <a:latin typeface="Open Sans"/>
                <a:cs typeface="Open Sans"/>
              </a:rPr>
              <a:t>Questions…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429" y="6501490"/>
            <a:ext cx="6241142" cy="365125"/>
          </a:xfrm>
        </p:spPr>
        <p:txBody>
          <a:bodyPr/>
          <a:lstStyle/>
          <a:p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CONFIDENTIAL &amp; PROPRIETARY INFORMATION OF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ID.me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en-US" sz="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199" y="6501490"/>
            <a:ext cx="213360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rgbClr val="FFFFFF"/>
                </a:solidFill>
                <a:latin typeface="Open Sans"/>
                <a:cs typeface="Open Sans"/>
              </a:rPr>
              <a:t>12</a:t>
            </a:fld>
            <a:endParaRPr lang="en-US" sz="8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0009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888"/>
            <a:ext cx="8229600" cy="291915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endParaRPr lang="en-US" sz="1600" dirty="0" smtClean="0">
              <a:solidFill>
                <a:srgbClr val="002D53"/>
              </a:solidFill>
              <a:latin typeface="Open Sans"/>
              <a:cs typeface="Open Sans"/>
            </a:endParaRPr>
          </a:p>
          <a:p>
            <a:pPr>
              <a:lnSpc>
                <a:spcPct val="12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Founded by two Army Rangers in 2010 to help brands offer special loyalty programs to affinity groups like</a:t>
            </a:r>
            <a:r>
              <a:rPr lang="en-US" sz="1600" b="1" dirty="0" smtClean="0">
                <a:solidFill>
                  <a:srgbClr val="243F6B"/>
                </a:solidFill>
                <a:latin typeface="Open Sans"/>
                <a:cs typeface="Open Sans"/>
              </a:rPr>
              <a:t>: </a:t>
            </a:r>
            <a:r>
              <a:rPr lang="en-US" sz="1600" i="1" dirty="0" smtClean="0">
                <a:solidFill>
                  <a:srgbClr val="243F6B"/>
                </a:solidFill>
                <a:latin typeface="Open Sans"/>
                <a:cs typeface="Open Sans"/>
              </a:rPr>
              <a:t>Military, Students, Influencers and Professionals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12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Capable of securing offers delivered online, in-store and via mobile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12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Consumer- centric network empowers a consumer to bring their own identity to third party apps in order to receive personalized offers</a:t>
            </a:r>
            <a:r>
              <a:rPr lang="en-US" sz="1600" dirty="0" smtClean="0">
                <a:solidFill>
                  <a:srgbClr val="002D53"/>
                </a:solidFill>
                <a:latin typeface="Open Sans"/>
                <a:cs typeface="Open Sans"/>
              </a:rPr>
              <a:t>.</a:t>
            </a:r>
            <a:endParaRPr lang="en-US" sz="1600" dirty="0">
              <a:solidFill>
                <a:srgbClr val="002D53"/>
              </a:solidFill>
              <a:latin typeface="Open Sans"/>
              <a:cs typeface="Open San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09288" y="6472259"/>
            <a:ext cx="5137320" cy="365125"/>
          </a:xfrm>
        </p:spPr>
        <p:txBody>
          <a:bodyPr/>
          <a:lstStyle/>
          <a:p>
            <a:r>
              <a:rPr lang="en-US" sz="800" b="0" dirty="0" smtClean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b="0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15" name="Picture 14" descr="Jockey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6" y="5196535"/>
            <a:ext cx="1304347" cy="652174"/>
          </a:xfrm>
          <a:prstGeom prst="rect">
            <a:avLst/>
          </a:prstGeom>
        </p:spPr>
      </p:pic>
      <p:pic>
        <p:nvPicPr>
          <p:cNvPr id="16" name="Picture 15" descr="ub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82" y="5261636"/>
            <a:ext cx="1543061" cy="506899"/>
          </a:xfrm>
          <a:prstGeom prst="rect">
            <a:avLst/>
          </a:prstGeom>
        </p:spPr>
      </p:pic>
      <p:pic>
        <p:nvPicPr>
          <p:cNvPr id="17" name="Picture 16" descr="columbia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18" y="5288946"/>
            <a:ext cx="2256689" cy="410086"/>
          </a:xfrm>
          <a:prstGeom prst="rect">
            <a:avLst/>
          </a:prstGeom>
        </p:spPr>
      </p:pic>
      <p:pic>
        <p:nvPicPr>
          <p:cNvPr id="18" name="Picture 17" descr="overstock-l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16" y="5196535"/>
            <a:ext cx="611521" cy="611521"/>
          </a:xfrm>
          <a:prstGeom prst="rect">
            <a:avLst/>
          </a:prstGeom>
        </p:spPr>
      </p:pic>
      <p:pic>
        <p:nvPicPr>
          <p:cNvPr id="19" name="Picture 18" descr="sears-blue-s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48" y="5346212"/>
            <a:ext cx="1306743" cy="352820"/>
          </a:xfrm>
          <a:prstGeom prst="rect">
            <a:avLst/>
          </a:prstGeom>
        </p:spPr>
      </p:pic>
      <p:pic>
        <p:nvPicPr>
          <p:cNvPr id="21" name="Picture 20" descr="under-armour-l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14" y="5177403"/>
            <a:ext cx="779846" cy="6511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WHO WE ARE</a:t>
            </a:r>
            <a:b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</a:br>
            <a:r>
              <a:rPr lang="en-US" sz="3000" dirty="0" smtClean="0">
                <a:solidFill>
                  <a:srgbClr val="002D53"/>
                </a:solidFill>
                <a:latin typeface="Open Sans"/>
                <a:cs typeface="Open Sans"/>
              </a:rPr>
              <a:t>Leaders in Digital Identity Technology</a:t>
            </a:r>
            <a:endParaRPr lang="en-US" sz="3000" dirty="0">
              <a:solidFill>
                <a:srgbClr val="002D53"/>
              </a:solidFill>
              <a:latin typeface="Open Sans"/>
              <a:cs typeface="Open Sans"/>
            </a:endParaRPr>
          </a:p>
        </p:txBody>
      </p:sp>
      <p:sp>
        <p:nvSpPr>
          <p:cNvPr id="26" name="Footer Placeholder 6"/>
          <p:cNvSpPr txBox="1">
            <a:spLocks/>
          </p:cNvSpPr>
          <p:nvPr/>
        </p:nvSpPr>
        <p:spPr>
          <a:xfrm>
            <a:off x="2209288" y="6472259"/>
            <a:ext cx="5137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CONFIDENTIAL &amp; PROPRIETARY INFORMATION OF </a:t>
            </a:r>
            <a:r>
              <a:rPr lang="en-US" sz="800" dirty="0" err="1" smtClean="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ID.me</a:t>
            </a: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Open Sans"/>
                <a:cs typeface="Open Sans"/>
              </a:rPr>
              <a:t> 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12130" y="6482655"/>
            <a:ext cx="213360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2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208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AWARD WINNING SOLUTIONS</a:t>
            </a:r>
            <a:r>
              <a:rPr lang="en-US" b="1" dirty="0" smtClean="0">
                <a:solidFill>
                  <a:srgbClr val="243F6B"/>
                </a:solidFill>
                <a:latin typeface="Open Sans"/>
                <a:cs typeface="Open Sans"/>
              </a:rPr>
              <a:t/>
            </a:r>
            <a:br>
              <a:rPr lang="en-US" b="1" dirty="0" smtClean="0">
                <a:solidFill>
                  <a:srgbClr val="243F6B"/>
                </a:solidFill>
                <a:latin typeface="Open Sans"/>
                <a:cs typeface="Open Sans"/>
              </a:rPr>
            </a:br>
            <a:r>
              <a:rPr lang="en-US" sz="3300" i="1" dirty="0" smtClean="0">
                <a:solidFill>
                  <a:srgbClr val="002D53"/>
                </a:solidFill>
                <a:latin typeface="Open Sans"/>
                <a:cs typeface="Open Sans"/>
              </a:rPr>
              <a:t>Our Accomplishments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513"/>
            <a:ext cx="8229600" cy="346620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Department of Commerce for a $2.8M grant as one of the five companies in America with the most advanced digital Identity technology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n-US" sz="16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Finalist for 2013 Wall Street Journal Startup of the Year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Named US Chamber of Commerce &amp; Spike TV’s “Most Veteran-Friendly Small Business in America” in 2013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March 2013 Raised Series A round of $10 million led by USAA, Silicon Valley Bank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Recognized in Entrepreneur Magazine’s 2014 edition of 100 Brilliant Companies</a:t>
            </a: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>
              <a:lnSpc>
                <a:spcPct val="80000"/>
              </a:lnSpc>
              <a:buClr>
                <a:srgbClr val="243F6B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2014 Finalist for </a:t>
            </a:r>
            <a:r>
              <a:rPr lang="en-US" sz="1600" dirty="0" err="1" smtClean="0">
                <a:solidFill>
                  <a:srgbClr val="243F6B"/>
                </a:solidFill>
                <a:latin typeface="Open Sans"/>
                <a:cs typeface="Open Sans"/>
              </a:rPr>
              <a:t>LinkShare</a:t>
            </a:r>
            <a:r>
              <a:rPr lang="en-US" sz="1600" dirty="0" smtClean="0">
                <a:solidFill>
                  <a:srgbClr val="243F6B"/>
                </a:solidFill>
                <a:latin typeface="Open Sans"/>
                <a:cs typeface="Open Sans"/>
              </a:rPr>
              <a:t> Advertiser’s Choice Golden Link Award</a:t>
            </a:r>
            <a:endParaRPr lang="en-US" sz="1600" dirty="0">
              <a:solidFill>
                <a:srgbClr val="243F6B"/>
              </a:solidFill>
              <a:latin typeface="Open Sans"/>
              <a:cs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3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9" name="Picture 8" descr="ws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5" y="5466007"/>
            <a:ext cx="1061555" cy="705002"/>
          </a:xfrm>
          <a:prstGeom prst="rect">
            <a:avLst/>
          </a:prstGeom>
        </p:spPr>
      </p:pic>
      <p:pic>
        <p:nvPicPr>
          <p:cNvPr id="10" name="Picture 9" descr="GLA14_Finalist_button_336x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23" y="5487882"/>
            <a:ext cx="834404" cy="695337"/>
          </a:xfrm>
          <a:prstGeom prst="rect">
            <a:avLst/>
          </a:prstGeom>
        </p:spPr>
      </p:pic>
      <p:pic>
        <p:nvPicPr>
          <p:cNvPr id="11" name="Picture 10" descr="DoC-Logo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37" y="5499385"/>
            <a:ext cx="754008" cy="769309"/>
          </a:xfrm>
          <a:prstGeom prst="rect">
            <a:avLst/>
          </a:prstGeom>
        </p:spPr>
      </p:pic>
      <p:pic>
        <p:nvPicPr>
          <p:cNvPr id="12" name="Picture 11" descr="US_Chamber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4" y="5459333"/>
            <a:ext cx="833297" cy="833297"/>
          </a:xfrm>
          <a:prstGeom prst="rect">
            <a:avLst/>
          </a:prstGeom>
        </p:spPr>
      </p:pic>
      <p:pic>
        <p:nvPicPr>
          <p:cNvPr id="13" name="Picture 12" descr="entrepreneur-magazine-june-20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68" y="5459269"/>
            <a:ext cx="749877" cy="7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lock Arc 39"/>
          <p:cNvSpPr/>
          <p:nvPr/>
        </p:nvSpPr>
        <p:spPr>
          <a:xfrm flipV="1">
            <a:off x="2963220" y="2372519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394153">
            <a:off x="3115620" y="3371615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 rot="884931" flipV="1">
            <a:off x="3321166" y="3584176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1224784" flipV="1">
            <a:off x="3455909" y="3682534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1416203" flipV="1">
            <a:off x="3454790" y="3739718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0378740">
            <a:off x="3236138" y="2205649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20760386">
            <a:off x="3289461" y="2358049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20942807">
            <a:off x="3088300" y="2426551"/>
            <a:ext cx="4818557" cy="1968173"/>
          </a:xfrm>
          <a:prstGeom prst="blockArc">
            <a:avLst/>
          </a:prstGeom>
          <a:gradFill flip="none" rotWithShape="1">
            <a:gsLst>
              <a:gs pos="0">
                <a:srgbClr val="5DC275">
                  <a:alpha val="41000"/>
                </a:srgb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b="24901"/>
          <a:stretch/>
        </p:blipFill>
        <p:spPr>
          <a:xfrm>
            <a:off x="594777" y="1819488"/>
            <a:ext cx="3634223" cy="2729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83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ID.me </a:t>
            </a:r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Operates as Digital Identity Bank </a:t>
            </a:r>
            <a:r>
              <a:rPr lang="en-US" sz="3300" i="1" dirty="0">
                <a:solidFill>
                  <a:srgbClr val="002D53"/>
                </a:solidFill>
                <a:latin typeface="Open Sans"/>
                <a:cs typeface="Open Sans"/>
              </a:rPr>
              <a:t/>
            </a:r>
            <a:br>
              <a:rPr lang="en-US" sz="3300" i="1" dirty="0">
                <a:solidFill>
                  <a:srgbClr val="002D53"/>
                </a:solidFill>
                <a:latin typeface="Open Sans"/>
                <a:cs typeface="Open Sans"/>
              </a:rPr>
            </a:br>
            <a:r>
              <a:rPr lang="en-US" sz="2200" i="1" dirty="0" smtClean="0">
                <a:solidFill>
                  <a:srgbClr val="002D53"/>
                </a:solidFill>
                <a:latin typeface="Open Sans"/>
                <a:cs typeface="Open Sans"/>
              </a:rPr>
              <a:t>Allowing Users to Leverage their Identity Data as Renewable Currency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4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4" name="Picture 13" descr="Logo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857" y="3284540"/>
            <a:ext cx="1491804" cy="584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ua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8" y="1595258"/>
            <a:ext cx="1811960" cy="14350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desktop_DeckLook.jp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8" y="3140428"/>
            <a:ext cx="1811960" cy="153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77" y="4752338"/>
            <a:ext cx="1838981" cy="1298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6917102" y="1595258"/>
            <a:ext cx="1774310" cy="1435003"/>
          </a:xfrm>
          <a:prstGeom prst="roundRect">
            <a:avLst>
              <a:gd name="adj" fmla="val 5997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728" y="1738424"/>
            <a:ext cx="1356185" cy="3361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l="2765" t="5116" r="3741" b="4669"/>
          <a:stretch/>
        </p:blipFill>
        <p:spPr>
          <a:xfrm>
            <a:off x="7144728" y="2116688"/>
            <a:ext cx="1303074" cy="71251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565581" y="4797376"/>
            <a:ext cx="726914" cy="1298618"/>
            <a:chOff x="3586573" y="1019190"/>
            <a:chExt cx="3059760" cy="5381610"/>
          </a:xfrm>
        </p:grpSpPr>
        <p:pic>
          <p:nvPicPr>
            <p:cNvPr id="28" name="Picture 27" descr="iphone4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7" t="1868" b="4040"/>
            <a:stretch/>
          </p:blipFill>
          <p:spPr>
            <a:xfrm>
              <a:off x="3586573" y="1019190"/>
              <a:ext cx="3059760" cy="538161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6200" y="2286000"/>
              <a:ext cx="2032000" cy="3048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" name="Picture 29" descr="deck_Ipad7p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31" y="3140428"/>
            <a:ext cx="1053778" cy="1565363"/>
          </a:xfrm>
          <a:prstGeom prst="rect">
            <a:avLst/>
          </a:prstGeom>
          <a:effectLst>
            <a:outerShdw blurRad="50800" dist="101600" dir="2460000" algn="tl" rotWithShape="0">
              <a:prstClr val="black">
                <a:alpha val="27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EFC01A"/>
              </a:clrFrom>
              <a:clrTo>
                <a:srgbClr val="EFC0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4661" y="3868876"/>
            <a:ext cx="460252" cy="460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03656" y="4560490"/>
            <a:ext cx="2428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Interoperable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Secure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User Controlled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Privacy Enhancing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Affordable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511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9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Driving Adoption of Identity Solutions</a:t>
            </a:r>
            <a:r>
              <a:rPr lang="en-US" b="1" dirty="0" smtClean="0">
                <a:solidFill>
                  <a:srgbClr val="243F6B"/>
                </a:solidFill>
                <a:latin typeface="Open Sans"/>
                <a:cs typeface="Open Sans"/>
              </a:rPr>
              <a:t/>
            </a:r>
            <a:br>
              <a:rPr lang="en-US" b="1" dirty="0" smtClean="0">
                <a:solidFill>
                  <a:srgbClr val="243F6B"/>
                </a:solidFill>
                <a:latin typeface="Open Sans"/>
                <a:cs typeface="Open Sans"/>
              </a:rPr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389" y="2866393"/>
            <a:ext cx="4714868" cy="168930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rgbClr val="243F6B"/>
              </a:buClr>
              <a:buNone/>
            </a:pPr>
            <a:r>
              <a:rPr lang="en-US" sz="2000" dirty="0" smtClean="0">
                <a:solidFill>
                  <a:srgbClr val="243F6B"/>
                </a:solidFill>
                <a:latin typeface="Open Sans"/>
                <a:cs typeface="Open Sans"/>
              </a:rPr>
              <a:t>Identity matters to everyone…</a:t>
            </a:r>
            <a:endParaRPr lang="en-US" sz="20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 marL="0" indent="0">
              <a:lnSpc>
                <a:spcPct val="80000"/>
              </a:lnSpc>
              <a:buClr>
                <a:srgbClr val="243F6B"/>
              </a:buClr>
              <a:buNone/>
            </a:pPr>
            <a:endParaRPr lang="en-US" sz="20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 marL="0" indent="0">
              <a:lnSpc>
                <a:spcPct val="80000"/>
              </a:lnSpc>
              <a:buClr>
                <a:srgbClr val="243F6B"/>
              </a:buClr>
              <a:buNone/>
            </a:pPr>
            <a:r>
              <a:rPr lang="en-US" sz="2000" dirty="0" smtClean="0">
                <a:solidFill>
                  <a:srgbClr val="243F6B"/>
                </a:solidFill>
                <a:latin typeface="Open Sans"/>
                <a:cs typeface="Open Sans"/>
              </a:rPr>
              <a:t>BUT - For different reasons…</a:t>
            </a:r>
            <a:endParaRPr lang="en-US" sz="2000" dirty="0" smtClean="0">
              <a:solidFill>
                <a:srgbClr val="243F6B"/>
              </a:solidFill>
              <a:latin typeface="Open Sans"/>
              <a:cs typeface="Open Sans"/>
            </a:endParaRPr>
          </a:p>
          <a:p>
            <a:pPr marL="0" indent="0">
              <a:lnSpc>
                <a:spcPct val="80000"/>
              </a:lnSpc>
              <a:buClr>
                <a:srgbClr val="243F6B"/>
              </a:buClr>
              <a:buNone/>
            </a:pPr>
            <a:endParaRPr lang="en-US" sz="2000" dirty="0">
              <a:solidFill>
                <a:srgbClr val="243F6B"/>
              </a:solidFill>
              <a:latin typeface="Open Sans"/>
              <a:cs typeface="Open Sans"/>
            </a:endParaRPr>
          </a:p>
          <a:p>
            <a:pPr marL="0" indent="0">
              <a:lnSpc>
                <a:spcPct val="80000"/>
              </a:lnSpc>
              <a:buClr>
                <a:srgbClr val="243F6B"/>
              </a:buClr>
              <a:buNone/>
            </a:pPr>
            <a:r>
              <a:rPr lang="en-US" sz="2000" dirty="0" smtClean="0">
                <a:solidFill>
                  <a:srgbClr val="243F6B"/>
                </a:solidFill>
                <a:latin typeface="Open Sans"/>
                <a:cs typeface="Open Sans"/>
              </a:rPr>
              <a:t>…and based on context</a:t>
            </a:r>
            <a:endParaRPr lang="en-US" sz="2000" dirty="0">
              <a:solidFill>
                <a:srgbClr val="243F6B"/>
              </a:solidFill>
              <a:latin typeface="Open Sans"/>
              <a:cs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5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2373107"/>
            <a:ext cx="3737464" cy="25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3217" t="19672" r="42789" b="18939"/>
          <a:stretch/>
        </p:blipFill>
        <p:spPr>
          <a:xfrm rot="16200000" flipH="1">
            <a:off x="4107952" y="3713512"/>
            <a:ext cx="1076495" cy="1491804"/>
          </a:xfrm>
          <a:prstGeom prst="rect">
            <a:avLst/>
          </a:prstGeom>
          <a:effectLst>
            <a:reflection blurRad="6350" stA="52000" endA="300" endPos="14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3217" r="35542"/>
          <a:stretch/>
        </p:blipFill>
        <p:spPr>
          <a:xfrm>
            <a:off x="5964551" y="1930434"/>
            <a:ext cx="1401622" cy="24301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3217" r="35542"/>
          <a:stretch/>
        </p:blipFill>
        <p:spPr>
          <a:xfrm flipH="1">
            <a:off x="1704929" y="1936979"/>
            <a:ext cx="1401622" cy="2430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50" y="54417"/>
            <a:ext cx="8913075" cy="1143000"/>
          </a:xfrm>
        </p:spPr>
        <p:txBody>
          <a:bodyPr>
            <a:noAutofit/>
          </a:bodyPr>
          <a:lstStyle/>
          <a:p>
            <a:pPr algn="l"/>
            <a:r>
              <a:rPr lang="en-US" sz="2100" b="1" dirty="0" smtClean="0">
                <a:solidFill>
                  <a:srgbClr val="002D53"/>
                </a:solidFill>
                <a:latin typeface="Open Sans"/>
                <a:cs typeface="Open Sans"/>
              </a:rPr>
              <a:t>Effective solutions must view their value through multiple lenses</a:t>
            </a:r>
            <a:br>
              <a:rPr lang="en-US" sz="2100" b="1" dirty="0" smtClean="0">
                <a:solidFill>
                  <a:srgbClr val="002D53"/>
                </a:solidFill>
                <a:latin typeface="Open Sans"/>
                <a:cs typeface="Open Sans"/>
              </a:rPr>
            </a:br>
            <a:r>
              <a:rPr lang="en-US" sz="2100" dirty="0" smtClean="0">
                <a:solidFill>
                  <a:srgbClr val="002D53"/>
                </a:solidFill>
                <a:latin typeface="Open Sans"/>
                <a:cs typeface="Open Sans"/>
              </a:rPr>
              <a:t>Understanding </a:t>
            </a:r>
            <a:r>
              <a:rPr lang="en-US" sz="2100" dirty="0">
                <a:solidFill>
                  <a:srgbClr val="002D53"/>
                </a:solidFill>
                <a:latin typeface="Open Sans"/>
                <a:cs typeface="Open Sans"/>
              </a:rPr>
              <a:t>b</a:t>
            </a:r>
            <a:r>
              <a:rPr lang="en-US" sz="2100" dirty="0" smtClean="0">
                <a:solidFill>
                  <a:srgbClr val="002D53"/>
                </a:solidFill>
                <a:latin typeface="Open Sans"/>
                <a:cs typeface="Open Sans"/>
              </a:rPr>
              <a:t>usiness challenges is key…</a:t>
            </a:r>
            <a:r>
              <a:rPr lang="en-US" sz="2100" b="1" dirty="0" smtClean="0">
                <a:solidFill>
                  <a:srgbClr val="243F6B"/>
                </a:solidFill>
                <a:latin typeface="Open Sans"/>
                <a:cs typeface="Open Sans"/>
              </a:rPr>
              <a:t> 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6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4901"/>
          <a:stretch/>
        </p:blipFill>
        <p:spPr>
          <a:xfrm>
            <a:off x="2729352" y="1496589"/>
            <a:ext cx="3634223" cy="2729244"/>
          </a:xfrm>
          <a:prstGeom prst="rect">
            <a:avLst/>
          </a:prstGeom>
        </p:spPr>
      </p:pic>
      <p:pic>
        <p:nvPicPr>
          <p:cNvPr id="10" name="Picture 9" descr="Logo_bl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432" y="2961641"/>
            <a:ext cx="1491804" cy="584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EFC01A"/>
              </a:clrFrom>
              <a:clrTo>
                <a:srgbClr val="EFC0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236" y="3545977"/>
            <a:ext cx="460252" cy="460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3943" y="2606189"/>
            <a:ext cx="13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Security / IT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75432" y="266474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E-commerce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6598" y="4980995"/>
            <a:ext cx="142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Public Sector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176" y="3032106"/>
            <a:ext cx="642223" cy="548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7040" y="5311331"/>
            <a:ext cx="578941" cy="494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8816" y="3081110"/>
            <a:ext cx="638293" cy="5451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9759" y="3634219"/>
            <a:ext cx="10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Protect…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27129" y="5816150"/>
            <a:ext cx="10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Protect…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573405" y="3655571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CASE STUDY</a:t>
            </a:r>
            <a:r>
              <a:rPr lang="en-US" sz="3000" b="1" dirty="0">
                <a:solidFill>
                  <a:srgbClr val="0088F9"/>
                </a:solidFill>
                <a:latin typeface="Open Sans"/>
                <a:cs typeface="Open Sans"/>
              </a:rPr>
              <a:t/>
            </a:r>
            <a:br>
              <a:rPr lang="en-US" sz="3000" b="1" dirty="0">
                <a:solidFill>
                  <a:srgbClr val="0088F9"/>
                </a:solidFill>
                <a:latin typeface="Open Sans"/>
                <a:cs typeface="Open Sans"/>
              </a:rPr>
            </a:br>
            <a:r>
              <a:rPr lang="en-US" sz="3000" i="1" dirty="0" smtClean="0">
                <a:solidFill>
                  <a:srgbClr val="243F6B"/>
                </a:solidFill>
                <a:latin typeface="Open Sans"/>
                <a:cs typeface="Open Sans"/>
              </a:rPr>
              <a:t>Under </a:t>
            </a:r>
            <a:r>
              <a:rPr lang="en-US" sz="3000" i="1" dirty="0" err="1" smtClean="0">
                <a:solidFill>
                  <a:srgbClr val="243F6B"/>
                </a:solidFill>
                <a:latin typeface="Open Sans"/>
                <a:cs typeface="Open Sans"/>
              </a:rPr>
              <a:t>Armour</a:t>
            </a:r>
            <a:r>
              <a:rPr lang="en-US" sz="3000" i="1" dirty="0" smtClean="0">
                <a:solidFill>
                  <a:srgbClr val="243F6B"/>
                </a:solidFill>
                <a:latin typeface="Open Sans"/>
                <a:cs typeface="Open Sans"/>
              </a:rPr>
              <a:t> Military Loyalty Program </a:t>
            </a:r>
            <a:endParaRPr lang="en-US" sz="3000" dirty="0">
              <a:solidFill>
                <a:srgbClr val="243F6B"/>
              </a:solidFill>
            </a:endParaRPr>
          </a:p>
        </p:txBody>
      </p:sp>
      <p:pic>
        <p:nvPicPr>
          <p:cNvPr id="6" name="Picture 5" descr="ua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9" y="1686452"/>
            <a:ext cx="5477316" cy="43378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0325" dist="50800" dir="2700000" algn="tl" rotWithShape="0">
              <a:srgbClr val="000000">
                <a:alpha val="6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7349" y="3506392"/>
            <a:ext cx="24719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Under </a:t>
            </a:r>
            <a:r>
              <a:rPr lang="en-US" sz="1500" b="0" dirty="0" err="1" smtClean="0">
                <a:solidFill>
                  <a:srgbClr val="243F6B"/>
                </a:solidFill>
                <a:latin typeface="Open Sans"/>
                <a:cs typeface="Open Sans"/>
              </a:rPr>
              <a:t>Armour</a:t>
            </a: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 integrated </a:t>
            </a:r>
            <a:r>
              <a:rPr lang="en-US" sz="1500" b="0" dirty="0" err="1" smtClean="0">
                <a:solidFill>
                  <a:srgbClr val="243F6B"/>
                </a:solidFill>
                <a:latin typeface="Open Sans"/>
                <a:cs typeface="Open Sans"/>
              </a:rPr>
              <a:t>ID.me</a:t>
            </a: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 technology to create an </a:t>
            </a:r>
            <a:r>
              <a:rPr lang="en-US" sz="1500" b="0" dirty="0" err="1" smtClean="0">
                <a:solidFill>
                  <a:srgbClr val="243F6B"/>
                </a:solidFill>
                <a:latin typeface="Open Sans"/>
                <a:cs typeface="Open Sans"/>
              </a:rPr>
              <a:t>omni</a:t>
            </a: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-channel customer experience </a:t>
            </a:r>
            <a:endParaRPr lang="en-US" sz="1500" b="0" dirty="0">
              <a:solidFill>
                <a:srgbClr val="243F6B"/>
              </a:solidFill>
              <a:latin typeface="Open Sans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677" y="494488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b="0" dirty="0" smtClean="0">
                <a:solidFill>
                  <a:srgbClr val="243F6B"/>
                </a:solidFill>
                <a:latin typeface="Open Sans"/>
                <a:cs typeface="Open Sans"/>
              </a:rPr>
              <a:t>Customer verifies affinity in real-time and claims discount directly in cart</a:t>
            </a:r>
            <a:endParaRPr lang="en-US" sz="1600" b="0" dirty="0">
              <a:solidFill>
                <a:srgbClr val="243F6B"/>
              </a:solidFill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329" y="1686452"/>
            <a:ext cx="25907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43F6B"/>
              </a:buClr>
              <a:buFont typeface="Wingdings" charset="2"/>
              <a:buChar char="§"/>
            </a:pP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Under </a:t>
            </a:r>
            <a:r>
              <a:rPr lang="en-US" sz="1500" b="0" dirty="0" err="1" smtClean="0">
                <a:solidFill>
                  <a:srgbClr val="243F6B"/>
                </a:solidFill>
                <a:latin typeface="Open Sans"/>
                <a:cs typeface="Open Sans"/>
              </a:rPr>
              <a:t>Armour</a:t>
            </a:r>
            <a:r>
              <a:rPr lang="en-US" sz="1500" b="0" dirty="0" smtClean="0">
                <a:solidFill>
                  <a:srgbClr val="243F6B"/>
                </a:solidFill>
                <a:latin typeface="Open Sans"/>
                <a:cs typeface="Open Sans"/>
              </a:rPr>
              <a:t> had a military discount program in-store but was unable to provide the program online because they couldn’t verify customer affinity</a:t>
            </a:r>
            <a:endParaRPr lang="en-US" sz="1500" b="0" dirty="0">
              <a:solidFill>
                <a:srgbClr val="243F6B"/>
              </a:solidFill>
              <a:latin typeface="Open Sans"/>
              <a:cs typeface="Open San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2" y="3775833"/>
            <a:ext cx="3455547" cy="870978"/>
          </a:xfrm>
          <a:prstGeom prst="straightConnector1">
            <a:avLst/>
          </a:prstGeom>
          <a:ln w="41275">
            <a:solidFill>
              <a:srgbClr val="3AC38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429" y="6501490"/>
            <a:ext cx="6241142" cy="365125"/>
          </a:xfrm>
        </p:spPr>
        <p:txBody>
          <a:bodyPr/>
          <a:lstStyle/>
          <a:p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CONFIDENTIAL &amp; PROPRIETARY INFORMATION OF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ID.me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en-US" sz="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199" y="6501490"/>
            <a:ext cx="213360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rgbClr val="FFFFFF"/>
                </a:solidFill>
                <a:latin typeface="Open Sans"/>
                <a:cs typeface="Open Sans"/>
              </a:rPr>
              <a:t>7</a:t>
            </a:fld>
            <a:endParaRPr lang="en-US" sz="8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006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CHECK OUT INTEGRATION </a:t>
            </a:r>
            <a:b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</a:br>
            <a:r>
              <a:rPr lang="en-US" sz="3000" i="1" dirty="0" smtClean="0">
                <a:solidFill>
                  <a:srgbClr val="243F6B"/>
                </a:solidFill>
                <a:latin typeface="Open Sans"/>
                <a:cs typeface="Open Sans"/>
              </a:rPr>
              <a:t>Under </a:t>
            </a:r>
            <a:r>
              <a:rPr lang="en-US" sz="3000" i="1" dirty="0" err="1">
                <a:solidFill>
                  <a:srgbClr val="243F6B"/>
                </a:solidFill>
                <a:latin typeface="Open Sans"/>
                <a:cs typeface="Open Sans"/>
              </a:rPr>
              <a:t>Armour</a:t>
            </a:r>
            <a:r>
              <a:rPr lang="en-US" sz="3000" i="1" dirty="0">
                <a:solidFill>
                  <a:srgbClr val="243F6B"/>
                </a:solidFill>
                <a:latin typeface="Open Sans"/>
                <a:cs typeface="Open Sans"/>
              </a:rPr>
              <a:t> </a:t>
            </a:r>
            <a:r>
              <a:rPr lang="en-US" sz="3000" i="1" dirty="0" smtClean="0">
                <a:solidFill>
                  <a:srgbClr val="243F6B"/>
                </a:solidFill>
                <a:latin typeface="Open Sans"/>
                <a:cs typeface="Open Sans"/>
              </a:rPr>
              <a:t>Example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429" y="6501490"/>
            <a:ext cx="6241142" cy="365125"/>
          </a:xfrm>
        </p:spPr>
        <p:txBody>
          <a:bodyPr/>
          <a:lstStyle/>
          <a:p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CONFIDENTIAL &amp; PROPRIETARY INFORMATION OF </a:t>
            </a:r>
            <a:r>
              <a:rPr lang="en-US" sz="800" dirty="0" err="1" smtClean="0">
                <a:solidFill>
                  <a:srgbClr val="FFFFFF"/>
                </a:solidFill>
                <a:latin typeface="Open Sans"/>
                <a:cs typeface="Open Sans"/>
              </a:rPr>
              <a:t>ID.me</a:t>
            </a:r>
            <a:r>
              <a:rPr lang="en-US" sz="8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lang="en-US" sz="8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199" y="6501490"/>
            <a:ext cx="213360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rgbClr val="FFFFFF"/>
                </a:solidFill>
                <a:latin typeface="Open Sans"/>
                <a:cs typeface="Open Sans"/>
              </a:rPr>
              <a:t>8</a:t>
            </a:fld>
            <a:endParaRPr lang="en-US" sz="8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9" name="Picture 8" descr="ua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7" y="1528428"/>
            <a:ext cx="4957030" cy="39257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0325" dist="50800" dir="2700000" algn="tl" rotWithShape="0">
              <a:srgbClr val="000000">
                <a:alpha val="6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73160" y="5670150"/>
            <a:ext cx="26950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Veteran verifies with </a:t>
            </a:r>
            <a:r>
              <a:rPr lang="en-US" sz="16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ID.me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to receive discount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4389" y="5679860"/>
            <a:ext cx="2713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Member claim is verified and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credential is issued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976" y="5678778"/>
            <a:ext cx="2370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Veteran sees button </a:t>
            </a:r>
          </a:p>
          <a:p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on UnderArmour.com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832" y="5604250"/>
            <a:ext cx="557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1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5690" y="5595622"/>
            <a:ext cx="557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2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707" y="5605332"/>
            <a:ext cx="557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3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16" name="Picture 15" descr="ua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78" y="1811717"/>
            <a:ext cx="2430351" cy="362502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12000"/>
              </a:srgbClr>
            </a:outerShdw>
          </a:effectLst>
        </p:spPr>
      </p:pic>
      <p:pic>
        <p:nvPicPr>
          <p:cNvPr id="17" name="Picture 16" descr="ua-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59" y="3066433"/>
            <a:ext cx="2237464" cy="251653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03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875090" y="2473673"/>
            <a:ext cx="3925730" cy="3694373"/>
          </a:xfrm>
          <a:prstGeom prst="ellipse">
            <a:avLst/>
          </a:prstGeom>
          <a:solidFill>
            <a:schemeClr val="bg1">
              <a:lumMod val="85000"/>
              <a:alpha val="18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72259"/>
            <a:ext cx="9144000" cy="385741"/>
          </a:xfrm>
          <a:prstGeom prst="rect">
            <a:avLst/>
          </a:prstGeom>
          <a:solidFill>
            <a:srgbClr val="222B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55" y="-241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2D53"/>
                </a:solidFill>
                <a:latin typeface="Open Sans"/>
                <a:cs typeface="Open Sans"/>
              </a:rPr>
              <a:t>Identity Alone Will Not Drive Adoption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892" y="6492900"/>
            <a:ext cx="5648216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Open Sans"/>
                <a:cs typeface="Open Sans"/>
              </a:rPr>
              <a:t>CONFIDENTIAL &amp; PROPRIETARY INFORMATION OF ID.me </a:t>
            </a:r>
            <a:endParaRPr lang="en-US" sz="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20375" y="6472259"/>
            <a:ext cx="620660" cy="365125"/>
          </a:xfrm>
        </p:spPr>
        <p:txBody>
          <a:bodyPr/>
          <a:lstStyle/>
          <a:p>
            <a:fld id="{F4F43E88-5D16-3142-BC88-8878A3278733}" type="slidenum">
              <a:rPr lang="en-US" sz="800" b="1" smtClean="0">
                <a:solidFill>
                  <a:schemeClr val="bg1"/>
                </a:solidFill>
                <a:latin typeface="Open Sans"/>
                <a:cs typeface="Open Sans"/>
              </a:rPr>
              <a:t>9</a:t>
            </a:fld>
            <a:endParaRPr lang="en-US" sz="8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77" y="1385389"/>
            <a:ext cx="41393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It’s all about the attributes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Business value is often driven by the data/attributes associated with an identity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Network effect allows for the identity to be build out over time – reducing friction associated with user on-boarding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6632689" y="4052611"/>
            <a:ext cx="436192" cy="4104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8881" y="3565159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5192" y="3565159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165" y="2936507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3553" y="4310697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21281" y="5041956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55005" y="5619258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6243" y="4586907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05445" y="3900211"/>
            <a:ext cx="168329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4" idx="5"/>
            <a:endCxn id="10" idx="1"/>
          </p:cNvCxnSpPr>
          <p:nvPr/>
        </p:nvCxnSpPr>
        <p:spPr>
          <a:xfrm>
            <a:off x="6162843" y="3066589"/>
            <a:ext cx="533725" cy="1046136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2" idx="1"/>
          </p:cNvCxnSpPr>
          <p:nvPr/>
        </p:nvCxnSpPr>
        <p:spPr>
          <a:xfrm>
            <a:off x="6162843" y="3066589"/>
            <a:ext cx="930689" cy="520888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12" idx="6"/>
          </p:cNvCxnSpPr>
          <p:nvPr/>
        </p:nvCxnSpPr>
        <p:spPr>
          <a:xfrm flipH="1">
            <a:off x="7237210" y="3641359"/>
            <a:ext cx="377982" cy="0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3"/>
            <a:endCxn id="19" idx="7"/>
          </p:cNvCxnSpPr>
          <p:nvPr/>
        </p:nvCxnSpPr>
        <p:spPr>
          <a:xfrm flipH="1">
            <a:off x="7449123" y="3695241"/>
            <a:ext cx="190720" cy="227288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7"/>
            <a:endCxn id="12" idx="4"/>
          </p:cNvCxnSpPr>
          <p:nvPr/>
        </p:nvCxnSpPr>
        <p:spPr>
          <a:xfrm flipV="1">
            <a:off x="7005002" y="3717559"/>
            <a:ext cx="148044" cy="395166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1"/>
            <a:endCxn id="10" idx="6"/>
          </p:cNvCxnSpPr>
          <p:nvPr/>
        </p:nvCxnSpPr>
        <p:spPr>
          <a:xfrm flipH="1" flipV="1">
            <a:off x="7068881" y="4257854"/>
            <a:ext cx="1262013" cy="351371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0"/>
            <a:endCxn id="10" idx="5"/>
          </p:cNvCxnSpPr>
          <p:nvPr/>
        </p:nvCxnSpPr>
        <p:spPr>
          <a:xfrm flipH="1" flipV="1">
            <a:off x="7005002" y="4402983"/>
            <a:ext cx="300444" cy="638973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6"/>
            <a:endCxn id="18" idx="3"/>
          </p:cNvCxnSpPr>
          <p:nvPr/>
        </p:nvCxnSpPr>
        <p:spPr>
          <a:xfrm flipV="1">
            <a:off x="7389610" y="4716989"/>
            <a:ext cx="941284" cy="401167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0" idx="3"/>
          </p:cNvCxnSpPr>
          <p:nvPr/>
        </p:nvCxnSpPr>
        <p:spPr>
          <a:xfrm flipV="1">
            <a:off x="6239170" y="4402983"/>
            <a:ext cx="457398" cy="1216275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  <a:endCxn id="15" idx="6"/>
          </p:cNvCxnSpPr>
          <p:nvPr/>
        </p:nvCxnSpPr>
        <p:spPr>
          <a:xfrm flipH="1">
            <a:off x="5881882" y="4257854"/>
            <a:ext cx="750807" cy="129043"/>
          </a:xfrm>
          <a:prstGeom prst="line">
            <a:avLst/>
          </a:prstGeom>
          <a:ln w="3175" cmpd="sng">
            <a:solidFill>
              <a:srgbClr val="2FC8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89199" y="1694039"/>
            <a:ext cx="24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Identity = Unique Collection of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21592</TotalTime>
  <Words>655</Words>
  <Application>Microsoft Macintosh PowerPoint</Application>
  <PresentationFormat>On-screen Show (4:3)</PresentationFormat>
  <Paragraphs>120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WHO WE ARE Leaders in Digital Identity Technology</vt:lpstr>
      <vt:lpstr>AWARD WINNING SOLUTIONS Our Accomplishments</vt:lpstr>
      <vt:lpstr>ID.me Operates as Digital Identity Bank  Allowing Users to Leverage their Identity Data as Renewable Currency</vt:lpstr>
      <vt:lpstr>Driving Adoption of Identity Solutions </vt:lpstr>
      <vt:lpstr>Effective solutions must view their value through multiple lenses Understanding business challenges is key… </vt:lpstr>
      <vt:lpstr>CASE STUDY Under Armour Military Loyalty Program </vt:lpstr>
      <vt:lpstr>CHECK OUT INTEGRATION  Under Armour Example</vt:lpstr>
      <vt:lpstr>Identity Alone Will Not Drive Adoption</vt:lpstr>
      <vt:lpstr>Interoperability and Trust….Kinda</vt:lpstr>
      <vt:lpstr>Standards are only the beginning…</vt:lpstr>
      <vt:lpstr>Questions…</vt:lpstr>
    </vt:vector>
  </TitlesOfParts>
  <Company>id.me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genova</dc:creator>
  <cp:lastModifiedBy>Ryan Fox</cp:lastModifiedBy>
  <cp:revision>115</cp:revision>
  <dcterms:created xsi:type="dcterms:W3CDTF">2014-06-25T16:58:27Z</dcterms:created>
  <dcterms:modified xsi:type="dcterms:W3CDTF">2014-07-15T13:39:21Z</dcterms:modified>
</cp:coreProperties>
</file>