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850" r:id="rId5"/>
  </p:sldMasterIdLst>
  <p:notesMasterIdLst>
    <p:notesMasterId r:id="rId28"/>
  </p:notesMasterIdLst>
  <p:handoutMasterIdLst>
    <p:handoutMasterId r:id="rId29"/>
  </p:handoutMasterIdLst>
  <p:sldIdLst>
    <p:sldId id="256" r:id="rId6"/>
    <p:sldId id="623" r:id="rId7"/>
    <p:sldId id="624" r:id="rId8"/>
    <p:sldId id="501" r:id="rId9"/>
    <p:sldId id="636" r:id="rId10"/>
    <p:sldId id="429" r:id="rId11"/>
    <p:sldId id="430" r:id="rId12"/>
    <p:sldId id="431" r:id="rId13"/>
    <p:sldId id="258" r:id="rId14"/>
    <p:sldId id="264" r:id="rId15"/>
    <p:sldId id="261" r:id="rId16"/>
    <p:sldId id="625" r:id="rId17"/>
    <p:sldId id="626" r:id="rId18"/>
    <p:sldId id="628" r:id="rId19"/>
    <p:sldId id="629" r:id="rId20"/>
    <p:sldId id="633" r:id="rId21"/>
    <p:sldId id="631" r:id="rId22"/>
    <p:sldId id="630" r:id="rId23"/>
    <p:sldId id="632" r:id="rId24"/>
    <p:sldId id="634" r:id="rId25"/>
    <p:sldId id="635" r:id="rId26"/>
    <p:sldId id="400"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Taylor" initials="ST" lastIdx="12" clrIdx="0">
    <p:extLst>
      <p:ext uri="{19B8F6BF-5375-455C-9EA6-DF929625EA0E}">
        <p15:presenceInfo xmlns:p15="http://schemas.microsoft.com/office/powerpoint/2012/main" userId="S-1-5-21-2067419026-868821678-821170639-1380" providerId="AD"/>
      </p:ext>
    </p:extLst>
  </p:cmAuthor>
  <p:cmAuthor id="2" name="Katherine Gengler" initials="KG" lastIdx="5" clrIdx="1">
    <p:extLst>
      <p:ext uri="{19B8F6BF-5375-455C-9EA6-DF929625EA0E}">
        <p15:presenceInfo xmlns:p15="http://schemas.microsoft.com/office/powerpoint/2012/main" userId="Katherine Gengler" providerId="None"/>
      </p:ext>
    </p:extLst>
  </p:cmAuthor>
  <p:cmAuthor id="3" name="mary hodder" initials="" lastIdx="1" clrIdx="2"/>
  <p:cmAuthor id="4" name="John Wunderlich" initials="" lastIdx="1" clrIdx="3"/>
  <p:cmAuthor id="5" name="Colin Wallis" initials="CW" lastIdx="2" clrIdx="4">
    <p:extLst>
      <p:ext uri="{19B8F6BF-5375-455C-9EA6-DF929625EA0E}">
        <p15:presenceInfo xmlns:p15="http://schemas.microsoft.com/office/powerpoint/2012/main" userId="b748e2986915d7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36F72"/>
    <a:srgbClr val="7EA8AD"/>
    <a:srgbClr val="BAD94B"/>
    <a:srgbClr val="ADC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0" autoAdjust="0"/>
    <p:restoredTop sz="83026" autoAdjust="0"/>
  </p:normalViewPr>
  <p:slideViewPr>
    <p:cSldViewPr showGuides="1">
      <p:cViewPr varScale="1">
        <p:scale>
          <a:sx n="68" d="100"/>
          <a:sy n="68" d="100"/>
        </p:scale>
        <p:origin x="1286" y="3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808"/>
    </p:cViewPr>
  </p:sorterViewPr>
  <p:notesViewPr>
    <p:cSldViewPr>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Wallis" userId="b748e2986915d73f" providerId="LiveId" clId="{FCB28DC1-C29F-4549-A527-F2CECC8D1759}"/>
    <pc:docChg chg="addSld modSld">
      <pc:chgData name="Colin Wallis" userId="b748e2986915d73f" providerId="LiveId" clId="{FCB28DC1-C29F-4549-A527-F2CECC8D1759}" dt="2018-05-14T08:17:12.100" v="13" actId="14100"/>
      <pc:docMkLst>
        <pc:docMk/>
      </pc:docMkLst>
      <pc:sldChg chg="modSp">
        <pc:chgData name="Colin Wallis" userId="b748e2986915d73f" providerId="LiveId" clId="{FCB28DC1-C29F-4549-A527-F2CECC8D1759}" dt="2018-05-14T08:17:12.100" v="13" actId="14100"/>
        <pc:sldMkLst>
          <pc:docMk/>
          <pc:sldMk cId="1767876453" sldId="501"/>
        </pc:sldMkLst>
        <pc:spChg chg="mod">
          <ac:chgData name="Colin Wallis" userId="b748e2986915d73f" providerId="LiveId" clId="{FCB28DC1-C29F-4549-A527-F2CECC8D1759}" dt="2018-05-14T08:17:12.100" v="13" actId="14100"/>
          <ac:spMkLst>
            <pc:docMk/>
            <pc:sldMk cId="1767876453" sldId="501"/>
            <ac:spMk id="147" creationId="{00000000-0000-0000-0000-000000000000}"/>
          </ac:spMkLst>
        </pc:spChg>
      </pc:sldChg>
      <pc:sldChg chg="add">
        <pc:chgData name="Colin Wallis" userId="b748e2986915d73f" providerId="LiveId" clId="{FCB28DC1-C29F-4549-A527-F2CECC8D1759}" dt="2018-05-14T08:15:10.591" v="0"/>
        <pc:sldMkLst>
          <pc:docMk/>
          <pc:sldMk cId="2067897756" sldId="63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virtualinc.sharepoint.com/sites/kantara/Client%20Documents/Membership/Member%20Reports/Kantara%20Membership%20Tracker_MAST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virtualinc.sharepoint.com/sites/kantara/Client%20Documents/Membership/Member%20Reports/Kantara%20Membership%20Tracker_MAST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virtualinc.sharepoint.com/sites/kantara/Client%20Documents/Membership/Member%20Reports/Kantara%20Membership%20Tracker_MASTER.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virtualinc.sharepoint.com/sites/kantara/Client%20Documents/Membership/Member%20Reports/Kantara%20Membership%20Tracker_MASTE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virtualinc.sharepoint.com/sites/kantara/Client%20Documents/Membership/Member%20Reports/Kantara%20Membership%20Tracker_MASTE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virtualinc.sharepoint.com/sites/kantara/Client%20Documents/Membership/Member%20Reports/Kantara%20Membership%20Tracker_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[Kantara Membership Tracker_MASTER.xlsx]Pivot Charts 2017!PivotTable3</c:name>
    <c:fmtId val="2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 of Membership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'Pivot Charts 2017'!$B$3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26-45A2-9793-B8EAEA8059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26-45A2-9793-B8EAEA8059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26-45A2-9793-B8EAEA8059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26-45A2-9793-B8EAEA80593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Charts 2017'!$A$4:$A$8</c:f>
              <c:strCache>
                <c:ptCount val="4"/>
                <c:pt idx="0">
                  <c:v>AA</c:v>
                </c:pt>
                <c:pt idx="1">
                  <c:v>CSP</c:v>
                </c:pt>
                <c:pt idx="2">
                  <c:v>Director</c:v>
                </c:pt>
                <c:pt idx="3">
                  <c:v>Member</c:v>
                </c:pt>
              </c:strCache>
            </c:strRef>
          </c:cat>
          <c:val>
            <c:numRef>
              <c:f>'Pivot Charts 2017'!$B$4:$B$8</c:f>
              <c:numCache>
                <c:formatCode>General</c:formatCode>
                <c:ptCount val="4"/>
                <c:pt idx="0">
                  <c:v>6</c:v>
                </c:pt>
                <c:pt idx="1">
                  <c:v>9</c:v>
                </c:pt>
                <c:pt idx="2">
                  <c:v>7</c:v>
                </c:pt>
                <c:pt idx="3">
                  <c:v>51</c:v>
                </c:pt>
              </c:numCache>
            </c:numRef>
          </c:val>
          <c:extLst>
            <c:ext xmlns:c16="http://schemas.microsoft.com/office/drawing/2014/chart" uri="{C3380CC4-5D6E-409C-BE32-E72D297353CC}">
              <c16:uniqueId val="{00000008-C326-45A2-9793-B8EAEA8059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pivotSource>
    <c:name>[Kantara Membership Tracker_MASTER.xlsx]Pivot Charts 2017!PivotTable2</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Count of Membership Level (AA)</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tint val="77000"/>
            </a:schemeClr>
          </a:solidFill>
          <a:ln w="19050">
            <a:solidFill>
              <a:schemeClr val="lt1"/>
            </a:solidFill>
          </a:ln>
          <a:effectLst/>
        </c:spPr>
      </c:pivotFmt>
      <c:pivotFmt>
        <c:idx val="5"/>
        <c:spPr>
          <a:solidFill>
            <a:schemeClr val="accent1">
              <a:shade val="76000"/>
            </a:schemeClr>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7"/>
        <c:spPr>
          <a:solidFill>
            <a:schemeClr val="accent1">
              <a:tint val="77000"/>
            </a:schemeClr>
          </a:solidFill>
          <a:ln w="19050">
            <a:solidFill>
              <a:schemeClr val="lt1"/>
            </a:solidFill>
          </a:ln>
          <a:effectLst/>
        </c:spPr>
      </c:pivotFmt>
      <c:pivotFmt>
        <c:idx val="8"/>
        <c:spPr>
          <a:solidFill>
            <a:schemeClr val="accent1">
              <a:shade val="76000"/>
            </a:schemeClr>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0"/>
        <c:spPr>
          <a:solidFill>
            <a:schemeClr val="accent1">
              <a:tint val="77000"/>
            </a:schemeClr>
          </a:solidFill>
          <a:ln w="19050">
            <a:solidFill>
              <a:schemeClr val="lt1"/>
            </a:solidFill>
          </a:ln>
          <a:effectLst/>
        </c:spPr>
      </c:pivotFmt>
      <c:pivotFmt>
        <c:idx val="11"/>
        <c:spPr>
          <a:solidFill>
            <a:schemeClr val="accent1">
              <a:shade val="76000"/>
            </a:schemeClr>
          </a:solidFill>
          <a:ln w="19050">
            <a:solidFill>
              <a:schemeClr val="lt1"/>
            </a:solidFill>
          </a:ln>
          <a:effectLst/>
        </c:spPr>
      </c:pivotFmt>
    </c:pivotFmts>
    <c:plotArea>
      <c:layout/>
      <c:pieChart>
        <c:varyColors val="1"/>
        <c:ser>
          <c:idx val="0"/>
          <c:order val="0"/>
          <c:tx>
            <c:strRef>
              <c:f>'Pivot Charts 2017'!$B$12:$B$13</c:f>
              <c:strCache>
                <c:ptCount val="1"/>
                <c:pt idx="0">
                  <c:v>AA</c:v>
                </c:pt>
              </c:strCache>
            </c:strRef>
          </c:tx>
          <c:dPt>
            <c:idx val="0"/>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27FA-430B-95A8-90AFD559B5E9}"/>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27FA-430B-95A8-90AFD559B5E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Charts 2017'!$A$14:$A$16</c:f>
              <c:strCache>
                <c:ptCount val="2"/>
                <c:pt idx="0">
                  <c:v>L0</c:v>
                </c:pt>
                <c:pt idx="1">
                  <c:v>L1</c:v>
                </c:pt>
              </c:strCache>
            </c:strRef>
          </c:cat>
          <c:val>
            <c:numRef>
              <c:f>'Pivot Charts 2017'!$B$14:$B$16</c:f>
              <c:numCache>
                <c:formatCode>General</c:formatCode>
                <c:ptCount val="2"/>
                <c:pt idx="0">
                  <c:v>5</c:v>
                </c:pt>
                <c:pt idx="1">
                  <c:v>1</c:v>
                </c:pt>
              </c:numCache>
            </c:numRef>
          </c:val>
          <c:extLst>
            <c:ext xmlns:c16="http://schemas.microsoft.com/office/drawing/2014/chart" uri="{C3380CC4-5D6E-409C-BE32-E72D297353CC}">
              <c16:uniqueId val="{00000004-27FA-430B-95A8-90AFD559B5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pivotSource>
    <c:name>[Kantara Membership Tracker_MASTER.xlsx]Pivot Charts 2017!PivotTable5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Count of Membership Level (Director)</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3">
              <a:shade val="58000"/>
            </a:schemeClr>
          </a:solidFill>
          <a:ln w="19050">
            <a:solidFill>
              <a:schemeClr val="lt1"/>
            </a:solidFill>
          </a:ln>
          <a:effectLst/>
        </c:spPr>
      </c:pivotFmt>
      <c:pivotFmt>
        <c:idx val="2"/>
        <c:spPr>
          <a:solidFill>
            <a:schemeClr val="accent3">
              <a:shade val="86000"/>
            </a:schemeClr>
          </a:solidFill>
          <a:ln w="19050">
            <a:solidFill>
              <a:schemeClr val="lt1"/>
            </a:solidFill>
          </a:ln>
          <a:effectLst/>
        </c:spPr>
      </c:pivotFmt>
      <c:pivotFmt>
        <c:idx val="3"/>
        <c:spPr>
          <a:solidFill>
            <a:schemeClr val="accent3">
              <a:tint val="86000"/>
            </a:schemeClr>
          </a:solidFill>
          <a:ln w="19050">
            <a:solidFill>
              <a:schemeClr val="lt1"/>
            </a:solidFill>
          </a:ln>
          <a:effectLst/>
        </c:spPr>
      </c:pivotFmt>
      <c:pivotFmt>
        <c:idx val="4"/>
        <c:spPr>
          <a:solidFill>
            <a:schemeClr val="accent3">
              <a:tint val="58000"/>
            </a:schemeClr>
          </a:solidFill>
          <a:ln w="19050">
            <a:solidFill>
              <a:schemeClr val="lt1"/>
            </a:solidFill>
          </a:ln>
          <a:effectLst/>
        </c:spPr>
      </c:pivotFmt>
      <c:pivotFmt>
        <c:idx val="5"/>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3">
              <a:shade val="58000"/>
            </a:schemeClr>
          </a:solidFill>
          <a:ln w="19050">
            <a:solidFill>
              <a:schemeClr val="lt1"/>
            </a:solidFill>
          </a:ln>
          <a:effectLst/>
        </c:spPr>
      </c:pivotFmt>
      <c:pivotFmt>
        <c:idx val="7"/>
        <c:spPr>
          <a:solidFill>
            <a:schemeClr val="accent3">
              <a:shade val="86000"/>
            </a:schemeClr>
          </a:solidFill>
          <a:ln w="19050">
            <a:solidFill>
              <a:schemeClr val="lt1"/>
            </a:solidFill>
          </a:ln>
          <a:effectLst/>
        </c:spPr>
      </c:pivotFmt>
      <c:pivotFmt>
        <c:idx val="8"/>
        <c:spPr>
          <a:solidFill>
            <a:schemeClr val="accent3">
              <a:tint val="86000"/>
            </a:schemeClr>
          </a:solidFill>
          <a:ln w="19050">
            <a:solidFill>
              <a:schemeClr val="lt1"/>
            </a:solidFill>
          </a:ln>
          <a:effectLst/>
        </c:spPr>
      </c:pivotFmt>
      <c:pivotFmt>
        <c:idx val="9"/>
        <c:spPr>
          <a:solidFill>
            <a:schemeClr val="accent3">
              <a:tint val="58000"/>
            </a:schemeClr>
          </a:solidFill>
          <a:ln w="19050">
            <a:solidFill>
              <a:schemeClr val="lt1"/>
            </a:solidFill>
          </a:ln>
          <a:effectLst/>
        </c:spPr>
      </c:pivotFmt>
      <c:pivotFmt>
        <c:idx val="10"/>
        <c:spPr>
          <a:solidFill>
            <a:schemeClr val="accent3"/>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3">
              <a:shade val="58000"/>
            </a:schemeClr>
          </a:solidFill>
          <a:ln w="19050">
            <a:solidFill>
              <a:schemeClr val="lt1"/>
            </a:solidFill>
          </a:ln>
          <a:effectLst/>
        </c:spPr>
      </c:pivotFmt>
      <c:pivotFmt>
        <c:idx val="12"/>
        <c:spPr>
          <a:solidFill>
            <a:schemeClr val="accent3">
              <a:shade val="86000"/>
            </a:schemeClr>
          </a:solidFill>
          <a:ln w="19050">
            <a:solidFill>
              <a:schemeClr val="lt1"/>
            </a:solidFill>
          </a:ln>
          <a:effectLst/>
        </c:spPr>
      </c:pivotFmt>
      <c:pivotFmt>
        <c:idx val="13"/>
        <c:spPr>
          <a:solidFill>
            <a:schemeClr val="accent3">
              <a:tint val="86000"/>
            </a:schemeClr>
          </a:solidFill>
          <a:ln w="19050">
            <a:solidFill>
              <a:schemeClr val="lt1"/>
            </a:solidFill>
          </a:ln>
          <a:effectLst/>
        </c:spPr>
      </c:pivotFmt>
      <c:pivotFmt>
        <c:idx val="14"/>
        <c:spPr>
          <a:solidFill>
            <a:schemeClr val="accent3">
              <a:tint val="58000"/>
            </a:schemeClr>
          </a:solidFill>
          <a:ln w="19050">
            <a:solidFill>
              <a:schemeClr val="lt1"/>
            </a:solidFill>
          </a:ln>
          <a:effectLst/>
        </c:spPr>
      </c:pivotFmt>
    </c:pivotFmts>
    <c:plotArea>
      <c:layout/>
      <c:pieChart>
        <c:varyColors val="1"/>
        <c:ser>
          <c:idx val="0"/>
          <c:order val="0"/>
          <c:tx>
            <c:strRef>
              <c:f>'Pivot Charts 2017'!$B$58:$B$59</c:f>
              <c:strCache>
                <c:ptCount val="1"/>
                <c:pt idx="0">
                  <c:v>Director</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0D9C-4C7E-8394-95935683F129}"/>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0D9C-4C7E-8394-95935683F129}"/>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0D9C-4C7E-8394-95935683F129}"/>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0D9C-4C7E-8394-95935683F12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Charts 2017'!$A$60:$A$63</c:f>
              <c:strCache>
                <c:ptCount val="3"/>
                <c:pt idx="0">
                  <c:v>L0</c:v>
                </c:pt>
                <c:pt idx="1">
                  <c:v>L2</c:v>
                </c:pt>
                <c:pt idx="2">
                  <c:v>NP</c:v>
                </c:pt>
              </c:strCache>
            </c:strRef>
          </c:cat>
          <c:val>
            <c:numRef>
              <c:f>'Pivot Charts 2017'!$B$60:$B$63</c:f>
              <c:numCache>
                <c:formatCode>General</c:formatCode>
                <c:ptCount val="3"/>
                <c:pt idx="0">
                  <c:v>3</c:v>
                </c:pt>
                <c:pt idx="1">
                  <c:v>3</c:v>
                </c:pt>
                <c:pt idx="2">
                  <c:v>1</c:v>
                </c:pt>
              </c:numCache>
            </c:numRef>
          </c:val>
          <c:extLst>
            <c:ext xmlns:c16="http://schemas.microsoft.com/office/drawing/2014/chart" uri="{C3380CC4-5D6E-409C-BE32-E72D297353CC}">
              <c16:uniqueId val="{00000008-0D9C-4C7E-8394-95935683F1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pivotSource>
    <c:name>[Kantara Membership Tracker_MASTER.xlsx]Pivot Charts 2017!PivotTable4</c:name>
    <c:fmtId val="1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Count of Membership Level (CSP)</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2">
              <a:shade val="58000"/>
            </a:schemeClr>
          </a:solidFill>
          <a:ln w="19050">
            <a:solidFill>
              <a:schemeClr val="lt1"/>
            </a:solidFill>
          </a:ln>
          <a:effectLst/>
        </c:spPr>
      </c:pivotFmt>
      <c:pivotFmt>
        <c:idx val="2"/>
        <c:spPr>
          <a:solidFill>
            <a:schemeClr val="accent2">
              <a:shade val="86000"/>
            </a:schemeClr>
          </a:solidFill>
          <a:ln w="19050">
            <a:solidFill>
              <a:schemeClr val="lt1"/>
            </a:solidFill>
          </a:ln>
          <a:effectLst/>
        </c:spPr>
      </c:pivotFmt>
      <c:pivotFmt>
        <c:idx val="3"/>
        <c:spPr>
          <a:solidFill>
            <a:schemeClr val="accent2">
              <a:tint val="86000"/>
            </a:schemeClr>
          </a:solidFill>
          <a:ln w="19050">
            <a:solidFill>
              <a:schemeClr val="lt1"/>
            </a:solidFill>
          </a:ln>
          <a:effectLst/>
        </c:spPr>
      </c:pivotFmt>
      <c:pivotFmt>
        <c:idx val="4"/>
        <c:spPr>
          <a:solidFill>
            <a:schemeClr val="accent2">
              <a:tint val="58000"/>
            </a:schemeClr>
          </a:solidFill>
          <a:ln w="19050">
            <a:solidFill>
              <a:schemeClr val="lt1"/>
            </a:solidFill>
          </a:ln>
          <a:effectLst/>
        </c:spPr>
      </c:pivotFmt>
      <c:pivotFmt>
        <c:idx val="5"/>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2">
              <a:shade val="58000"/>
            </a:schemeClr>
          </a:solidFill>
          <a:ln w="19050">
            <a:solidFill>
              <a:schemeClr val="lt1"/>
            </a:solidFill>
          </a:ln>
          <a:effectLst/>
        </c:spPr>
      </c:pivotFmt>
      <c:pivotFmt>
        <c:idx val="7"/>
        <c:spPr>
          <a:solidFill>
            <a:schemeClr val="accent2">
              <a:shade val="86000"/>
            </a:schemeClr>
          </a:solidFill>
          <a:ln w="19050">
            <a:solidFill>
              <a:schemeClr val="lt1"/>
            </a:solidFill>
          </a:ln>
          <a:effectLst/>
        </c:spPr>
      </c:pivotFmt>
      <c:pivotFmt>
        <c:idx val="8"/>
        <c:spPr>
          <a:solidFill>
            <a:schemeClr val="accent2">
              <a:tint val="86000"/>
            </a:schemeClr>
          </a:solidFill>
          <a:ln w="19050">
            <a:solidFill>
              <a:schemeClr val="lt1"/>
            </a:solidFill>
          </a:ln>
          <a:effectLst/>
        </c:spPr>
      </c:pivotFmt>
      <c:pivotFmt>
        <c:idx val="9"/>
        <c:spPr>
          <a:solidFill>
            <a:schemeClr val="accent2">
              <a:tint val="58000"/>
            </a:schemeClr>
          </a:solidFill>
          <a:ln w="19050">
            <a:solidFill>
              <a:schemeClr val="lt1"/>
            </a:solidFill>
          </a:ln>
          <a:effectLst/>
        </c:spPr>
      </c:pivotFmt>
      <c:pivotFmt>
        <c:idx val="10"/>
        <c:spPr>
          <a:solidFill>
            <a:schemeClr val="accent2"/>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2">
              <a:shade val="58000"/>
            </a:schemeClr>
          </a:solidFill>
          <a:ln w="19050">
            <a:solidFill>
              <a:schemeClr val="lt1"/>
            </a:solidFill>
          </a:ln>
          <a:effectLst/>
        </c:spPr>
      </c:pivotFmt>
      <c:pivotFmt>
        <c:idx val="12"/>
        <c:spPr>
          <a:solidFill>
            <a:schemeClr val="accent2">
              <a:shade val="86000"/>
            </a:schemeClr>
          </a:solidFill>
          <a:ln w="19050">
            <a:solidFill>
              <a:schemeClr val="lt1"/>
            </a:solidFill>
          </a:ln>
          <a:effectLst/>
        </c:spPr>
      </c:pivotFmt>
      <c:pivotFmt>
        <c:idx val="13"/>
        <c:spPr>
          <a:solidFill>
            <a:schemeClr val="accent2">
              <a:tint val="86000"/>
            </a:schemeClr>
          </a:solidFill>
          <a:ln w="19050">
            <a:solidFill>
              <a:schemeClr val="lt1"/>
            </a:solidFill>
          </a:ln>
          <a:effectLst/>
        </c:spPr>
      </c:pivotFmt>
      <c:pivotFmt>
        <c:idx val="14"/>
        <c:spPr>
          <a:solidFill>
            <a:schemeClr val="accent2">
              <a:tint val="58000"/>
            </a:schemeClr>
          </a:solidFill>
          <a:ln w="19050">
            <a:solidFill>
              <a:schemeClr val="lt1"/>
            </a:solidFill>
          </a:ln>
          <a:effectLst/>
        </c:spPr>
      </c:pivotFmt>
    </c:pivotFmts>
    <c:plotArea>
      <c:layout/>
      <c:pieChart>
        <c:varyColors val="1"/>
        <c:ser>
          <c:idx val="0"/>
          <c:order val="0"/>
          <c:tx>
            <c:strRef>
              <c:f>'Pivot Charts 2017'!$B$33:$B$34</c:f>
              <c:strCache>
                <c:ptCount val="1"/>
                <c:pt idx="0">
                  <c:v>CSP</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9AC1-4DB5-A9E0-5492B8C1BD54}"/>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9AC1-4DB5-A9E0-5492B8C1BD54}"/>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9AC1-4DB5-A9E0-5492B8C1BD54}"/>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9AC1-4DB5-A9E0-5492B8C1BD54}"/>
              </c:ext>
            </c:extLst>
          </c:dPt>
          <c:dPt>
            <c:idx val="4"/>
            <c:bubble3D val="0"/>
            <c:spPr>
              <a:solidFill>
                <a:schemeClr val="accent2">
                  <a:tint val="54000"/>
                </a:schemeClr>
              </a:solidFill>
              <a:ln w="19050">
                <a:solidFill>
                  <a:schemeClr val="lt1"/>
                </a:solidFill>
              </a:ln>
              <a:effectLst/>
            </c:spPr>
            <c:extLst>
              <c:ext xmlns:c16="http://schemas.microsoft.com/office/drawing/2014/chart" uri="{C3380CC4-5D6E-409C-BE32-E72D297353CC}">
                <c16:uniqueId val="{00000009-1B9B-479C-BF04-1518C5B822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Charts 2017'!$A$35:$A$40</c:f>
              <c:strCache>
                <c:ptCount val="5"/>
                <c:pt idx="0">
                  <c:v>EDU</c:v>
                </c:pt>
                <c:pt idx="1">
                  <c:v>L0</c:v>
                </c:pt>
                <c:pt idx="2">
                  <c:v>L1</c:v>
                </c:pt>
                <c:pt idx="3">
                  <c:v>L2</c:v>
                </c:pt>
                <c:pt idx="4">
                  <c:v>L3</c:v>
                </c:pt>
              </c:strCache>
            </c:strRef>
          </c:cat>
          <c:val>
            <c:numRef>
              <c:f>'Pivot Charts 2017'!$B$35:$B$40</c:f>
              <c:numCache>
                <c:formatCode>General</c:formatCode>
                <c:ptCount val="5"/>
                <c:pt idx="0">
                  <c:v>1</c:v>
                </c:pt>
                <c:pt idx="1">
                  <c:v>2</c:v>
                </c:pt>
                <c:pt idx="2">
                  <c:v>1</c:v>
                </c:pt>
                <c:pt idx="3">
                  <c:v>3</c:v>
                </c:pt>
                <c:pt idx="4">
                  <c:v>2</c:v>
                </c:pt>
              </c:numCache>
            </c:numRef>
          </c:val>
          <c:extLst>
            <c:ext xmlns:c16="http://schemas.microsoft.com/office/drawing/2014/chart" uri="{C3380CC4-5D6E-409C-BE32-E72D297353CC}">
              <c16:uniqueId val="{00000008-9AC1-4DB5-A9E0-5492B8C1B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pivotSource>
    <c:name>[Kantara Membership Tracker_MASTER.xlsx]Pivot Charts 2017!PivotTable6</c:name>
    <c:fmtId val="17"/>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Count of Membership Level (Member)</a:t>
            </a:r>
            <a:endParaRPr lang="en-US"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4"/>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4">
              <a:tint val="48000"/>
            </a:schemeClr>
          </a:solidFill>
          <a:ln w="19050">
            <a:solidFill>
              <a:schemeClr val="lt1"/>
            </a:solidFill>
          </a:ln>
          <a:effectLst/>
        </c:spPr>
      </c:pivotFmt>
      <c:pivotFmt>
        <c:idx val="2"/>
        <c:spPr>
          <a:solidFill>
            <a:schemeClr val="accent4">
              <a:tint val="65000"/>
            </a:schemeClr>
          </a:solidFill>
          <a:ln w="19050">
            <a:solidFill>
              <a:schemeClr val="lt1"/>
            </a:solidFill>
          </a:ln>
          <a:effectLst/>
        </c:spPr>
      </c:pivotFmt>
      <c:pivotFmt>
        <c:idx val="3"/>
        <c:spPr>
          <a:solidFill>
            <a:schemeClr val="accent4">
              <a:tint val="83000"/>
            </a:schemeClr>
          </a:solidFill>
          <a:ln w="19050">
            <a:solidFill>
              <a:schemeClr val="lt1"/>
            </a:solidFill>
          </a:ln>
          <a:effectLst/>
        </c:spPr>
      </c:pivotFmt>
      <c:pivotFmt>
        <c:idx val="4"/>
        <c:spPr>
          <a:solidFill>
            <a:schemeClr val="accent4"/>
          </a:solidFill>
          <a:ln w="19050">
            <a:solidFill>
              <a:schemeClr val="lt1"/>
            </a:solidFill>
          </a:ln>
          <a:effectLst/>
        </c:spPr>
      </c:pivotFmt>
      <c:pivotFmt>
        <c:idx val="5"/>
        <c:spPr>
          <a:solidFill>
            <a:schemeClr val="accent4">
              <a:shade val="82000"/>
            </a:schemeClr>
          </a:solidFill>
          <a:ln w="19050">
            <a:solidFill>
              <a:schemeClr val="lt1"/>
            </a:solidFill>
          </a:ln>
          <a:effectLst/>
        </c:spPr>
      </c:pivotFmt>
      <c:pivotFmt>
        <c:idx val="6"/>
        <c:spPr>
          <a:solidFill>
            <a:schemeClr val="accent4">
              <a:shade val="65000"/>
            </a:schemeClr>
          </a:solidFill>
          <a:ln w="19050">
            <a:solidFill>
              <a:schemeClr val="lt1"/>
            </a:solidFill>
          </a:ln>
          <a:effectLst/>
        </c:spPr>
      </c:pivotFmt>
      <c:pivotFmt>
        <c:idx val="7"/>
        <c:spPr>
          <a:solidFill>
            <a:schemeClr val="accent4">
              <a:shade val="47000"/>
            </a:schemeClr>
          </a:solidFill>
          <a:ln w="19050">
            <a:solidFill>
              <a:schemeClr val="lt1"/>
            </a:solidFill>
          </a:ln>
          <a:effectLst/>
        </c:spPr>
      </c:pivotFmt>
      <c:pivotFmt>
        <c:idx val="8"/>
        <c:spPr>
          <a:solidFill>
            <a:schemeClr val="accent4"/>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9"/>
        <c:spPr>
          <a:solidFill>
            <a:schemeClr val="accent4">
              <a:tint val="48000"/>
            </a:schemeClr>
          </a:solidFill>
          <a:ln w="19050">
            <a:solidFill>
              <a:schemeClr val="lt1"/>
            </a:solidFill>
          </a:ln>
          <a:effectLst/>
        </c:spPr>
      </c:pivotFmt>
      <c:pivotFmt>
        <c:idx val="10"/>
        <c:spPr>
          <a:solidFill>
            <a:schemeClr val="accent4">
              <a:tint val="65000"/>
            </a:schemeClr>
          </a:solidFill>
          <a:ln w="19050">
            <a:solidFill>
              <a:schemeClr val="lt1"/>
            </a:solidFill>
          </a:ln>
          <a:effectLst/>
        </c:spPr>
      </c:pivotFmt>
      <c:pivotFmt>
        <c:idx val="11"/>
        <c:spPr>
          <a:solidFill>
            <a:schemeClr val="accent4">
              <a:tint val="83000"/>
            </a:schemeClr>
          </a:solidFill>
          <a:ln w="19050">
            <a:solidFill>
              <a:schemeClr val="lt1"/>
            </a:solidFill>
          </a:ln>
          <a:effectLst/>
        </c:spPr>
      </c:pivotFmt>
      <c:pivotFmt>
        <c:idx val="12"/>
        <c:spPr>
          <a:solidFill>
            <a:schemeClr val="accent4"/>
          </a:solidFill>
          <a:ln w="19050">
            <a:solidFill>
              <a:schemeClr val="lt1"/>
            </a:solidFill>
          </a:ln>
          <a:effectLst/>
        </c:spPr>
      </c:pivotFmt>
      <c:pivotFmt>
        <c:idx val="13"/>
        <c:spPr>
          <a:solidFill>
            <a:schemeClr val="accent4">
              <a:shade val="82000"/>
            </a:schemeClr>
          </a:solidFill>
          <a:ln w="19050">
            <a:solidFill>
              <a:schemeClr val="lt1"/>
            </a:solidFill>
          </a:ln>
          <a:effectLst/>
        </c:spPr>
      </c:pivotFmt>
      <c:pivotFmt>
        <c:idx val="14"/>
        <c:spPr>
          <a:solidFill>
            <a:schemeClr val="accent4">
              <a:shade val="65000"/>
            </a:schemeClr>
          </a:solidFill>
          <a:ln w="19050">
            <a:solidFill>
              <a:schemeClr val="lt1"/>
            </a:solidFill>
          </a:ln>
          <a:effectLst/>
        </c:spPr>
      </c:pivotFmt>
      <c:pivotFmt>
        <c:idx val="15"/>
        <c:spPr>
          <a:solidFill>
            <a:schemeClr val="accent4">
              <a:shade val="47000"/>
            </a:schemeClr>
          </a:solidFill>
          <a:ln w="19050">
            <a:solidFill>
              <a:schemeClr val="lt1"/>
            </a:solidFill>
          </a:ln>
          <a:effectLst/>
        </c:spPr>
      </c:pivotFmt>
      <c:pivotFmt>
        <c:idx val="16"/>
        <c:spPr>
          <a:solidFill>
            <a:schemeClr val="accent4"/>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7"/>
        <c:spPr>
          <a:solidFill>
            <a:schemeClr val="accent4">
              <a:tint val="48000"/>
            </a:schemeClr>
          </a:solidFill>
          <a:ln w="19050">
            <a:solidFill>
              <a:schemeClr val="lt1"/>
            </a:solidFill>
          </a:ln>
          <a:effectLst/>
        </c:spPr>
      </c:pivotFmt>
      <c:pivotFmt>
        <c:idx val="18"/>
        <c:spPr>
          <a:solidFill>
            <a:schemeClr val="accent4">
              <a:tint val="65000"/>
            </a:schemeClr>
          </a:solidFill>
          <a:ln w="19050">
            <a:solidFill>
              <a:schemeClr val="lt1"/>
            </a:solidFill>
          </a:ln>
          <a:effectLst/>
        </c:spPr>
      </c:pivotFmt>
      <c:pivotFmt>
        <c:idx val="19"/>
        <c:spPr>
          <a:solidFill>
            <a:schemeClr val="accent4">
              <a:tint val="83000"/>
            </a:schemeClr>
          </a:solidFill>
          <a:ln w="19050">
            <a:solidFill>
              <a:schemeClr val="lt1"/>
            </a:solidFill>
          </a:ln>
          <a:effectLst/>
        </c:spPr>
      </c:pivotFmt>
      <c:pivotFmt>
        <c:idx val="20"/>
        <c:spPr>
          <a:solidFill>
            <a:schemeClr val="accent4"/>
          </a:solidFill>
          <a:ln w="19050">
            <a:solidFill>
              <a:schemeClr val="lt1"/>
            </a:solidFill>
          </a:ln>
          <a:effectLst/>
        </c:spPr>
      </c:pivotFmt>
      <c:pivotFmt>
        <c:idx val="21"/>
        <c:spPr>
          <a:solidFill>
            <a:schemeClr val="accent4">
              <a:shade val="82000"/>
            </a:schemeClr>
          </a:solidFill>
          <a:ln w="19050">
            <a:solidFill>
              <a:schemeClr val="lt1"/>
            </a:solidFill>
          </a:ln>
          <a:effectLst/>
        </c:spPr>
      </c:pivotFmt>
      <c:pivotFmt>
        <c:idx val="22"/>
        <c:spPr>
          <a:solidFill>
            <a:schemeClr val="accent4">
              <a:shade val="65000"/>
            </a:schemeClr>
          </a:solidFill>
          <a:ln w="19050">
            <a:solidFill>
              <a:schemeClr val="lt1"/>
            </a:solidFill>
          </a:ln>
          <a:effectLst/>
        </c:spPr>
      </c:pivotFmt>
      <c:pivotFmt>
        <c:idx val="23"/>
        <c:spPr>
          <a:solidFill>
            <a:schemeClr val="accent4">
              <a:shade val="47000"/>
            </a:schemeClr>
          </a:solidFill>
          <a:ln w="19050">
            <a:solidFill>
              <a:schemeClr val="lt1"/>
            </a:solidFill>
          </a:ln>
          <a:effectLst/>
        </c:spPr>
      </c:pivotFmt>
    </c:pivotFmts>
    <c:plotArea>
      <c:layout/>
      <c:pieChart>
        <c:varyColors val="1"/>
        <c:ser>
          <c:idx val="0"/>
          <c:order val="0"/>
          <c:tx>
            <c:strRef>
              <c:f>'Pivot Charts 2017'!$B$83:$B$84</c:f>
              <c:strCache>
                <c:ptCount val="1"/>
                <c:pt idx="0">
                  <c:v>Member</c:v>
                </c:pt>
              </c:strCache>
            </c:strRef>
          </c:tx>
          <c:dPt>
            <c:idx val="0"/>
            <c:bubble3D val="0"/>
            <c:spPr>
              <a:solidFill>
                <a:schemeClr val="accent4">
                  <a:tint val="48000"/>
                </a:schemeClr>
              </a:solidFill>
              <a:ln w="19050">
                <a:solidFill>
                  <a:schemeClr val="lt1"/>
                </a:solidFill>
              </a:ln>
              <a:effectLst/>
            </c:spPr>
            <c:extLst>
              <c:ext xmlns:c16="http://schemas.microsoft.com/office/drawing/2014/chart" uri="{C3380CC4-5D6E-409C-BE32-E72D297353CC}">
                <c16:uniqueId val="{00000001-879D-47BD-914C-745501CFCE7E}"/>
              </c:ext>
            </c:extLst>
          </c:dPt>
          <c:dPt>
            <c:idx val="1"/>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3-879D-47BD-914C-745501CFCE7E}"/>
              </c:ext>
            </c:extLst>
          </c:dPt>
          <c:dPt>
            <c:idx val="2"/>
            <c:bubble3D val="0"/>
            <c:spPr>
              <a:solidFill>
                <a:schemeClr val="accent4">
                  <a:tint val="83000"/>
                </a:schemeClr>
              </a:solidFill>
              <a:ln w="19050">
                <a:solidFill>
                  <a:schemeClr val="lt1"/>
                </a:solidFill>
              </a:ln>
              <a:effectLst/>
            </c:spPr>
            <c:extLst>
              <c:ext xmlns:c16="http://schemas.microsoft.com/office/drawing/2014/chart" uri="{C3380CC4-5D6E-409C-BE32-E72D297353CC}">
                <c16:uniqueId val="{00000005-879D-47BD-914C-745501CFCE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9D-47BD-914C-745501CFCE7E}"/>
              </c:ext>
            </c:extLst>
          </c:dPt>
          <c:dPt>
            <c:idx val="4"/>
            <c:bubble3D val="0"/>
            <c:spPr>
              <a:solidFill>
                <a:schemeClr val="accent4">
                  <a:shade val="82000"/>
                </a:schemeClr>
              </a:solidFill>
              <a:ln w="19050">
                <a:solidFill>
                  <a:schemeClr val="lt1"/>
                </a:solidFill>
              </a:ln>
              <a:effectLst/>
            </c:spPr>
            <c:extLst>
              <c:ext xmlns:c16="http://schemas.microsoft.com/office/drawing/2014/chart" uri="{C3380CC4-5D6E-409C-BE32-E72D297353CC}">
                <c16:uniqueId val="{00000009-879D-47BD-914C-745501CFCE7E}"/>
              </c:ext>
            </c:extLst>
          </c:dPt>
          <c:dPt>
            <c:idx val="5"/>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B-879D-47BD-914C-745501CFCE7E}"/>
              </c:ext>
            </c:extLst>
          </c:dPt>
          <c:dPt>
            <c:idx val="6"/>
            <c:bubble3D val="0"/>
            <c:spPr>
              <a:solidFill>
                <a:schemeClr val="accent4">
                  <a:shade val="47000"/>
                </a:schemeClr>
              </a:solidFill>
              <a:ln w="19050">
                <a:solidFill>
                  <a:schemeClr val="lt1"/>
                </a:solidFill>
              </a:ln>
              <a:effectLst/>
            </c:spPr>
            <c:extLst>
              <c:ext xmlns:c16="http://schemas.microsoft.com/office/drawing/2014/chart" uri="{C3380CC4-5D6E-409C-BE32-E72D297353CC}">
                <c16:uniqueId val="{0000000D-879D-47BD-914C-745501CFCE7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Charts 2017'!$A$85:$A$92</c:f>
              <c:strCache>
                <c:ptCount val="7"/>
                <c:pt idx="0">
                  <c:v>EDU</c:v>
                </c:pt>
                <c:pt idx="1">
                  <c:v>IC</c:v>
                </c:pt>
                <c:pt idx="2">
                  <c:v>L0</c:v>
                </c:pt>
                <c:pt idx="3">
                  <c:v>L1</c:v>
                </c:pt>
                <c:pt idx="4">
                  <c:v>L2</c:v>
                </c:pt>
                <c:pt idx="5">
                  <c:v>L3</c:v>
                </c:pt>
                <c:pt idx="6">
                  <c:v>NP</c:v>
                </c:pt>
              </c:strCache>
            </c:strRef>
          </c:cat>
          <c:val>
            <c:numRef>
              <c:f>'Pivot Charts 2017'!$B$85:$B$92</c:f>
              <c:numCache>
                <c:formatCode>General</c:formatCode>
                <c:ptCount val="7"/>
                <c:pt idx="0">
                  <c:v>4</c:v>
                </c:pt>
                <c:pt idx="1">
                  <c:v>32</c:v>
                </c:pt>
                <c:pt idx="2">
                  <c:v>7</c:v>
                </c:pt>
                <c:pt idx="3">
                  <c:v>2</c:v>
                </c:pt>
                <c:pt idx="4">
                  <c:v>2</c:v>
                </c:pt>
                <c:pt idx="5">
                  <c:v>2</c:v>
                </c:pt>
                <c:pt idx="6">
                  <c:v>2</c:v>
                </c:pt>
              </c:numCache>
            </c:numRef>
          </c:val>
          <c:extLst>
            <c:ext xmlns:c16="http://schemas.microsoft.com/office/drawing/2014/chart" uri="{C3380CC4-5D6E-409C-BE32-E72D297353CC}">
              <c16:uniqueId val="{0000000E-879D-47BD-914C-745501CFCE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560027218819869E-2"/>
          <c:y val="0.13490384615384615"/>
          <c:w val="0.91480622792521304"/>
          <c:h val="0.80676837270341206"/>
        </c:manualLayout>
      </c:layout>
      <c:barChart>
        <c:barDir val="col"/>
        <c:grouping val="clustered"/>
        <c:varyColors val="0"/>
        <c:ser>
          <c:idx val="0"/>
          <c:order val="0"/>
          <c:tx>
            <c:strRef>
              <c:f>Retention!$D$2</c:f>
              <c:strCache>
                <c:ptCount val="1"/>
                <c:pt idx="0">
                  <c:v>Retention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Retention!$C$3:$C$14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Retention!$D$3:$D$14</c:f>
              <c:numCache>
                <c:formatCode>0%</c:formatCode>
                <c:ptCount val="12"/>
                <c:pt idx="0">
                  <c:v>0.76190476190476186</c:v>
                </c:pt>
                <c:pt idx="1">
                  <c:v>0.75</c:v>
                </c:pt>
                <c:pt idx="2">
                  <c:v>0.76923076923076927</c:v>
                </c:pt>
                <c:pt idx="3">
                  <c:v>0.75384615384615383</c:v>
                </c:pt>
                <c:pt idx="4">
                  <c:v>0.7846153846153846</c:v>
                </c:pt>
                <c:pt idx="5">
                  <c:v>0.75757575757575757</c:v>
                </c:pt>
                <c:pt idx="6">
                  <c:v>0.79365079365079361</c:v>
                </c:pt>
                <c:pt idx="7">
                  <c:v>0.78125</c:v>
                </c:pt>
                <c:pt idx="8">
                  <c:v>0.79411764705882348</c:v>
                </c:pt>
                <c:pt idx="9">
                  <c:v>0.81159420289855078</c:v>
                </c:pt>
                <c:pt idx="10">
                  <c:v>0.83098591549295775</c:v>
                </c:pt>
                <c:pt idx="11">
                  <c:v>0.90909090909090906</c:v>
                </c:pt>
              </c:numCache>
            </c:numRef>
          </c:val>
          <c:extLst>
            <c:ext xmlns:c16="http://schemas.microsoft.com/office/drawing/2014/chart" uri="{C3380CC4-5D6E-409C-BE32-E72D297353CC}">
              <c16:uniqueId val="{00000000-6215-49B4-BA51-16CF9142C7AE}"/>
            </c:ext>
          </c:extLst>
        </c:ser>
        <c:dLbls>
          <c:showLegendKey val="0"/>
          <c:showVal val="0"/>
          <c:showCatName val="0"/>
          <c:showSerName val="0"/>
          <c:showPercent val="0"/>
          <c:showBubbleSize val="0"/>
        </c:dLbls>
        <c:gapWidth val="219"/>
        <c:overlap val="-27"/>
        <c:axId val="-552028672"/>
        <c:axId val="-552027040"/>
      </c:barChart>
      <c:catAx>
        <c:axId val="-55202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2027040"/>
        <c:crosses val="autoZero"/>
        <c:auto val="1"/>
        <c:lblAlgn val="ctr"/>
        <c:lblOffset val="100"/>
        <c:noMultiLvlLbl val="0"/>
      </c:catAx>
      <c:valAx>
        <c:axId val="-552027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202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E2D7A5-0A7F-4F63-8D70-7B577EAB2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8F52F1-094F-42E0-8510-18FCFC700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06964D-5C87-4716-89D6-FD08FC421F6B}" type="datetimeFigureOut">
              <a:rPr lang="en-US" smtClean="0"/>
              <a:t>5/14/2018</a:t>
            </a:fld>
            <a:endParaRPr lang="en-US"/>
          </a:p>
        </p:txBody>
      </p:sp>
      <p:sp>
        <p:nvSpPr>
          <p:cNvPr id="4" name="Footer Placeholder 3">
            <a:extLst>
              <a:ext uri="{FF2B5EF4-FFF2-40B4-BE49-F238E27FC236}">
                <a16:creationId xmlns:a16="http://schemas.microsoft.com/office/drawing/2014/main" id="{2EE26E7D-662F-491B-B7F6-EBED25A0BC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0EC0F-7912-45BE-A9F6-779A35669C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288526-D4D5-4D74-8F42-B4DF9104775F}" type="slidenum">
              <a:rPr lang="en-US" smtClean="0"/>
              <a:t>‹#›</a:t>
            </a:fld>
            <a:endParaRPr lang="en-US"/>
          </a:p>
        </p:txBody>
      </p:sp>
    </p:spTree>
    <p:extLst>
      <p:ext uri="{BB962C8B-B14F-4D97-AF65-F5344CB8AC3E}">
        <p14:creationId xmlns:p14="http://schemas.microsoft.com/office/powerpoint/2010/main" val="29043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C893CEF2-F90B-A849-BA9E-5AEB785905F1}" type="datetimeFigureOut">
              <a:rPr lang="en-US" altLang="en-US"/>
              <a:pPr>
                <a:defRPr/>
              </a:pPr>
              <a:t>5/14/2018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29A8873D-AF05-4D45-A824-839D415C9E0A}" type="slidenum">
              <a:rPr lang="en-US" altLang="en-US"/>
              <a:pPr>
                <a:defRPr/>
              </a:pPr>
              <a:t>‹#›</a:t>
            </a:fld>
            <a:endParaRPr lang="en-US" altLang="en-US"/>
          </a:p>
        </p:txBody>
      </p:sp>
    </p:spTree>
    <p:extLst>
      <p:ext uri="{BB962C8B-B14F-4D97-AF65-F5344CB8AC3E}">
        <p14:creationId xmlns:p14="http://schemas.microsoft.com/office/powerpoint/2010/main" val="9106820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C2523122-3117-AA45-9E30-4FDA6D036BDF}"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71648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DIACC: Digital Identification and Authentication Council of Canada whose mission is to push the Canadian digital economy agenda forward.</a:t>
            </a:r>
          </a:p>
          <a:p>
            <a:pPr marL="0" marR="0" lvl="0" indent="0" algn="l" rtl="0">
              <a:spcBef>
                <a:spcPts val="360"/>
              </a:spcBef>
              <a:spcAft>
                <a:spcPts val="0"/>
              </a:spcAft>
              <a:buSzPct val="25000"/>
              <a:buNone/>
            </a:pPr>
            <a:r>
              <a:rPr lang="en-US" sz="1100" b="0" i="0" u="none" strike="noStrike" cap="none" dirty="0">
                <a:solidFill>
                  <a:schemeClr val="dk1"/>
                </a:solidFill>
                <a:latin typeface="Calibri"/>
                <a:ea typeface="Calibri"/>
                <a:cs typeface="Calibri"/>
                <a:sym typeface="Calibri"/>
              </a:rPr>
              <a:t>EEMA is a European Association for e-Identity and Security – a </a:t>
            </a:r>
            <a:r>
              <a:rPr lang="en-US" sz="1200" b="0" i="0" u="none" strike="noStrike" cap="none" dirty="0">
                <a:solidFill>
                  <a:schemeClr val="dk1"/>
                </a:solidFill>
                <a:latin typeface="Calibri"/>
                <a:ea typeface="Calibri"/>
                <a:cs typeface="Calibri"/>
                <a:sym typeface="Calibri"/>
              </a:rPr>
              <a:t>not for profit, European Think Tank including topics on identification, authentication, privacy, risk management, cyber security</a:t>
            </a:r>
            <a:r>
              <a:rPr lang="en-US" sz="1100" b="0" i="0" u="none" strike="noStrike" cap="none" dirty="0">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100" b="0" i="0" u="none" strike="noStrike" cap="none" dirty="0">
                <a:solidFill>
                  <a:schemeClr val="dk1"/>
                </a:solidFill>
                <a:latin typeface="Calibri"/>
                <a:ea typeface="Calibri"/>
                <a:cs typeface="Calibri"/>
                <a:sym typeface="Calibri"/>
              </a:rPr>
              <a:t>Open Consent Group is a UK based Community Interest Company. A m</a:t>
            </a:r>
            <a:r>
              <a:rPr lang="en-US" sz="1200" b="0" i="0" u="none" strike="noStrike" cap="none" dirty="0">
                <a:solidFill>
                  <a:schemeClr val="dk1"/>
                </a:solidFill>
                <a:latin typeface="Calibri"/>
                <a:ea typeface="Calibri"/>
                <a:cs typeface="Calibri"/>
                <a:sym typeface="Calibri"/>
              </a:rPr>
              <a:t>ulti-standard and consent tech engineering group with a development sandbox.</a:t>
            </a:r>
          </a:p>
          <a:p>
            <a:pPr marL="0" marR="0" lvl="0" indent="0" algn="l" rtl="0">
              <a:spcBef>
                <a:spcPts val="330"/>
              </a:spcBef>
              <a:spcAft>
                <a:spcPts val="0"/>
              </a:spcAft>
              <a:buSzPct val="25000"/>
              <a:buNone/>
            </a:pPr>
            <a:r>
              <a:rPr lang="en-US" sz="1100" b="0" i="0" u="none" strike="noStrike" cap="none" dirty="0">
                <a:solidFill>
                  <a:schemeClr val="dk1"/>
                </a:solidFill>
                <a:latin typeface="Calibri"/>
                <a:ea typeface="Calibri"/>
                <a:cs typeface="Calibri"/>
                <a:sym typeface="Calibri"/>
              </a:rPr>
              <a:t>PDEC, a non profit industry association has been a pioneer in the field of personal data </a:t>
            </a: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9637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6BD2DC0-A286-C846-9806-2F2CA89CB5D1}" type="slidenum">
              <a:rPr lang="en-US" altLang="en-US">
                <a:latin typeface="Arial" charset="0"/>
              </a:rPr>
              <a:pPr>
                <a:spcBef>
                  <a:spcPct val="0"/>
                </a:spcBef>
              </a:pPr>
              <a:t>6</a:t>
            </a:fld>
            <a:endParaRPr lang="en-US" altLang="en-US">
              <a:latin typeface="Arial" charset="0"/>
            </a:endParaRPr>
          </a:p>
        </p:txBody>
      </p:sp>
    </p:spTree>
    <p:extLst>
      <p:ext uri="{BB962C8B-B14F-4D97-AF65-F5344CB8AC3E}">
        <p14:creationId xmlns:p14="http://schemas.microsoft.com/office/powerpoint/2010/main" val="276395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6BD2DC0-A286-C846-9806-2F2CA89CB5D1}" type="slidenum">
              <a:rPr lang="en-US" altLang="en-US">
                <a:latin typeface="Arial" charset="0"/>
              </a:rPr>
              <a:pPr>
                <a:spcBef>
                  <a:spcPct val="0"/>
                </a:spcBef>
              </a:pPr>
              <a:t>7</a:t>
            </a:fld>
            <a:endParaRPr lang="en-US" altLang="en-US">
              <a:latin typeface="Arial" charset="0"/>
            </a:endParaRPr>
          </a:p>
        </p:txBody>
      </p:sp>
    </p:spTree>
    <p:extLst>
      <p:ext uri="{BB962C8B-B14F-4D97-AF65-F5344CB8AC3E}">
        <p14:creationId xmlns:p14="http://schemas.microsoft.com/office/powerpoint/2010/main" val="406096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ＭＳ Ｐゴシック"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6BD2DC0-A286-C846-9806-2F2CA89CB5D1}" type="slidenum">
              <a:rPr lang="en-US" altLang="en-US">
                <a:latin typeface="Arial" charset="0"/>
              </a:rPr>
              <a:pPr>
                <a:spcBef>
                  <a:spcPct val="0"/>
                </a:spcBef>
              </a:pPr>
              <a:t>8</a:t>
            </a:fld>
            <a:endParaRPr lang="en-US" altLang="en-US">
              <a:latin typeface="Arial" charset="0"/>
            </a:endParaRPr>
          </a:p>
        </p:txBody>
      </p:sp>
    </p:spTree>
    <p:extLst>
      <p:ext uri="{BB962C8B-B14F-4D97-AF65-F5344CB8AC3E}">
        <p14:creationId xmlns:p14="http://schemas.microsoft.com/office/powerpoint/2010/main" val="182913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9</a:t>
            </a:fld>
            <a:endParaRPr lang="en-US" altLang="en-US"/>
          </a:p>
        </p:txBody>
      </p:sp>
    </p:spTree>
    <p:extLst>
      <p:ext uri="{BB962C8B-B14F-4D97-AF65-F5344CB8AC3E}">
        <p14:creationId xmlns:p14="http://schemas.microsoft.com/office/powerpoint/2010/main" val="154204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1000">
                <a:effectLst/>
                <a:latin typeface="Calibri" panose="020F0502020204030204" pitchFamily="34" charset="0"/>
                <a:ea typeface="Calibri" panose="020F0502020204030204" pitchFamily="34" charset="0"/>
                <a:cs typeface="Times New Roman" panose="02020603050405020304" pitchFamily="18" charset="0"/>
              </a:rPr>
              <a:t>For those interested, the retention</a:t>
            </a:r>
            <a:r>
              <a:rPr lang="en-US" sz="1000" baseline="0">
                <a:effectLst/>
                <a:latin typeface="Calibri" panose="020F0502020204030204" pitchFamily="34" charset="0"/>
                <a:ea typeface="Calibri" panose="020F0502020204030204" pitchFamily="34" charset="0"/>
                <a:cs typeface="Times New Roman" panose="02020603050405020304" pitchFamily="18" charset="0"/>
              </a:rPr>
              <a:t> rate is calculated in the following manner:  total members (as of the end of each month), minus 12 months of new members, divided by total number of members 12 months previous.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pPr>
              <a:defRPr/>
            </a:pPr>
            <a:r>
              <a:rPr lang="en-US"/>
              <a:t>Confidential to Kantara Board of Directors</a:t>
            </a:r>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10</a:t>
            </a:fld>
            <a:endParaRPr lang="en-US" altLang="en-US"/>
          </a:p>
        </p:txBody>
      </p:sp>
    </p:spTree>
    <p:extLst>
      <p:ext uri="{BB962C8B-B14F-4D97-AF65-F5344CB8AC3E}">
        <p14:creationId xmlns:p14="http://schemas.microsoft.com/office/powerpoint/2010/main" val="377327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29A8873D-AF05-4D45-A824-839D415C9E0A}" type="slidenum">
              <a:rPr lang="en-US" altLang="en-US" smtClean="0"/>
              <a:pPr>
                <a:defRPr/>
              </a:pPr>
              <a:t>11</a:t>
            </a:fld>
            <a:endParaRPr lang="en-US" altLang="en-US"/>
          </a:p>
        </p:txBody>
      </p:sp>
      <p:sp>
        <p:nvSpPr>
          <p:cNvPr id="6" name="Footer Placeholder 5"/>
          <p:cNvSpPr>
            <a:spLocks noGrp="1"/>
          </p:cNvSpPr>
          <p:nvPr>
            <p:ph type="ftr" sz="quarter" idx="12"/>
          </p:nvPr>
        </p:nvSpPr>
        <p:spPr/>
        <p:txBody>
          <a:bodyPr/>
          <a:lstStyle/>
          <a:p>
            <a:pPr>
              <a:defRPr/>
            </a:pPr>
            <a:r>
              <a:rPr lang="en-US"/>
              <a:t>Confidential to Kantara Board of Directors</a:t>
            </a:r>
          </a:p>
        </p:txBody>
      </p:sp>
    </p:spTree>
    <p:extLst>
      <p:ext uri="{BB962C8B-B14F-4D97-AF65-F5344CB8AC3E}">
        <p14:creationId xmlns:p14="http://schemas.microsoft.com/office/powerpoint/2010/main" val="57048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MS PGothic" charset="-128"/>
              </a:rPr>
              <a:t>Enabling communities to verify high-value ID credentials for Trust.</a:t>
            </a:r>
            <a:br>
              <a:rPr lang="en-US" altLang="en-US">
                <a:ea typeface="MS PGothic" charset="-128"/>
              </a:rPr>
            </a:br>
            <a:r>
              <a:rPr lang="en-US" altLang="en-US">
                <a:ea typeface="MS PGothic" charset="-128"/>
              </a:rPr>
              <a:t>Kantara Members have a wealth of experience: Identity Assurance, Privacy, Policy and Information Systems Assessment. We’re here to help your community ensure Federated Identity Systems are verified for trust.</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26AC22D8-6075-744A-B9F5-D84435426280}" type="slidenum">
              <a:rPr lang="en-US" altLang="en-US">
                <a:latin typeface="Arial" charset="0"/>
              </a:rPr>
              <a:pPr>
                <a:spcBef>
                  <a:spcPct val="0"/>
                </a:spcBef>
              </a:pPr>
              <a:t>22</a:t>
            </a:fld>
            <a:endParaRPr lang="en-US" altLang="en-US">
              <a:latin typeface="Arial" charset="0"/>
            </a:endParaRPr>
          </a:p>
        </p:txBody>
      </p:sp>
    </p:spTree>
    <p:extLst>
      <p:ext uri="{BB962C8B-B14F-4D97-AF65-F5344CB8AC3E}">
        <p14:creationId xmlns:p14="http://schemas.microsoft.com/office/powerpoint/2010/main" val="1217184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Rectangle 3"/>
          <p:cNvSpPr>
            <a:spLocks noGrp="1" noChangeArrowheads="1"/>
          </p:cNvSpPr>
          <p:nvPr>
            <p:ph type="ctrTitle"/>
          </p:nvPr>
        </p:nvSpPr>
        <p:spPr>
          <a:xfrm>
            <a:off x="2032000" y="2971800"/>
            <a:ext cx="9572703" cy="1905000"/>
          </a:xfrm>
        </p:spPr>
        <p:txBody>
          <a:bodyPr/>
          <a:lstStyle>
            <a:lvl1pPr algn="r">
              <a:defRPr sz="4800">
                <a:solidFill>
                  <a:schemeClr val="bg1"/>
                </a:solidFill>
                <a:effectLst>
                  <a:outerShdw dist="508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2032000" y="4876799"/>
            <a:ext cx="9550400" cy="1358901"/>
          </a:xfrm>
        </p:spPr>
        <p:txBody>
          <a:bodyPr anchor="ctr" anchorCtr="0"/>
          <a:lstStyle>
            <a:lvl1pPr marL="0" indent="0" algn="r">
              <a:buFont typeface="Wingdings" pitchFamily="-105" charset="2"/>
              <a:buNone/>
              <a:defRPr sz="2200">
                <a:solidFill>
                  <a:schemeClr val="bg1"/>
                </a:solidFill>
              </a:defRPr>
            </a:lvl1pPr>
          </a:lstStyle>
          <a:p>
            <a:r>
              <a:rPr lang="en-US" dirty="0"/>
              <a:t>Click to edit Master subtitle style</a:t>
            </a:r>
          </a:p>
        </p:txBody>
      </p:sp>
      <p:sp>
        <p:nvSpPr>
          <p:cNvPr id="42" name="Rectangle 4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85800"/>
            <a:ext cx="4148667" cy="1291167"/>
          </a:xfrm>
          <a:prstGeom prst="rect">
            <a:avLst/>
          </a:prstGeom>
        </p:spPr>
      </p:pic>
      <p:sp>
        <p:nvSpPr>
          <p:cNvPr id="8" name="Slide Number Placeholder 7"/>
          <p:cNvSpPr>
            <a:spLocks noGrp="1" noChangeArrowheads="1"/>
          </p:cNvSpPr>
          <p:nvPr>
            <p:ph type="sldNum" sz="quarter" idx="4"/>
          </p:nvPr>
        </p:nvSpPr>
        <p:spPr bwMode="auto">
          <a:xfrm>
            <a:off x="11176000" y="6400800"/>
            <a:ext cx="406400" cy="292100"/>
          </a:xfrm>
          <a:prstGeom prst="rect">
            <a:avLst/>
          </a:prstGeom>
          <a:solidFill>
            <a:srgbClr val="7EA8AD"/>
          </a:solidFill>
          <a:ln w="9525">
            <a:noFill/>
            <a:miter lim="800000"/>
            <a:headEnd/>
            <a:tailEnd/>
          </a:ln>
          <a:effectLst/>
        </p:spPr>
        <p:txBody>
          <a:bodyPr vert="horz" wrap="square" lIns="36000" tIns="36000" rIns="36000" bIns="36000" numCol="1" anchor="ctr" anchorCtr="0" compatLnSpc="1">
            <a:prstTxWarp prst="textNoShape">
              <a:avLst/>
            </a:prstTxWarp>
          </a:bodyPr>
          <a:lstStyle>
            <a:lvl1pPr algn="ctr" eaLnBrk="1" hangingPunct="1">
              <a:defRPr sz="1000" smtClean="0">
                <a:solidFill>
                  <a:schemeClr val="bg1"/>
                </a:solidFill>
                <a:latin typeface="Arial" panose="020B0604020202020204" pitchFamily="34" charset="0"/>
                <a:ea typeface="MS PGothic" panose="020B0600070205080204" pitchFamily="34" charset="-128"/>
              </a:defRPr>
            </a:lvl1pPr>
          </a:lstStyle>
          <a:p>
            <a:pPr>
              <a:defRPr/>
            </a:pPr>
            <a:fld id="{C47714E7-AEE0-2641-85CB-76CADE4D0850}" type="slidenum">
              <a:rPr lang="en-US" altLang="en-US" smtClean="0"/>
              <a:pPr>
                <a:defRPr/>
              </a:pPr>
              <a:t>‹#›</a:t>
            </a:fld>
            <a:endParaRPr lang="en-US" altLang="en-US" dirty="0"/>
          </a:p>
        </p:txBody>
      </p:sp>
    </p:spTree>
    <p:extLst>
      <p:ext uri="{BB962C8B-B14F-4D97-AF65-F5344CB8AC3E}">
        <p14:creationId xmlns:p14="http://schemas.microsoft.com/office/powerpoint/2010/main" val="178995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51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0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Rectangle 3"/>
          <p:cNvSpPr>
            <a:spLocks noGrp="1" noChangeArrowheads="1"/>
          </p:cNvSpPr>
          <p:nvPr>
            <p:ph type="ctrTitle"/>
          </p:nvPr>
        </p:nvSpPr>
        <p:spPr>
          <a:xfrm>
            <a:off x="2032000" y="2971800"/>
            <a:ext cx="9572703" cy="1905000"/>
          </a:xfrm>
        </p:spPr>
        <p:txBody>
          <a:bodyPr/>
          <a:lstStyle>
            <a:lvl1pPr algn="r">
              <a:defRPr sz="4800">
                <a:solidFill>
                  <a:schemeClr val="bg1"/>
                </a:solidFill>
                <a:effectLst>
                  <a:outerShdw dist="508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2032000" y="4876799"/>
            <a:ext cx="9550400" cy="1358901"/>
          </a:xfrm>
        </p:spPr>
        <p:txBody>
          <a:bodyPr anchor="ctr" anchorCtr="0"/>
          <a:lstStyle>
            <a:lvl1pPr marL="0" indent="0" algn="r">
              <a:buFont typeface="Wingdings" pitchFamily="-105" charset="2"/>
              <a:buNone/>
              <a:defRPr sz="2200">
                <a:solidFill>
                  <a:schemeClr val="bg1"/>
                </a:solidFill>
              </a:defRPr>
            </a:lvl1pPr>
          </a:lstStyle>
          <a:p>
            <a:r>
              <a:rPr lang="en-US" dirty="0"/>
              <a:t>Click to edit Master subtitle style</a:t>
            </a:r>
          </a:p>
        </p:txBody>
      </p:sp>
      <p:sp>
        <p:nvSpPr>
          <p:cNvPr id="42" name="Rectangle 4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85800"/>
            <a:ext cx="4148667" cy="1291167"/>
          </a:xfrm>
          <a:prstGeom prst="rect">
            <a:avLst/>
          </a:prstGeom>
        </p:spPr>
      </p:pic>
      <p:sp>
        <p:nvSpPr>
          <p:cNvPr id="8" name="Slide Number Placeholder 7"/>
          <p:cNvSpPr>
            <a:spLocks noGrp="1" noChangeArrowheads="1"/>
          </p:cNvSpPr>
          <p:nvPr>
            <p:ph type="sldNum" sz="quarter" idx="4"/>
          </p:nvPr>
        </p:nvSpPr>
        <p:spPr bwMode="auto">
          <a:xfrm>
            <a:off x="11176000" y="6400800"/>
            <a:ext cx="406400" cy="292100"/>
          </a:xfrm>
          <a:prstGeom prst="rect">
            <a:avLst/>
          </a:prstGeom>
          <a:solidFill>
            <a:srgbClr val="7EA8AD"/>
          </a:solidFill>
          <a:ln w="9525">
            <a:noFill/>
            <a:miter lim="800000"/>
            <a:headEnd/>
            <a:tailEnd/>
          </a:ln>
          <a:effectLst/>
        </p:spPr>
        <p:txBody>
          <a:bodyPr vert="horz" wrap="square" lIns="36000" tIns="36000" rIns="36000" bIns="36000" numCol="1" anchor="ctr" anchorCtr="0" compatLnSpc="1">
            <a:prstTxWarp prst="textNoShape">
              <a:avLst/>
            </a:prstTxWarp>
          </a:bodyPr>
          <a:lstStyle>
            <a:lvl1pPr algn="ctr" eaLnBrk="1" hangingPunct="1">
              <a:defRPr sz="1000" smtClean="0">
                <a:solidFill>
                  <a:schemeClr val="bg1"/>
                </a:solidFill>
                <a:latin typeface="Arial" panose="020B0604020202020204" pitchFamily="34" charset="0"/>
                <a:ea typeface="MS PGothic" panose="020B0600070205080204" pitchFamily="34" charset="-128"/>
              </a:defRPr>
            </a:lvl1pPr>
          </a:lstStyle>
          <a:p>
            <a:pPr>
              <a:defRPr/>
            </a:pPr>
            <a:fld id="{C47714E7-AEE0-2641-85CB-76CADE4D0850}" type="slidenum">
              <a:rPr lang="en-US" altLang="en-US" smtClean="0"/>
              <a:pPr>
                <a:defRPr/>
              </a:pPr>
              <a:t>‹#›</a:t>
            </a:fld>
            <a:endParaRPr lang="en-US" altLang="en-US" dirty="0"/>
          </a:p>
        </p:txBody>
      </p:sp>
    </p:spTree>
    <p:extLst>
      <p:ext uri="{BB962C8B-B14F-4D97-AF65-F5344CB8AC3E}">
        <p14:creationId xmlns:p14="http://schemas.microsoft.com/office/powerpoint/2010/main" val="206239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Tree>
    <p:extLst>
      <p:ext uri="{BB962C8B-B14F-4D97-AF65-F5344CB8AC3E}">
        <p14:creationId xmlns:p14="http://schemas.microsoft.com/office/powerpoint/2010/main" val="331315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1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648200"/>
          </a:xfrm>
        </p:spPr>
        <p:txBody>
          <a:bodyPr>
            <a:normAutofit/>
          </a:bodyPr>
          <a:lstStyle>
            <a:lvl1pPr>
              <a:defRPr sz="26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3F87A7F5-4743-49CF-AD53-89CB50C158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15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4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0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Tree>
    <p:extLst>
      <p:ext uri="{BB962C8B-B14F-4D97-AF65-F5344CB8AC3E}">
        <p14:creationId xmlns:p14="http://schemas.microsoft.com/office/powerpoint/2010/main" val="157789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54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508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8871401" y="6428601"/>
            <a:ext cx="2901756" cy="276999"/>
          </a:xfrm>
          <a:prstGeom prst="rect">
            <a:avLst/>
          </a:prstGeom>
        </p:spPr>
        <p:txBody>
          <a:bodyPr wrap="none">
            <a:spAutoFit/>
          </a:bodyPr>
          <a:lstStyle/>
          <a:p>
            <a:r>
              <a:rPr lang="en-US" sz="1200" dirty="0">
                <a:solidFill>
                  <a:srgbClr val="536F72"/>
                </a:solidFill>
                <a:latin typeface="+mn-lt"/>
                <a:ea typeface="Calibri" panose="020F0502020204030204" pitchFamily="34" charset="0"/>
              </a:rPr>
              <a:t>© Copyright 2018 Kantara Initiative, Inc.</a:t>
            </a:r>
            <a:endParaRPr lang="en-US" sz="1200" dirty="0">
              <a:solidFill>
                <a:srgbClr val="536F72"/>
              </a:solidFill>
              <a:latin typeface="+mn-lt"/>
            </a:endParaRPr>
          </a:p>
        </p:txBody>
      </p:sp>
    </p:spTree>
  </p:cSld>
  <p:clrMap bg1="lt1" tx1="dk1" bg2="lt2" tx2="dk2" accent1="accent1" accent2="accent2" accent3="accent3" accent4="accent4" accent5="accent5" accent6="accent6" hlink="hlink" folHlink="folHlink"/>
  <p:sldLayoutIdLst>
    <p:sldLayoutId id="2147483849"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dt="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77620"/>
      </p:ext>
    </p:extLst>
  </p:cSld>
  <p:clrMap bg1="lt1" tx1="dk1" bg2="lt2" tx2="dk2" accent1="accent1" accent2="accent2" accent3="accent3" accent4="accent4" accent5="accent5" accent6="accent6" hlink="hlink" folHlink="folHlink"/>
  <p:sldLayoutIdLst>
    <p:sldLayoutId id="2147483851" r:id="rId1"/>
    <p:sldLayoutId id="2147483856" r:id="rId2"/>
    <p:sldLayoutId id="2147483857" r:id="rId3"/>
  </p:sldLayoutIdLst>
  <p:hf sldNum="0" hdr="0" ftr="0" dt="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15907" y="3276600"/>
            <a:ext cx="10761693" cy="1752600"/>
          </a:xfrm>
        </p:spPr>
        <p:txBody>
          <a:bodyPr>
            <a:normAutofit fontScale="90000"/>
          </a:bodyPr>
          <a:lstStyle/>
          <a:p>
            <a:r>
              <a:rPr lang="en-US" dirty="0">
                <a:effectLst/>
              </a:rPr>
              <a:t>2017 Annual General Meeting</a:t>
            </a:r>
            <a:br>
              <a:rPr lang="en-GB" dirty="0">
                <a:effectLst/>
              </a:rPr>
            </a:br>
            <a:br>
              <a:rPr lang="en-GB" dirty="0">
                <a:effectLst/>
              </a:rPr>
            </a:br>
            <a:endParaRPr lang="en-US" altLang="en-US" sz="3600" dirty="0"/>
          </a:p>
        </p:txBody>
      </p:sp>
      <p:sp>
        <p:nvSpPr>
          <p:cNvPr id="4099" name="Rectangle 3"/>
          <p:cNvSpPr>
            <a:spLocks noGrp="1" noChangeArrowheads="1"/>
          </p:cNvSpPr>
          <p:nvPr>
            <p:ph type="subTitle" idx="1"/>
          </p:nvPr>
        </p:nvSpPr>
        <p:spPr>
          <a:xfrm>
            <a:off x="2641600" y="5279967"/>
            <a:ext cx="8636000" cy="1358901"/>
          </a:xfrm>
        </p:spPr>
        <p:txBody>
          <a:bodyPr/>
          <a:lstStyle/>
          <a:p>
            <a:r>
              <a:rPr lang="en-US" dirty="0"/>
              <a:t>Held at Victor’s </a:t>
            </a:r>
            <a:r>
              <a:rPr lang="en-US" dirty="0" err="1"/>
              <a:t>Residenz</a:t>
            </a:r>
            <a:r>
              <a:rPr lang="en-US" dirty="0"/>
              <a:t> Hotel, </a:t>
            </a:r>
            <a:r>
              <a:rPr lang="en-US" dirty="0" err="1"/>
              <a:t>Unterschleißheim</a:t>
            </a:r>
            <a:r>
              <a:rPr lang="en-US" dirty="0"/>
              <a:t>, Munich</a:t>
            </a:r>
            <a:br>
              <a:rPr lang="en-GB" dirty="0"/>
            </a:br>
            <a:r>
              <a:rPr lang="en-US" dirty="0"/>
              <a:t>May 14</a:t>
            </a:r>
            <a:r>
              <a:rPr lang="en-US" baseline="30000" dirty="0"/>
              <a:t>th</a:t>
            </a:r>
            <a:r>
              <a:rPr lang="en-US" dirty="0"/>
              <a:t>, 2018, 10.30am</a:t>
            </a:r>
            <a:endParaRPr lang="en-US" altLang="en-US" dirty="0"/>
          </a:p>
        </p:txBody>
      </p:sp>
      <p:sp>
        <p:nvSpPr>
          <p:cNvPr id="2" name="Rectangle 1">
            <a:extLst>
              <a:ext uri="{FF2B5EF4-FFF2-40B4-BE49-F238E27FC236}">
                <a16:creationId xmlns:a16="http://schemas.microsoft.com/office/drawing/2014/main" id="{220772AA-A735-4F4E-8F3A-4ADAFFA807BA}"/>
              </a:ext>
            </a:extLst>
          </p:cNvPr>
          <p:cNvSpPr/>
          <p:nvPr/>
        </p:nvSpPr>
        <p:spPr>
          <a:xfrm>
            <a:off x="0" y="2057400"/>
            <a:ext cx="4953000" cy="338554"/>
          </a:xfrm>
          <a:prstGeom prst="rect">
            <a:avLst/>
          </a:prstGeom>
        </p:spPr>
        <p:txBody>
          <a:bodyPr wrap="square">
            <a:spAutoFit/>
          </a:bodyPr>
          <a:lstStyle/>
          <a:p>
            <a:pPr algn="ctr"/>
            <a:r>
              <a:rPr lang="en-US" sz="1600" dirty="0"/>
              <a:t>Ethics &amp; Conformance Trust Marked</a:t>
            </a:r>
            <a:endParaRPr lang="en-GB"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15800" cy="952500"/>
          </a:xfrm>
        </p:spPr>
        <p:txBody>
          <a:bodyPr>
            <a:noAutofit/>
          </a:bodyPr>
          <a:lstStyle/>
          <a:p>
            <a:r>
              <a:rPr lang="en-US" sz="2800" dirty="0"/>
              <a:t>Director’s Report - Membership Retention </a:t>
            </a:r>
            <a:r>
              <a:rPr lang="en-US" altLang="en-US" sz="2800" dirty="0">
                <a:ea typeface="ＭＳ Ｐゴシック" panose="020B0600070205080204" pitchFamily="34" charset="-128"/>
              </a:rPr>
              <a:t>as of December 31, 2017*</a:t>
            </a:r>
            <a:endParaRPr lang="en-US" sz="2800" dirty="0"/>
          </a:p>
        </p:txBody>
      </p:sp>
      <p:graphicFrame>
        <p:nvGraphicFramePr>
          <p:cNvPr id="6" name="Chart 5"/>
          <p:cNvGraphicFramePr>
            <a:graphicFrameLocks/>
          </p:cNvGraphicFramePr>
          <p:nvPr>
            <p:extLst/>
          </p:nvPr>
        </p:nvGraphicFramePr>
        <p:xfrm>
          <a:off x="3124200" y="1371600"/>
          <a:ext cx="6172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145213" y="5810250"/>
            <a:ext cx="5491990" cy="261610"/>
          </a:xfrm>
          <a:prstGeom prst="rect">
            <a:avLst/>
          </a:prstGeom>
        </p:spPr>
        <p:txBody>
          <a:bodyPr rtlCol="0">
            <a:spAutoFit/>
          </a:bodyPr>
          <a:lstStyle/>
          <a:p>
            <a:pPr algn="ctr"/>
            <a:r>
              <a:rPr lang="en-US" sz="1100">
                <a:solidFill>
                  <a:srgbClr val="7F7F7F"/>
                </a:solidFill>
              </a:rPr>
              <a:t>*This chart represents the rolling member retention rate over the past 12 months</a:t>
            </a:r>
          </a:p>
        </p:txBody>
      </p:sp>
    </p:spTree>
    <p:extLst>
      <p:ext uri="{BB962C8B-B14F-4D97-AF65-F5344CB8AC3E}">
        <p14:creationId xmlns:p14="http://schemas.microsoft.com/office/powerpoint/2010/main" val="316905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2192000" cy="1055687"/>
          </a:xfrm>
        </p:spPr>
        <p:txBody>
          <a:bodyPr>
            <a:noAutofit/>
          </a:bodyPr>
          <a:lstStyle/>
          <a:p>
            <a:r>
              <a:rPr lang="en-US" altLang="en-US" sz="2800" dirty="0">
                <a:ea typeface="ＭＳ Ｐゴシック" panose="020B0600070205080204" pitchFamily="34" charset="-128"/>
              </a:rPr>
              <a:t>Director’s Report - New/Lost Members </a:t>
            </a:r>
            <a:br>
              <a:rPr lang="en-US" altLang="en-US" sz="2800" dirty="0">
                <a:solidFill>
                  <a:schemeClr val="tx1"/>
                </a:solidFill>
                <a:ea typeface="ＭＳ Ｐゴシック" panose="020B0600070205080204" pitchFamily="34" charset="-128"/>
              </a:rPr>
            </a:br>
            <a:r>
              <a:rPr lang="en-US" altLang="en-US" sz="2800" dirty="0">
                <a:ea typeface="ＭＳ Ｐゴシック" panose="020B0600070205080204" pitchFamily="34" charset="-128"/>
              </a:rPr>
              <a:t>Jan 1 – December 31, 2017</a:t>
            </a:r>
            <a:endParaRPr lang="en-US" sz="2800" dirty="0"/>
          </a:p>
        </p:txBody>
      </p:sp>
      <p:graphicFrame>
        <p:nvGraphicFramePr>
          <p:cNvPr id="4" name="Table 3"/>
          <p:cNvGraphicFramePr>
            <a:graphicFrameLocks noGrp="1"/>
          </p:cNvGraphicFramePr>
          <p:nvPr>
            <p:extLst/>
          </p:nvPr>
        </p:nvGraphicFramePr>
        <p:xfrm>
          <a:off x="609601" y="1752600"/>
          <a:ext cx="5509846" cy="3809862"/>
        </p:xfrm>
        <a:graphic>
          <a:graphicData uri="http://schemas.openxmlformats.org/drawingml/2006/table">
            <a:tbl>
              <a:tblPr firstRow="1" bandRow="1">
                <a:tableStyleId>{93296810-A885-4BE3-A3E7-6D5BEEA58F35}</a:tableStyleId>
              </a:tblPr>
              <a:tblGrid>
                <a:gridCol w="3493476">
                  <a:extLst>
                    <a:ext uri="{9D8B030D-6E8A-4147-A177-3AD203B41FA5}">
                      <a16:colId xmlns:a16="http://schemas.microsoft.com/office/drawing/2014/main" val="20000"/>
                    </a:ext>
                  </a:extLst>
                </a:gridCol>
                <a:gridCol w="2016370">
                  <a:extLst>
                    <a:ext uri="{9D8B030D-6E8A-4147-A177-3AD203B41FA5}">
                      <a16:colId xmlns:a16="http://schemas.microsoft.com/office/drawing/2014/main" val="20001"/>
                    </a:ext>
                  </a:extLst>
                </a:gridCol>
              </a:tblGrid>
              <a:tr h="0">
                <a:tc>
                  <a:txBody>
                    <a:bodyPr/>
                    <a:lstStyle/>
                    <a:p>
                      <a:r>
                        <a:rPr lang="en-US" sz="1400" dirty="0">
                          <a:latin typeface="Calibri" panose="020F0502020204030204" pitchFamily="34" charset="0"/>
                        </a:rPr>
                        <a:t>New Members</a:t>
                      </a:r>
                    </a:p>
                  </a:txBody>
                  <a:tcPr marT="45699" marB="45699"/>
                </a:tc>
                <a:tc>
                  <a:txBody>
                    <a:bodyPr/>
                    <a:lstStyle/>
                    <a:p>
                      <a:r>
                        <a:rPr lang="en-US" sz="1400">
                          <a:latin typeface="Calibri" panose="020F0502020204030204" pitchFamily="34" charset="0"/>
                        </a:rPr>
                        <a:t>Dues</a:t>
                      </a:r>
                      <a:r>
                        <a:rPr lang="en-US" sz="1400" baseline="0">
                          <a:latin typeface="Calibri" panose="020F0502020204030204" pitchFamily="34" charset="0"/>
                        </a:rPr>
                        <a:t> Amount</a:t>
                      </a:r>
                      <a:endParaRPr lang="en-US" sz="1400">
                        <a:latin typeface="Calibri" panose="020F0502020204030204" pitchFamily="34" charset="0"/>
                      </a:endParaRPr>
                    </a:p>
                  </a:txBody>
                  <a:tcPr marT="45699" marB="45699"/>
                </a:tc>
                <a:extLst>
                  <a:ext uri="{0D108BD9-81ED-4DB2-BD59-A6C34878D82A}">
                    <a16:rowId xmlns:a16="http://schemas.microsoft.com/office/drawing/2014/main" val="10000"/>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Mary Hodder</a:t>
                      </a:r>
                    </a:p>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baseline="0" dirty="0">
                          <a:latin typeface="Calibri" panose="020F0502020204030204" pitchFamily="34" charset="0"/>
                        </a:rPr>
                        <a:t>(comp 1 </a:t>
                      </a:r>
                      <a:r>
                        <a:rPr lang="en-US" sz="1400" baseline="0" dirty="0" err="1">
                          <a:latin typeface="Calibri" panose="020F0502020204030204" pitchFamily="34" charset="0"/>
                        </a:rPr>
                        <a:t>yr</a:t>
                      </a:r>
                      <a:r>
                        <a:rPr lang="en-US" sz="1400" baseline="0" dirty="0">
                          <a:latin typeface="Calibri" panose="020F0502020204030204" pitchFamily="34" charset="0"/>
                        </a:rPr>
                        <a:t>)</a:t>
                      </a:r>
                      <a:endParaRPr lang="en-US" sz="1400" dirty="0">
                        <a:latin typeface="Calibri" panose="020F0502020204030204" pitchFamily="34" charset="0"/>
                      </a:endParaRPr>
                    </a:p>
                  </a:txBody>
                  <a:tcPr marT="45714" marB="45714" anchor="ctr"/>
                </a:tc>
                <a:tc>
                  <a:txBody>
                    <a:bodyPr/>
                    <a:lstStyle/>
                    <a:p>
                      <a:pPr algn="ctr" fontAlgn="ctr"/>
                      <a:r>
                        <a:rPr lang="en-US" sz="1400" b="0" i="0" u="none" strike="noStrike" dirty="0">
                          <a:solidFill>
                            <a:srgbClr val="000000"/>
                          </a:solidFill>
                          <a:effectLst/>
                          <a:latin typeface="Calibri" panose="020F0502020204030204" pitchFamily="34" charset="0"/>
                        </a:rPr>
                        <a:t>$0</a:t>
                      </a:r>
                    </a:p>
                  </a:txBody>
                  <a:tcPr marT="45714" marB="45714" anchor="ctr"/>
                </a:tc>
                <a:extLst>
                  <a:ext uri="{0D108BD9-81ED-4DB2-BD59-A6C34878D82A}">
                    <a16:rowId xmlns:a16="http://schemas.microsoft.com/office/drawing/2014/main" val="10001"/>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Janelle Allen </a:t>
                      </a:r>
                    </a:p>
                  </a:txBody>
                  <a:tcPr marT="45714" marB="45714" anchor="ctr"/>
                </a:tc>
                <a:tc>
                  <a:txBody>
                    <a:bodyPr/>
                    <a:lstStyle/>
                    <a:p>
                      <a:pPr algn="ctr" fontAlgn="ctr"/>
                      <a:r>
                        <a:rPr lang="en-US" sz="1400" b="0" i="0" u="none" strike="noStrike" dirty="0">
                          <a:solidFill>
                            <a:srgbClr val="000000"/>
                          </a:solidFill>
                          <a:effectLst/>
                          <a:latin typeface="Calibri" panose="020F0502020204030204" pitchFamily="34" charset="0"/>
                        </a:rPr>
                        <a:t>$150</a:t>
                      </a:r>
                    </a:p>
                  </a:txBody>
                  <a:tcPr marT="45714" marB="45714" anchor="ctr"/>
                </a:tc>
                <a:extLst>
                  <a:ext uri="{0D108BD9-81ED-4DB2-BD59-A6C34878D82A}">
                    <a16:rowId xmlns:a16="http://schemas.microsoft.com/office/drawing/2014/main" val="10003"/>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William Lowe</a:t>
                      </a:r>
                    </a:p>
                  </a:txBody>
                  <a:tcPr marT="45714" marB="45714" anchor="ctr"/>
                </a:tc>
                <a:tc>
                  <a:txBody>
                    <a:bodyPr/>
                    <a:lstStyle/>
                    <a:p>
                      <a:pPr algn="ctr" fontAlgn="ctr"/>
                      <a:r>
                        <a:rPr lang="en-US" sz="1400" b="0" i="0" u="none" strike="noStrike" dirty="0">
                          <a:solidFill>
                            <a:srgbClr val="000000"/>
                          </a:solidFill>
                          <a:effectLst/>
                          <a:latin typeface="Calibri" panose="020F0502020204030204" pitchFamily="34" charset="0"/>
                        </a:rPr>
                        <a:t>$150</a:t>
                      </a:r>
                    </a:p>
                  </a:txBody>
                  <a:tcPr marT="45714" marB="45714" anchor="ctr"/>
                </a:tc>
                <a:extLst>
                  <a:ext uri="{0D108BD9-81ED-4DB2-BD59-A6C34878D82A}">
                    <a16:rowId xmlns:a16="http://schemas.microsoft.com/office/drawing/2014/main" val="10004"/>
                  </a:ext>
                </a:extLst>
              </a:tr>
              <a:tr h="0">
                <a:tc>
                  <a:txBody>
                    <a:bodyPr/>
                    <a:lstStyle/>
                    <a:p>
                      <a:pPr lvl="1" algn="l"/>
                      <a:r>
                        <a:rPr lang="en-US" sz="1400" dirty="0" err="1">
                          <a:latin typeface="Calibri" panose="020F0502020204030204" pitchFamily="34" charset="0"/>
                        </a:rPr>
                        <a:t>Ubisecure</a:t>
                      </a:r>
                      <a:endParaRPr lang="en-US" sz="1400" dirty="0">
                        <a:latin typeface="Calibri" panose="020F0502020204030204" pitchFamily="34" charset="0"/>
                      </a:endParaRPr>
                    </a:p>
                  </a:txBody>
                  <a:tcPr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$2,500</a:t>
                      </a:r>
                    </a:p>
                  </a:txBody>
                  <a:tcPr marT="45714" marB="45714" anchor="ctr"/>
                </a:tc>
                <a:extLst>
                  <a:ext uri="{0D108BD9-81ED-4DB2-BD59-A6C34878D82A}">
                    <a16:rowId xmlns:a16="http://schemas.microsoft.com/office/drawing/2014/main" val="10005"/>
                  </a:ext>
                </a:extLst>
              </a:tr>
              <a:tr h="0">
                <a:tc>
                  <a:txBody>
                    <a:bodyPr/>
                    <a:lstStyle/>
                    <a:p>
                      <a:pPr lvl="1" algn="l"/>
                      <a:r>
                        <a:rPr lang="en-US" sz="1400" dirty="0">
                          <a:latin typeface="Calibri" panose="020F0502020204030204" pitchFamily="34" charset="0"/>
                        </a:rPr>
                        <a:t>Inflection Risk Solutions, LLC d/b/a Identity.com</a:t>
                      </a:r>
                    </a:p>
                  </a:txBody>
                  <a:tcPr marR="0" marT="0" marB="0" anchor="ctr"/>
                </a:tc>
                <a:tc>
                  <a:txBody>
                    <a:bodyPr/>
                    <a:lstStyle/>
                    <a:p>
                      <a:pPr algn="ctr" fontAlgn="ctr"/>
                      <a:r>
                        <a:rPr lang="en-US" sz="1400" b="0" i="0" u="none" strike="noStrike" dirty="0">
                          <a:solidFill>
                            <a:srgbClr val="000000"/>
                          </a:solidFill>
                          <a:effectLst/>
                          <a:latin typeface="Calibri" panose="020F0502020204030204" pitchFamily="34" charset="0"/>
                        </a:rPr>
                        <a:t>$9,000</a:t>
                      </a:r>
                    </a:p>
                  </a:txBody>
                  <a:tcPr marT="45714" marB="45714" anchor="ctr"/>
                </a:tc>
                <a:extLst>
                  <a:ext uri="{0D108BD9-81ED-4DB2-BD59-A6C34878D82A}">
                    <a16:rowId xmlns:a16="http://schemas.microsoft.com/office/drawing/2014/main" val="10006"/>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UHG/</a:t>
                      </a:r>
                      <a:r>
                        <a:rPr lang="en-US" sz="1400" dirty="0" err="1">
                          <a:latin typeface="Calibri" panose="020F0502020204030204" pitchFamily="34" charset="0"/>
                        </a:rPr>
                        <a:t>Optum</a:t>
                      </a:r>
                      <a:endParaRPr lang="en-US" sz="1400" dirty="0">
                        <a:latin typeface="Calibri" panose="020F0502020204030204" pitchFamily="34" charset="0"/>
                      </a:endParaRPr>
                    </a:p>
                  </a:txBody>
                  <a:tcPr marR="0" marT="0" marB="0" anchor="ctr"/>
                </a:tc>
                <a:tc>
                  <a:txBody>
                    <a:bodyPr/>
                    <a:lstStyle/>
                    <a:p>
                      <a:pPr algn="ctr" fontAlgn="ctr"/>
                      <a:r>
                        <a:rPr lang="en-US" sz="1400" b="0" i="0" u="none" strike="noStrike" dirty="0">
                          <a:solidFill>
                            <a:srgbClr val="000000"/>
                          </a:solidFill>
                          <a:effectLst/>
                          <a:latin typeface="Calibri" panose="020F0502020204030204" pitchFamily="34" charset="0"/>
                        </a:rPr>
                        <a:t>$21,500</a:t>
                      </a:r>
                    </a:p>
                  </a:txBody>
                  <a:tcPr marT="45714" marB="45714" anchor="ctr"/>
                </a:tc>
                <a:extLst>
                  <a:ext uri="{0D108BD9-81ED-4DB2-BD59-A6C34878D82A}">
                    <a16:rowId xmlns:a16="http://schemas.microsoft.com/office/drawing/2014/main" val="10007"/>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400" dirty="0" err="1">
                          <a:latin typeface="Calibri" panose="020F0502020204030204" pitchFamily="34" charset="0"/>
                        </a:rPr>
                        <a:t>Meeco</a:t>
                      </a:r>
                      <a:endParaRPr lang="en-US" sz="1400" dirty="0">
                        <a:latin typeface="Calibri" panose="020F0502020204030204" pitchFamily="34" charset="0"/>
                      </a:endParaRPr>
                    </a:p>
                  </a:txBody>
                  <a:tcPr marR="0" marT="0" marB="0" anchor="ctr"/>
                </a:tc>
                <a:tc>
                  <a:txBody>
                    <a:bodyPr/>
                    <a:lstStyle/>
                    <a:p>
                      <a:pPr algn="ctr" fontAlgn="ctr"/>
                      <a:r>
                        <a:rPr lang="en-US" sz="1400" b="0" i="0" u="none" strike="noStrike" dirty="0">
                          <a:solidFill>
                            <a:srgbClr val="000000"/>
                          </a:solidFill>
                          <a:effectLst/>
                          <a:latin typeface="Calibri" panose="020F0502020204030204" pitchFamily="34" charset="0"/>
                        </a:rPr>
                        <a:t>$2,500</a:t>
                      </a:r>
                    </a:p>
                  </a:txBody>
                  <a:tcPr marT="45714" marB="45714" anchor="ctr"/>
                </a:tc>
                <a:extLst>
                  <a:ext uri="{0D108BD9-81ED-4DB2-BD59-A6C34878D82A}">
                    <a16:rowId xmlns:a16="http://schemas.microsoft.com/office/drawing/2014/main" val="10008"/>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400" dirty="0" err="1">
                          <a:latin typeface="Calibri" panose="020F0502020204030204" pitchFamily="34" charset="0"/>
                        </a:rPr>
                        <a:t>Adunity</a:t>
                      </a:r>
                      <a:endParaRPr lang="en-US" sz="1400" dirty="0">
                        <a:latin typeface="Calibri" panose="020F0502020204030204" pitchFamily="34" charset="0"/>
                      </a:endParaRPr>
                    </a:p>
                  </a:txBody>
                  <a:tcPr marR="0" marT="0" marB="0" anchor="ctr"/>
                </a:tc>
                <a:tc>
                  <a:txBody>
                    <a:bodyPr/>
                    <a:lstStyle/>
                    <a:p>
                      <a:pPr algn="ctr" fontAlgn="ctr"/>
                      <a:r>
                        <a:rPr lang="en-US" sz="1400" b="0" i="0" u="none" strike="noStrike" dirty="0">
                          <a:solidFill>
                            <a:srgbClr val="000000"/>
                          </a:solidFill>
                          <a:effectLst/>
                          <a:latin typeface="Calibri" panose="020F0502020204030204" pitchFamily="34" charset="0"/>
                        </a:rPr>
                        <a:t>$2,500</a:t>
                      </a:r>
                    </a:p>
                  </a:txBody>
                  <a:tcPr marT="45714" marB="45714" anchor="ctr"/>
                </a:tc>
                <a:extLst>
                  <a:ext uri="{0D108BD9-81ED-4DB2-BD59-A6C34878D82A}">
                    <a16:rowId xmlns:a16="http://schemas.microsoft.com/office/drawing/2014/main" val="10009"/>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alibri" panose="020F0502020204030204" pitchFamily="34" charset="0"/>
                        </a:rPr>
                        <a:t>WedaCon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Informationstechnologien</a:t>
                      </a:r>
                      <a:r>
                        <a:rPr lang="en-US" sz="1400" b="0" i="0" u="none" strike="noStrike" dirty="0">
                          <a:solidFill>
                            <a:srgbClr val="000000"/>
                          </a:solidFill>
                          <a:effectLst/>
                          <a:latin typeface="Calibri" panose="020F0502020204030204" pitchFamily="34" charset="0"/>
                        </a:rPr>
                        <a:t> GmbH</a:t>
                      </a:r>
                    </a:p>
                  </a:txBody>
                  <a:tcPr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$2,500</a:t>
                      </a:r>
                    </a:p>
                  </a:txBody>
                  <a:tcPr marT="45714" marB="45714" anchor="ctr"/>
                </a:tc>
                <a:extLst>
                  <a:ext uri="{0D108BD9-81ED-4DB2-BD59-A6C34878D82A}">
                    <a16:rowId xmlns:a16="http://schemas.microsoft.com/office/drawing/2014/main" val="10010"/>
                  </a:ext>
                </a:extLst>
              </a:tr>
              <a:tr h="0">
                <a:tc>
                  <a:txBody>
                    <a:bodyPr/>
                    <a:lstStyle/>
                    <a:p>
                      <a:pPr algn="r" fontAlgn="b"/>
                      <a:r>
                        <a:rPr lang="en-US" sz="1400" b="1" u="none" strike="noStrike" dirty="0">
                          <a:effectLst/>
                          <a:latin typeface="Calibri" panose="020F0502020204030204" pitchFamily="34" charset="0"/>
                        </a:rPr>
                        <a:t>Total 2017 New</a:t>
                      </a:r>
                      <a:r>
                        <a:rPr lang="en-US" sz="1400" b="1" u="none" strike="noStrike" baseline="0" dirty="0">
                          <a:effectLst/>
                          <a:latin typeface="Calibri" panose="020F0502020204030204" pitchFamily="34" charset="0"/>
                        </a:rPr>
                        <a:t> Revenue: </a:t>
                      </a:r>
                      <a:endParaRPr lang="en-US" sz="1400" b="1" i="0" u="none" strike="noStrike" dirty="0">
                        <a:solidFill>
                          <a:srgbClr val="000000"/>
                        </a:solidFill>
                        <a:effectLst/>
                        <a:latin typeface="Calibri" panose="020F0502020204030204" pitchFamily="34" charset="0"/>
                      </a:endParaRPr>
                    </a:p>
                  </a:txBody>
                  <a:tcPr marT="45714" marB="45714" anchor="b"/>
                </a:tc>
                <a:tc>
                  <a:txBody>
                    <a:bodyPr/>
                    <a:lstStyle/>
                    <a:p>
                      <a:pPr algn="ctr" fontAlgn="b"/>
                      <a:r>
                        <a:rPr lang="en-US" sz="1400" b="1" i="0" u="none" strike="noStrike" dirty="0">
                          <a:solidFill>
                            <a:srgbClr val="000000"/>
                          </a:solidFill>
                          <a:effectLst/>
                          <a:latin typeface="Calibri" panose="020F0502020204030204" pitchFamily="34" charset="0"/>
                        </a:rPr>
                        <a:t>$40,800</a:t>
                      </a:r>
                    </a:p>
                  </a:txBody>
                  <a:tcPr marT="45714" marB="45714" anchor="b"/>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nvPr>
        </p:nvGraphicFramePr>
        <p:xfrm>
          <a:off x="6400800" y="1752600"/>
          <a:ext cx="5181600" cy="2438400"/>
        </p:xfrm>
        <a:graphic>
          <a:graphicData uri="http://schemas.openxmlformats.org/drawingml/2006/table">
            <a:tbl>
              <a:tblPr firstRow="1" bandRow="1">
                <a:tableStyleId>{93296810-A885-4BE3-A3E7-6D5BEEA58F35}</a:tableStyleId>
              </a:tblPr>
              <a:tblGrid>
                <a:gridCol w="3176954">
                  <a:extLst>
                    <a:ext uri="{9D8B030D-6E8A-4147-A177-3AD203B41FA5}">
                      <a16:colId xmlns:a16="http://schemas.microsoft.com/office/drawing/2014/main" val="20000"/>
                    </a:ext>
                  </a:extLst>
                </a:gridCol>
                <a:gridCol w="2004646">
                  <a:extLst>
                    <a:ext uri="{9D8B030D-6E8A-4147-A177-3AD203B41FA5}">
                      <a16:colId xmlns:a16="http://schemas.microsoft.com/office/drawing/2014/main" val="20001"/>
                    </a:ext>
                  </a:extLst>
                </a:gridCol>
              </a:tblGrid>
              <a:tr h="0">
                <a:tc>
                  <a:txBody>
                    <a:bodyPr/>
                    <a:lstStyle/>
                    <a:p>
                      <a:r>
                        <a:rPr lang="en-US" sz="1400" dirty="0">
                          <a:latin typeface="Calibri" panose="020F0502020204030204" pitchFamily="34" charset="0"/>
                        </a:rPr>
                        <a:t>Lost Members</a:t>
                      </a:r>
                    </a:p>
                  </a:txBody>
                  <a:tcPr/>
                </a:tc>
                <a:tc>
                  <a:txBody>
                    <a:bodyPr/>
                    <a:lstStyle/>
                    <a:p>
                      <a:r>
                        <a:rPr lang="en-US" sz="1400" dirty="0">
                          <a:latin typeface="Calibri" panose="020F0502020204030204" pitchFamily="34" charset="0"/>
                        </a:rPr>
                        <a:t>Dues</a:t>
                      </a:r>
                      <a:r>
                        <a:rPr lang="en-US" sz="1400" baseline="0" dirty="0">
                          <a:latin typeface="Calibri" panose="020F0502020204030204" pitchFamily="34" charset="0"/>
                        </a:rPr>
                        <a:t> Amount</a:t>
                      </a:r>
                      <a:endParaRPr lang="en-US" sz="1400" dirty="0">
                        <a:latin typeface="Calibri" panose="020F0502020204030204" pitchFamily="34" charset="0"/>
                      </a:endParaRPr>
                    </a:p>
                  </a:txBody>
                  <a:tcPr/>
                </a:tc>
                <a:extLst>
                  <a:ext uri="{0D108BD9-81ED-4DB2-BD59-A6C34878D82A}">
                    <a16:rowId xmlns:a16="http://schemas.microsoft.com/office/drawing/2014/main" val="10000"/>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Cogito Group </a:t>
                      </a: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$2,500</a:t>
                      </a:r>
                    </a:p>
                  </a:txBody>
                  <a:tcPr anchor="ctr"/>
                </a:tc>
                <a:extLst>
                  <a:ext uri="{0D108BD9-81ED-4DB2-BD59-A6C34878D82A}">
                    <a16:rowId xmlns:a16="http://schemas.microsoft.com/office/drawing/2014/main" val="10003"/>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Lars Johansson</a:t>
                      </a: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$150</a:t>
                      </a:r>
                    </a:p>
                  </a:txBody>
                  <a:tcPr anchor="ctr"/>
                </a:tc>
                <a:extLst>
                  <a:ext uri="{0D108BD9-81ED-4DB2-BD59-A6C34878D82A}">
                    <a16:rowId xmlns:a16="http://schemas.microsoft.com/office/drawing/2014/main" val="10004"/>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Unbound ID</a:t>
                      </a: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$2,500</a:t>
                      </a:r>
                    </a:p>
                  </a:txBody>
                  <a:tcPr anchor="ctr"/>
                </a:tc>
                <a:extLst>
                  <a:ext uri="{0D108BD9-81ED-4DB2-BD59-A6C34878D82A}">
                    <a16:rowId xmlns:a16="http://schemas.microsoft.com/office/drawing/2014/main" val="10001"/>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err="1">
                          <a:latin typeface="Calibri" panose="020F0502020204030204" pitchFamily="34" charset="0"/>
                        </a:rPr>
                        <a:t>RedIRIS</a:t>
                      </a:r>
                      <a:endParaRPr lang="en-US" sz="1400" dirty="0">
                        <a:latin typeface="Calibri" panose="020F0502020204030204" pitchFamily="34" charset="0"/>
                      </a:endParaRP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$250</a:t>
                      </a:r>
                    </a:p>
                  </a:txBody>
                  <a:tcPr anchor="ctr"/>
                </a:tc>
                <a:extLst>
                  <a:ext uri="{0D108BD9-81ED-4DB2-BD59-A6C34878D82A}">
                    <a16:rowId xmlns:a16="http://schemas.microsoft.com/office/drawing/2014/main" val="10005"/>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a:latin typeface="Calibri" panose="020F0502020204030204" pitchFamily="34" charset="0"/>
                        </a:rPr>
                        <a:t>Cirrus Identity, Inc.</a:t>
                      </a: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$2,500</a:t>
                      </a:r>
                    </a:p>
                  </a:txBody>
                  <a:tcPr anchor="ctr"/>
                </a:tc>
                <a:extLst>
                  <a:ext uri="{0D108BD9-81ED-4DB2-BD59-A6C34878D82A}">
                    <a16:rowId xmlns:a16="http://schemas.microsoft.com/office/drawing/2014/main" val="10006"/>
                  </a:ext>
                </a:extLst>
              </a:tr>
              <a:tr h="0">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Don Waugh </a:t>
                      </a:r>
                    </a:p>
                  </a:txBody>
                  <a:tcPr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$150</a:t>
                      </a:r>
                    </a:p>
                  </a:txBody>
                  <a:tcPr anchor="ctr"/>
                </a:tc>
                <a:extLst>
                  <a:ext uri="{0D108BD9-81ED-4DB2-BD59-A6C34878D82A}">
                    <a16:rowId xmlns:a16="http://schemas.microsoft.com/office/drawing/2014/main" val="10007"/>
                  </a:ext>
                </a:extLst>
              </a:tr>
              <a:tr h="0">
                <a:tc>
                  <a:txBody>
                    <a:bodyPr/>
                    <a:lstStyle/>
                    <a:p>
                      <a:pPr algn="r" fontAlgn="ctr"/>
                      <a:r>
                        <a:rPr lang="en-US" sz="1400" b="1" u="none" strike="noStrike" dirty="0">
                          <a:effectLst/>
                          <a:latin typeface="Calibri" panose="020F0502020204030204" pitchFamily="34" charset="0"/>
                        </a:rPr>
                        <a:t>Total 2017 Lost</a:t>
                      </a:r>
                      <a:r>
                        <a:rPr lang="en-US" sz="1400" b="1" u="none" strike="noStrike" baseline="0" dirty="0">
                          <a:effectLst/>
                          <a:latin typeface="Calibri" panose="020F0502020204030204" pitchFamily="34" charset="0"/>
                        </a:rPr>
                        <a:t> Revenue:  </a:t>
                      </a:r>
                      <a:endParaRPr lang="en-US" sz="1400" b="1" i="0" u="none" strike="noStrike" dirty="0">
                        <a:solidFill>
                          <a:srgbClr val="000000"/>
                        </a:solidFill>
                        <a:effectLst/>
                        <a:latin typeface="Calibri" panose="020F0502020204030204" pitchFamily="34" charset="0"/>
                      </a:endParaRPr>
                    </a:p>
                  </a:txBody>
                  <a:tcPr anchor="ctr"/>
                </a:tc>
                <a:tc>
                  <a:txBody>
                    <a:bodyPr/>
                    <a:lstStyle/>
                    <a:p>
                      <a:pPr algn="ctr" fontAlgn="b"/>
                      <a:r>
                        <a:rPr lang="en-US" sz="1400" b="1" i="0" u="none" strike="noStrike" dirty="0">
                          <a:solidFill>
                            <a:srgbClr val="000000"/>
                          </a:solidFill>
                          <a:effectLst/>
                          <a:latin typeface="Calibri" panose="020F0502020204030204" pitchFamily="34" charset="0"/>
                        </a:rPr>
                        <a:t>$8,050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822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1F5E4-4C30-4C79-A154-9F9BD07F92ED}"/>
              </a:ext>
            </a:extLst>
          </p:cNvPr>
          <p:cNvSpPr>
            <a:spLocks noGrp="1"/>
          </p:cNvSpPr>
          <p:nvPr>
            <p:ph idx="1"/>
          </p:nvPr>
        </p:nvSpPr>
        <p:spPr>
          <a:xfrm>
            <a:off x="592667" y="1104900"/>
            <a:ext cx="10972800" cy="5067300"/>
          </a:xfrm>
        </p:spPr>
        <p:txBody>
          <a:bodyPr>
            <a:normAutofit lnSpcReduction="10000"/>
          </a:bodyPr>
          <a:lstStyle/>
          <a:p>
            <a:r>
              <a:rPr lang="en-GB" dirty="0"/>
              <a:t>Revised Mission statement published</a:t>
            </a:r>
          </a:p>
          <a:p>
            <a:r>
              <a:rPr lang="en-GB" dirty="0"/>
              <a:t>Established Kantara Europe in Estonia in January 2017</a:t>
            </a:r>
          </a:p>
          <a:p>
            <a:r>
              <a:rPr lang="en-GB" dirty="0"/>
              <a:t>Incubating and releasing ID Pro</a:t>
            </a:r>
          </a:p>
          <a:p>
            <a:r>
              <a:rPr lang="en-GB" dirty="0"/>
              <a:t>Revised and improved </a:t>
            </a:r>
            <a:r>
              <a:rPr lang="en-GB" dirty="0" err="1"/>
              <a:t>ByLaws</a:t>
            </a:r>
            <a:r>
              <a:rPr lang="en-GB" dirty="0"/>
              <a:t> and IPR Policies published</a:t>
            </a:r>
          </a:p>
          <a:p>
            <a:r>
              <a:rPr lang="en-GB" dirty="0"/>
              <a:t>New Membership structure and fee schedule published</a:t>
            </a:r>
          </a:p>
          <a:p>
            <a:r>
              <a:rPr lang="en-GB" dirty="0"/>
              <a:t>Strong member retention aided by improved PR, website etc </a:t>
            </a:r>
          </a:p>
          <a:p>
            <a:r>
              <a:rPr lang="en-GB" dirty="0"/>
              <a:t>Identity Assurance Trust Framework Program extended to 800-63-3</a:t>
            </a:r>
          </a:p>
          <a:p>
            <a:r>
              <a:rPr lang="en-GB" dirty="0"/>
              <a:t>KIPI R&amp;D Program stabilized with 3 projects and net revenue earning</a:t>
            </a:r>
          </a:p>
          <a:p>
            <a:r>
              <a:rPr lang="en-GB" dirty="0"/>
              <a:t>Great momentum in WGs and DGs in publishing multiple recommendations and reports, attracting high download volumes</a:t>
            </a:r>
          </a:p>
          <a:p>
            <a:r>
              <a:rPr lang="en-GB" dirty="0"/>
              <a:t>Super supportive core member/chair team, staff team &amp; LC Chair </a:t>
            </a:r>
          </a:p>
          <a:p>
            <a:endParaRPr lang="en-GB" dirty="0"/>
          </a:p>
          <a:p>
            <a:endParaRPr lang="en-GB" dirty="0"/>
          </a:p>
        </p:txBody>
      </p:sp>
      <p:sp>
        <p:nvSpPr>
          <p:cNvPr id="3" name="Title 2">
            <a:extLst>
              <a:ext uri="{FF2B5EF4-FFF2-40B4-BE49-F238E27FC236}">
                <a16:creationId xmlns:a16="http://schemas.microsoft.com/office/drawing/2014/main" id="{54EC1C85-E947-415D-8E14-4165FB329613}"/>
              </a:ext>
            </a:extLst>
          </p:cNvPr>
          <p:cNvSpPr>
            <a:spLocks noGrp="1"/>
          </p:cNvSpPr>
          <p:nvPr>
            <p:ph type="title"/>
          </p:nvPr>
        </p:nvSpPr>
        <p:spPr/>
        <p:txBody>
          <a:bodyPr/>
          <a:lstStyle/>
          <a:p>
            <a:r>
              <a:rPr lang="en-GB" dirty="0"/>
              <a:t>Director’s Report – 2017 Highs</a:t>
            </a:r>
          </a:p>
        </p:txBody>
      </p:sp>
    </p:spTree>
    <p:extLst>
      <p:ext uri="{BB962C8B-B14F-4D97-AF65-F5344CB8AC3E}">
        <p14:creationId xmlns:p14="http://schemas.microsoft.com/office/powerpoint/2010/main" val="200031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AD974-A06A-46D0-A754-43927A53C4FF}"/>
              </a:ext>
            </a:extLst>
          </p:cNvPr>
          <p:cNvSpPr>
            <a:spLocks noGrp="1"/>
          </p:cNvSpPr>
          <p:nvPr>
            <p:ph idx="1"/>
          </p:nvPr>
        </p:nvSpPr>
        <p:spPr/>
        <p:txBody>
          <a:bodyPr/>
          <a:lstStyle/>
          <a:p>
            <a:r>
              <a:rPr lang="en-GB" dirty="0"/>
              <a:t>Success in Europe – H2020 or some other way</a:t>
            </a:r>
          </a:p>
          <a:p>
            <a:r>
              <a:rPr lang="en-GB" dirty="0"/>
              <a:t>More progress on regional chapters</a:t>
            </a:r>
          </a:p>
          <a:p>
            <a:r>
              <a:rPr lang="en-GB" dirty="0"/>
              <a:t>Online joining &amp; renewal via </a:t>
            </a:r>
            <a:r>
              <a:rPr lang="en-GB" dirty="0" err="1"/>
              <a:t>CiviCRM</a:t>
            </a:r>
            <a:r>
              <a:rPr lang="en-GB" dirty="0"/>
              <a:t> √</a:t>
            </a:r>
          </a:p>
          <a:p>
            <a:r>
              <a:rPr lang="en-GB" dirty="0"/>
              <a:t>Growth in Assurance &amp; Trust Framework Program – 800-63-3 &amp; others – to offset the likely withdrawal of the Trust Framework Solutions arm of the GSA’s FICAM program </a:t>
            </a:r>
          </a:p>
          <a:p>
            <a:r>
              <a:rPr lang="en-GB" dirty="0"/>
              <a:t>Merger and acquisition opportunities</a:t>
            </a:r>
          </a:p>
          <a:p>
            <a:r>
              <a:rPr lang="en-GB" dirty="0"/>
              <a:t>Finish the Operating Procedures refresh!</a:t>
            </a:r>
          </a:p>
          <a:p>
            <a:r>
              <a:rPr lang="en-GB" dirty="0"/>
              <a:t>Plenary ideas! </a:t>
            </a:r>
          </a:p>
        </p:txBody>
      </p:sp>
      <p:sp>
        <p:nvSpPr>
          <p:cNvPr id="3" name="Title 2">
            <a:extLst>
              <a:ext uri="{FF2B5EF4-FFF2-40B4-BE49-F238E27FC236}">
                <a16:creationId xmlns:a16="http://schemas.microsoft.com/office/drawing/2014/main" id="{8696B9D1-AEF7-48F0-9939-DAEE00537A32}"/>
              </a:ext>
            </a:extLst>
          </p:cNvPr>
          <p:cNvSpPr>
            <a:spLocks noGrp="1"/>
          </p:cNvSpPr>
          <p:nvPr>
            <p:ph type="title"/>
          </p:nvPr>
        </p:nvSpPr>
        <p:spPr/>
        <p:txBody>
          <a:bodyPr/>
          <a:lstStyle/>
          <a:p>
            <a:r>
              <a:rPr lang="en-GB" dirty="0"/>
              <a:t>Director’s Report - 2018 Outlook</a:t>
            </a:r>
          </a:p>
        </p:txBody>
      </p:sp>
    </p:spTree>
    <p:extLst>
      <p:ext uri="{BB962C8B-B14F-4D97-AF65-F5344CB8AC3E}">
        <p14:creationId xmlns:p14="http://schemas.microsoft.com/office/powerpoint/2010/main" val="265324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6BE91E-E5CF-4BF3-91E2-600D7C989A7B}"/>
              </a:ext>
            </a:extLst>
          </p:cNvPr>
          <p:cNvSpPr>
            <a:spLocks noGrp="1"/>
          </p:cNvSpPr>
          <p:nvPr>
            <p:ph idx="1"/>
          </p:nvPr>
        </p:nvSpPr>
        <p:spPr>
          <a:xfrm>
            <a:off x="1858297" y="723900"/>
            <a:ext cx="10333703" cy="5600700"/>
          </a:xfrm>
        </p:spPr>
        <p:txBody>
          <a:bodyPr>
            <a:normAutofit fontScale="25000" lnSpcReduction="20000"/>
          </a:bodyPr>
          <a:lstStyle/>
          <a:p>
            <a:r>
              <a:rPr lang="en-US" sz="6400" dirty="0"/>
              <a:t>Call to order</a:t>
            </a:r>
            <a:endParaRPr lang="en-GB" sz="6400" dirty="0"/>
          </a:p>
          <a:p>
            <a:endParaRPr lang="en-GB" sz="6400" dirty="0"/>
          </a:p>
          <a:p>
            <a:r>
              <a:rPr lang="en-US" sz="6400" dirty="0"/>
              <a:t>Welcome, roll call (attendance sheet) and introductions</a:t>
            </a:r>
          </a:p>
          <a:p>
            <a:endParaRPr lang="en-US" sz="6400" dirty="0"/>
          </a:p>
          <a:p>
            <a:r>
              <a:rPr lang="en-US" sz="6400" dirty="0"/>
              <a:t>Anti-trust Statement (Clause 19 of the </a:t>
            </a:r>
            <a:r>
              <a:rPr lang="en-US" sz="6400" dirty="0" err="1"/>
              <a:t>ByLaws</a:t>
            </a:r>
            <a:r>
              <a:rPr lang="en-US" sz="6400" dirty="0"/>
              <a:t>)</a:t>
            </a:r>
          </a:p>
          <a:p>
            <a:endParaRPr lang="en-US" sz="6400" dirty="0"/>
          </a:p>
          <a:p>
            <a:r>
              <a:rPr lang="en-US" sz="6400" dirty="0"/>
              <a:t>Apologies Received: Julian Ranger, Mark </a:t>
            </a:r>
            <a:r>
              <a:rPr lang="en-US" sz="6400" dirty="0" err="1"/>
              <a:t>Lizar</a:t>
            </a:r>
            <a:endParaRPr lang="en-US" sz="6400" dirty="0"/>
          </a:p>
          <a:p>
            <a:endParaRPr lang="en-US" sz="6400" dirty="0"/>
          </a:p>
          <a:p>
            <a:r>
              <a:rPr lang="en-US" sz="6400" dirty="0"/>
              <a:t>President's report</a:t>
            </a:r>
            <a:endParaRPr lang="en-GB" sz="6400" dirty="0"/>
          </a:p>
          <a:p>
            <a:endParaRPr lang="en-GB" sz="6400" dirty="0"/>
          </a:p>
          <a:p>
            <a:r>
              <a:rPr lang="en-US" sz="6400" dirty="0"/>
              <a:t>Executive Director's report (incl finance, members, programs, infrastructure, policies)</a:t>
            </a:r>
          </a:p>
          <a:p>
            <a:endParaRPr lang="en-US" sz="6400" dirty="0"/>
          </a:p>
          <a:p>
            <a:r>
              <a:rPr lang="en-US" sz="6400" dirty="0"/>
              <a:t>Motion to accept the President’s and Executive Director’s reports as presented</a:t>
            </a:r>
          </a:p>
          <a:p>
            <a:endParaRPr lang="en-US" sz="6400" dirty="0"/>
          </a:p>
          <a:p>
            <a:r>
              <a:rPr lang="en-US" sz="6400" dirty="0"/>
              <a:t>Motion to accept the December 31 2017 financial statements as presented</a:t>
            </a:r>
          </a:p>
          <a:p>
            <a:endParaRPr lang="en-US" sz="6400" dirty="0"/>
          </a:p>
          <a:p>
            <a:r>
              <a:rPr lang="en-US" sz="6400" dirty="0"/>
              <a:t>Leadership Council Chair’s report: WGs, DGs, publications and downloads </a:t>
            </a:r>
          </a:p>
          <a:p>
            <a:endParaRPr lang="en-US" sz="6400" dirty="0"/>
          </a:p>
          <a:p>
            <a:r>
              <a:rPr lang="en-US" sz="6400" dirty="0"/>
              <a:t>Motion to accept the Leadership Council Chair’s report as presented</a:t>
            </a:r>
          </a:p>
          <a:p>
            <a:endParaRPr lang="en-US" sz="6400" dirty="0"/>
          </a:p>
          <a:p>
            <a:r>
              <a:rPr lang="en-US" sz="6400" dirty="0"/>
              <a:t>Questions to Directors &amp; LC Chair</a:t>
            </a:r>
          </a:p>
          <a:p>
            <a:endParaRPr lang="en-US" sz="6400" dirty="0"/>
          </a:p>
          <a:p>
            <a:r>
              <a:rPr lang="en-US" sz="6400" dirty="0"/>
              <a:t>Close</a:t>
            </a:r>
          </a:p>
          <a:p>
            <a:endParaRPr lang="en-US" sz="6400" dirty="0"/>
          </a:p>
          <a:p>
            <a:pPr lvl="1"/>
            <a:endParaRPr lang="en-US" sz="6400" dirty="0"/>
          </a:p>
          <a:p>
            <a:pPr lvl="1"/>
            <a:endParaRPr lang="en-GB" dirty="0"/>
          </a:p>
        </p:txBody>
      </p:sp>
      <p:sp>
        <p:nvSpPr>
          <p:cNvPr id="4" name="Title 3">
            <a:extLst>
              <a:ext uri="{FF2B5EF4-FFF2-40B4-BE49-F238E27FC236}">
                <a16:creationId xmlns:a16="http://schemas.microsoft.com/office/drawing/2014/main" id="{EC969212-BD38-4272-B890-8BCAF26B025A}"/>
              </a:ext>
            </a:extLst>
          </p:cNvPr>
          <p:cNvSpPr>
            <a:spLocks noGrp="1"/>
          </p:cNvSpPr>
          <p:nvPr>
            <p:ph type="title"/>
          </p:nvPr>
        </p:nvSpPr>
        <p:spPr>
          <a:xfrm>
            <a:off x="609600" y="152402"/>
            <a:ext cx="10972800" cy="609598"/>
          </a:xfrm>
        </p:spPr>
        <p:txBody>
          <a:bodyPr>
            <a:normAutofit fontScale="90000"/>
          </a:bodyPr>
          <a:lstStyle/>
          <a:p>
            <a:r>
              <a:rPr lang="en-GB" dirty="0"/>
              <a:t>Agenda</a:t>
            </a:r>
          </a:p>
        </p:txBody>
      </p:sp>
    </p:spTree>
    <p:extLst>
      <p:ext uri="{BB962C8B-B14F-4D97-AF65-F5344CB8AC3E}">
        <p14:creationId xmlns:p14="http://schemas.microsoft.com/office/powerpoint/2010/main" val="11944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AD51-A5C9-EA45-95CB-5E2DF060A24B}"/>
              </a:ext>
            </a:extLst>
          </p:cNvPr>
          <p:cNvSpPr>
            <a:spLocks noGrp="1"/>
          </p:cNvSpPr>
          <p:nvPr>
            <p:ph type="title"/>
          </p:nvPr>
        </p:nvSpPr>
        <p:spPr/>
        <p:txBody>
          <a:bodyPr/>
          <a:lstStyle/>
          <a:p>
            <a:r>
              <a:rPr lang="en-US" dirty="0"/>
              <a:t>2017 Leadership Council Report</a:t>
            </a:r>
          </a:p>
        </p:txBody>
      </p:sp>
      <p:sp>
        <p:nvSpPr>
          <p:cNvPr id="3" name="Text Placeholder 2">
            <a:extLst>
              <a:ext uri="{FF2B5EF4-FFF2-40B4-BE49-F238E27FC236}">
                <a16:creationId xmlns:a16="http://schemas.microsoft.com/office/drawing/2014/main" id="{8EEB32CF-C10B-D14D-B960-9114AE8F30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669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E80094-79C6-A749-BE44-743002A797F6}"/>
              </a:ext>
            </a:extLst>
          </p:cNvPr>
          <p:cNvSpPr>
            <a:spLocks noGrp="1"/>
          </p:cNvSpPr>
          <p:nvPr>
            <p:ph idx="1"/>
          </p:nvPr>
        </p:nvSpPr>
        <p:spPr/>
        <p:txBody>
          <a:bodyPr>
            <a:normAutofit lnSpcReduction="10000"/>
          </a:bodyPr>
          <a:lstStyle/>
          <a:p>
            <a:r>
              <a:rPr lang="en-US" dirty="0"/>
              <a:t>Blockchain and Smart Contracts DG</a:t>
            </a:r>
          </a:p>
          <a:p>
            <a:r>
              <a:rPr lang="en-US" dirty="0"/>
              <a:t>Identities of Things DG</a:t>
            </a:r>
          </a:p>
          <a:p>
            <a:r>
              <a:rPr lang="en-US" dirty="0"/>
              <a:t>Consent and Information Sharing WG</a:t>
            </a:r>
          </a:p>
          <a:p>
            <a:r>
              <a:rPr lang="en-US" dirty="0"/>
              <a:t>Consent Management Solutions WG</a:t>
            </a:r>
          </a:p>
          <a:p>
            <a:r>
              <a:rPr lang="en-US" dirty="0"/>
              <a:t>eGovernment WG</a:t>
            </a:r>
          </a:p>
          <a:p>
            <a:r>
              <a:rPr lang="en-US" dirty="0"/>
              <a:t>Federation Interoperability WG</a:t>
            </a:r>
          </a:p>
          <a:p>
            <a:r>
              <a:rPr lang="en-US" dirty="0"/>
              <a:t>Identity Assurance WG</a:t>
            </a:r>
          </a:p>
          <a:p>
            <a:r>
              <a:rPr lang="en-US" dirty="0"/>
              <a:t>Identity Relationship Management WG</a:t>
            </a:r>
          </a:p>
          <a:p>
            <a:r>
              <a:rPr lang="en-US" dirty="0"/>
              <a:t>Open Trust Taxonomy for OAuth2 WG</a:t>
            </a:r>
          </a:p>
          <a:p>
            <a:r>
              <a:rPr lang="en-US" dirty="0"/>
              <a:t>User Managed Access WG</a:t>
            </a:r>
          </a:p>
        </p:txBody>
      </p:sp>
      <p:sp>
        <p:nvSpPr>
          <p:cNvPr id="4" name="Title 3">
            <a:extLst>
              <a:ext uri="{FF2B5EF4-FFF2-40B4-BE49-F238E27FC236}">
                <a16:creationId xmlns:a16="http://schemas.microsoft.com/office/drawing/2014/main" id="{4B8AEAD3-BC40-5A41-92E0-6A8E708FA1D7}"/>
              </a:ext>
            </a:extLst>
          </p:cNvPr>
          <p:cNvSpPr>
            <a:spLocks noGrp="1"/>
          </p:cNvSpPr>
          <p:nvPr>
            <p:ph type="title"/>
          </p:nvPr>
        </p:nvSpPr>
        <p:spPr/>
        <p:txBody>
          <a:bodyPr/>
          <a:lstStyle/>
          <a:p>
            <a:r>
              <a:rPr lang="en-US" dirty="0"/>
              <a:t>The Groups On December 31, 2017</a:t>
            </a:r>
          </a:p>
        </p:txBody>
      </p:sp>
    </p:spTree>
    <p:extLst>
      <p:ext uri="{BB962C8B-B14F-4D97-AF65-F5344CB8AC3E}">
        <p14:creationId xmlns:p14="http://schemas.microsoft.com/office/powerpoint/2010/main" val="84890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7D9B7-21DC-1C45-9478-735D26BC359B}"/>
              </a:ext>
            </a:extLst>
          </p:cNvPr>
          <p:cNvSpPr>
            <a:spLocks noGrp="1"/>
          </p:cNvSpPr>
          <p:nvPr>
            <p:ph idx="1"/>
          </p:nvPr>
        </p:nvSpPr>
        <p:spPr/>
        <p:txBody>
          <a:bodyPr/>
          <a:lstStyle/>
          <a:p>
            <a:r>
              <a:rPr lang="en-US" dirty="0"/>
              <a:t>Total count at December 2017</a:t>
            </a:r>
          </a:p>
          <a:p>
            <a:pPr lvl="1"/>
            <a:r>
              <a:rPr lang="en-US" dirty="0"/>
              <a:t>2 Discussion Groups</a:t>
            </a:r>
          </a:p>
          <a:p>
            <a:pPr lvl="1"/>
            <a:r>
              <a:rPr lang="en-US" dirty="0"/>
              <a:t>8 Work Groups</a:t>
            </a:r>
          </a:p>
          <a:p>
            <a:r>
              <a:rPr lang="en-US" dirty="0"/>
              <a:t>Changes</a:t>
            </a:r>
          </a:p>
          <a:p>
            <a:pPr lvl="1"/>
            <a:r>
              <a:rPr lang="en-US" dirty="0"/>
              <a:t>1 new group: Consent Management Solutions WG</a:t>
            </a:r>
          </a:p>
          <a:p>
            <a:pPr lvl="1"/>
            <a:r>
              <a:rPr lang="en-US" dirty="0"/>
              <a:t>2 groups concluded: Blockchain &amp; Smart Contract DG; ID Pro DG</a:t>
            </a:r>
          </a:p>
          <a:p>
            <a:pPr lvl="1"/>
            <a:r>
              <a:rPr lang="en-US" dirty="0"/>
              <a:t>2 groups declared dormant: Health ID Assurance WG; UMA Dev WG</a:t>
            </a:r>
          </a:p>
        </p:txBody>
      </p:sp>
      <p:sp>
        <p:nvSpPr>
          <p:cNvPr id="3" name="Title 2">
            <a:extLst>
              <a:ext uri="{FF2B5EF4-FFF2-40B4-BE49-F238E27FC236}">
                <a16:creationId xmlns:a16="http://schemas.microsoft.com/office/drawing/2014/main" id="{1CE39F1A-EB4C-8A4E-9570-D515AD523B75}"/>
              </a:ext>
            </a:extLst>
          </p:cNvPr>
          <p:cNvSpPr>
            <a:spLocks noGrp="1"/>
          </p:cNvSpPr>
          <p:nvPr>
            <p:ph type="title"/>
          </p:nvPr>
        </p:nvSpPr>
        <p:spPr/>
        <p:txBody>
          <a:bodyPr/>
          <a:lstStyle/>
          <a:p>
            <a:r>
              <a:rPr lang="en-US" dirty="0"/>
              <a:t>Group Changes</a:t>
            </a:r>
          </a:p>
        </p:txBody>
      </p:sp>
    </p:spTree>
    <p:extLst>
      <p:ext uri="{BB962C8B-B14F-4D97-AF65-F5344CB8AC3E}">
        <p14:creationId xmlns:p14="http://schemas.microsoft.com/office/powerpoint/2010/main" val="299769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977DE-847D-044D-AA5B-EABCCF09745B}"/>
              </a:ext>
            </a:extLst>
          </p:cNvPr>
          <p:cNvSpPr>
            <a:spLocks noGrp="1"/>
          </p:cNvSpPr>
          <p:nvPr>
            <p:ph idx="1"/>
          </p:nvPr>
        </p:nvSpPr>
        <p:spPr/>
        <p:txBody>
          <a:bodyPr/>
          <a:lstStyle/>
          <a:p>
            <a:r>
              <a:rPr lang="en-US" dirty="0"/>
              <a:t>2017 was a productive year for Kantara Groups</a:t>
            </a:r>
          </a:p>
          <a:p>
            <a:pPr lvl="1"/>
            <a:r>
              <a:rPr lang="en-US" dirty="0"/>
              <a:t>2 new Reports published</a:t>
            </a:r>
          </a:p>
          <a:p>
            <a:pPr lvl="1"/>
            <a:r>
              <a:rPr lang="en-US" dirty="0"/>
              <a:t>3 new Technical Specifications published</a:t>
            </a:r>
          </a:p>
          <a:p>
            <a:pPr lvl="1"/>
            <a:r>
              <a:rPr lang="en-US" dirty="0"/>
              <a:t>Work substantially complete on several additional documents for publication early 2018</a:t>
            </a:r>
          </a:p>
          <a:p>
            <a:r>
              <a:rPr lang="en-US" dirty="0"/>
              <a:t>Tracked downloads as a rough proxy for interest in Kantara publications</a:t>
            </a:r>
          </a:p>
          <a:p>
            <a:pPr marL="344487" lvl="1" indent="0">
              <a:buNone/>
            </a:pPr>
            <a:r>
              <a:rPr lang="en-US" dirty="0"/>
              <a:t> </a:t>
            </a:r>
          </a:p>
        </p:txBody>
      </p:sp>
      <p:sp>
        <p:nvSpPr>
          <p:cNvPr id="3" name="Title 2">
            <a:extLst>
              <a:ext uri="{FF2B5EF4-FFF2-40B4-BE49-F238E27FC236}">
                <a16:creationId xmlns:a16="http://schemas.microsoft.com/office/drawing/2014/main" id="{9A335739-B8AF-964A-8651-E0248A2AE59B}"/>
              </a:ext>
            </a:extLst>
          </p:cNvPr>
          <p:cNvSpPr>
            <a:spLocks noGrp="1"/>
          </p:cNvSpPr>
          <p:nvPr>
            <p:ph type="title"/>
          </p:nvPr>
        </p:nvSpPr>
        <p:spPr/>
        <p:txBody>
          <a:bodyPr/>
          <a:lstStyle/>
          <a:p>
            <a:r>
              <a:rPr lang="en-US" dirty="0"/>
              <a:t>Overview of 2017 Group Activities</a:t>
            </a:r>
          </a:p>
        </p:txBody>
      </p:sp>
    </p:spTree>
    <p:extLst>
      <p:ext uri="{BB962C8B-B14F-4D97-AF65-F5344CB8AC3E}">
        <p14:creationId xmlns:p14="http://schemas.microsoft.com/office/powerpoint/2010/main" val="352474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0F201-5606-D84A-BA9C-CA7A92CFBB94}"/>
              </a:ext>
            </a:extLst>
          </p:cNvPr>
          <p:cNvSpPr>
            <a:spLocks noGrp="1"/>
          </p:cNvSpPr>
          <p:nvPr>
            <p:ph type="title"/>
          </p:nvPr>
        </p:nvSpPr>
        <p:spPr/>
        <p:txBody>
          <a:bodyPr/>
          <a:lstStyle/>
          <a:p>
            <a:r>
              <a:rPr lang="en-US" dirty="0"/>
              <a:t>Publication Downloads Count 2017</a:t>
            </a:r>
          </a:p>
        </p:txBody>
      </p:sp>
      <p:pic>
        <p:nvPicPr>
          <p:cNvPr id="4" name="Content Placeholder 3">
            <a:extLst>
              <a:ext uri="{FF2B5EF4-FFF2-40B4-BE49-F238E27FC236}">
                <a16:creationId xmlns:a16="http://schemas.microsoft.com/office/drawing/2014/main" id="{B3E902A7-419A-084D-ACAF-75743D73F164}"/>
              </a:ext>
            </a:extLst>
          </p:cNvPr>
          <p:cNvPicPr>
            <a:picLocks noGrp="1"/>
          </p:cNvPicPr>
          <p:nvPr>
            <p:ph idx="1"/>
          </p:nvPr>
        </p:nvPicPr>
        <p:blipFill>
          <a:blip r:embed="rId2"/>
          <a:stretch>
            <a:fillRect/>
          </a:stretch>
        </p:blipFill>
        <p:spPr>
          <a:xfrm>
            <a:off x="1203800" y="1143000"/>
            <a:ext cx="9784400" cy="4648200"/>
          </a:xfrm>
          <a:prstGeom prst="rect">
            <a:avLst/>
          </a:prstGeom>
        </p:spPr>
      </p:pic>
    </p:spTree>
    <p:extLst>
      <p:ext uri="{BB962C8B-B14F-4D97-AF65-F5344CB8AC3E}">
        <p14:creationId xmlns:p14="http://schemas.microsoft.com/office/powerpoint/2010/main" val="78033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6BE91E-E5CF-4BF3-91E2-600D7C989A7B}"/>
              </a:ext>
            </a:extLst>
          </p:cNvPr>
          <p:cNvSpPr>
            <a:spLocks noGrp="1"/>
          </p:cNvSpPr>
          <p:nvPr>
            <p:ph idx="1"/>
          </p:nvPr>
        </p:nvSpPr>
        <p:spPr>
          <a:xfrm>
            <a:off x="1858297" y="723900"/>
            <a:ext cx="10333703" cy="5600700"/>
          </a:xfrm>
        </p:spPr>
        <p:txBody>
          <a:bodyPr>
            <a:normAutofit fontScale="25000" lnSpcReduction="20000"/>
          </a:bodyPr>
          <a:lstStyle/>
          <a:p>
            <a:r>
              <a:rPr lang="en-US" sz="6400" dirty="0"/>
              <a:t>Call to order</a:t>
            </a:r>
            <a:endParaRPr lang="en-GB" sz="6400" dirty="0"/>
          </a:p>
          <a:p>
            <a:endParaRPr lang="en-GB" sz="6400" dirty="0"/>
          </a:p>
          <a:p>
            <a:r>
              <a:rPr lang="en-US" sz="6400" dirty="0"/>
              <a:t>Welcome, roll call (attendance sheet) and introductions</a:t>
            </a:r>
          </a:p>
          <a:p>
            <a:endParaRPr lang="en-US" sz="6400" dirty="0"/>
          </a:p>
          <a:p>
            <a:r>
              <a:rPr lang="en-US" sz="6400" dirty="0"/>
              <a:t>Anti-trust Statement (Clause 19 of the </a:t>
            </a:r>
            <a:r>
              <a:rPr lang="en-US" sz="6400" dirty="0" err="1"/>
              <a:t>ByLaws</a:t>
            </a:r>
            <a:r>
              <a:rPr lang="en-US" sz="6400" dirty="0"/>
              <a:t>)</a:t>
            </a:r>
          </a:p>
          <a:p>
            <a:endParaRPr lang="en-US" sz="6400" dirty="0"/>
          </a:p>
          <a:p>
            <a:r>
              <a:rPr lang="en-US" sz="6400" dirty="0"/>
              <a:t>Apologies Received: Julian Ranger, Mark </a:t>
            </a:r>
            <a:r>
              <a:rPr lang="en-US" sz="6400" dirty="0" err="1"/>
              <a:t>Lizar</a:t>
            </a:r>
            <a:r>
              <a:rPr lang="en-US" sz="6400" dirty="0"/>
              <a:t>, Nat </a:t>
            </a:r>
            <a:r>
              <a:rPr lang="en-US" sz="6400" dirty="0" err="1"/>
              <a:t>Sakimura</a:t>
            </a:r>
            <a:endParaRPr lang="en-US" sz="6400" dirty="0"/>
          </a:p>
          <a:p>
            <a:endParaRPr lang="en-US" sz="6400" dirty="0"/>
          </a:p>
          <a:p>
            <a:r>
              <a:rPr lang="en-US" sz="6400" dirty="0"/>
              <a:t>President's report</a:t>
            </a:r>
            <a:endParaRPr lang="en-GB" sz="6400" dirty="0"/>
          </a:p>
          <a:p>
            <a:endParaRPr lang="en-GB" sz="6400" dirty="0"/>
          </a:p>
          <a:p>
            <a:r>
              <a:rPr lang="en-US" sz="6400" dirty="0"/>
              <a:t>Executive Director's report (incl finance, members, programs, infrastructure, policies)</a:t>
            </a:r>
          </a:p>
          <a:p>
            <a:endParaRPr lang="en-US" sz="6400" dirty="0"/>
          </a:p>
          <a:p>
            <a:r>
              <a:rPr lang="en-US" sz="6400" dirty="0"/>
              <a:t>Motion to accept the President’s and Executive Director’s reports as presented</a:t>
            </a:r>
          </a:p>
          <a:p>
            <a:endParaRPr lang="en-US" sz="6400" dirty="0"/>
          </a:p>
          <a:p>
            <a:r>
              <a:rPr lang="en-US" sz="6400" dirty="0"/>
              <a:t>Motion to accept the December 31 2017 financial statements as presented</a:t>
            </a:r>
          </a:p>
          <a:p>
            <a:endParaRPr lang="en-US" sz="6400" dirty="0"/>
          </a:p>
          <a:p>
            <a:r>
              <a:rPr lang="en-US" sz="6400" dirty="0"/>
              <a:t>Leadership Council Chair’s report: WGs, DGs, publications and downloads </a:t>
            </a:r>
          </a:p>
          <a:p>
            <a:endParaRPr lang="en-US" sz="6400" dirty="0"/>
          </a:p>
          <a:p>
            <a:r>
              <a:rPr lang="en-US" sz="6400" dirty="0"/>
              <a:t>Motion to accept the Leadership Council Chair’s report as presented</a:t>
            </a:r>
          </a:p>
          <a:p>
            <a:endParaRPr lang="en-US" sz="6400" dirty="0"/>
          </a:p>
          <a:p>
            <a:r>
              <a:rPr lang="en-US" sz="6400" dirty="0"/>
              <a:t>Questions to Directors &amp; LC Chair</a:t>
            </a:r>
          </a:p>
          <a:p>
            <a:endParaRPr lang="en-US" sz="6400" dirty="0"/>
          </a:p>
          <a:p>
            <a:r>
              <a:rPr lang="en-US" sz="6400" dirty="0"/>
              <a:t>Close</a:t>
            </a:r>
          </a:p>
          <a:p>
            <a:endParaRPr lang="en-US" sz="6400" dirty="0"/>
          </a:p>
          <a:p>
            <a:pPr lvl="1"/>
            <a:endParaRPr lang="en-US" sz="6400" dirty="0"/>
          </a:p>
          <a:p>
            <a:pPr lvl="1"/>
            <a:endParaRPr lang="en-GB" dirty="0"/>
          </a:p>
        </p:txBody>
      </p:sp>
      <p:sp>
        <p:nvSpPr>
          <p:cNvPr id="4" name="Title 3">
            <a:extLst>
              <a:ext uri="{FF2B5EF4-FFF2-40B4-BE49-F238E27FC236}">
                <a16:creationId xmlns:a16="http://schemas.microsoft.com/office/drawing/2014/main" id="{EC969212-BD38-4272-B890-8BCAF26B025A}"/>
              </a:ext>
            </a:extLst>
          </p:cNvPr>
          <p:cNvSpPr>
            <a:spLocks noGrp="1"/>
          </p:cNvSpPr>
          <p:nvPr>
            <p:ph type="title"/>
          </p:nvPr>
        </p:nvSpPr>
        <p:spPr>
          <a:xfrm>
            <a:off x="609600" y="152402"/>
            <a:ext cx="10972800" cy="609598"/>
          </a:xfrm>
        </p:spPr>
        <p:txBody>
          <a:bodyPr>
            <a:normAutofit fontScale="90000"/>
          </a:bodyPr>
          <a:lstStyle/>
          <a:p>
            <a:r>
              <a:rPr lang="en-GB" dirty="0"/>
              <a:t>Agenda</a:t>
            </a:r>
          </a:p>
        </p:txBody>
      </p:sp>
    </p:spTree>
    <p:extLst>
      <p:ext uri="{BB962C8B-B14F-4D97-AF65-F5344CB8AC3E}">
        <p14:creationId xmlns:p14="http://schemas.microsoft.com/office/powerpoint/2010/main" val="67249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184AE-5780-5B40-9FCF-844E82E93038}"/>
              </a:ext>
            </a:extLst>
          </p:cNvPr>
          <p:cNvSpPr>
            <a:spLocks noGrp="1"/>
          </p:cNvSpPr>
          <p:nvPr>
            <p:ph type="title"/>
          </p:nvPr>
        </p:nvSpPr>
        <p:spPr>
          <a:xfrm>
            <a:off x="941916" y="882650"/>
            <a:ext cx="4011084" cy="2698750"/>
          </a:xfrm>
        </p:spPr>
        <p:txBody>
          <a:bodyPr>
            <a:noAutofit/>
          </a:bodyPr>
          <a:lstStyle/>
          <a:p>
            <a:r>
              <a:rPr lang="en-US" sz="4000" dirty="0"/>
              <a:t>Most Popular Downloads of 2017</a:t>
            </a:r>
          </a:p>
        </p:txBody>
      </p:sp>
      <p:pic>
        <p:nvPicPr>
          <p:cNvPr id="4" name="Picture 3">
            <a:extLst>
              <a:ext uri="{FF2B5EF4-FFF2-40B4-BE49-F238E27FC236}">
                <a16:creationId xmlns:a16="http://schemas.microsoft.com/office/drawing/2014/main" id="{80B0EFFC-ED67-E94C-91BD-AB3A84702E1B}"/>
              </a:ext>
            </a:extLst>
          </p:cNvPr>
          <p:cNvPicPr/>
          <p:nvPr/>
        </p:nvPicPr>
        <p:blipFill>
          <a:blip r:embed="rId2"/>
          <a:stretch>
            <a:fillRect/>
          </a:stretch>
        </p:blipFill>
        <p:spPr>
          <a:xfrm>
            <a:off x="5924778" y="294640"/>
            <a:ext cx="5657621" cy="6029960"/>
          </a:xfrm>
          <a:prstGeom prst="rect">
            <a:avLst/>
          </a:prstGeom>
        </p:spPr>
      </p:pic>
    </p:spTree>
    <p:extLst>
      <p:ext uri="{BB962C8B-B14F-4D97-AF65-F5344CB8AC3E}">
        <p14:creationId xmlns:p14="http://schemas.microsoft.com/office/powerpoint/2010/main" val="76909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4AC4E6-B7E0-2040-9053-260D84F9B29F}"/>
              </a:ext>
            </a:extLst>
          </p:cNvPr>
          <p:cNvSpPr>
            <a:spLocks noGrp="1"/>
          </p:cNvSpPr>
          <p:nvPr>
            <p:ph idx="1"/>
          </p:nvPr>
        </p:nvSpPr>
        <p:spPr/>
        <p:txBody>
          <a:bodyPr/>
          <a:lstStyle/>
          <a:p>
            <a:r>
              <a:rPr lang="en-US" dirty="0"/>
              <a:t>‘Reload’ work pipelines and roadmaps for all groups</a:t>
            </a:r>
          </a:p>
          <a:p>
            <a:r>
              <a:rPr lang="en-US" dirty="0"/>
              <a:t>Focus on meaningful work products and visibility of Kantara Groups</a:t>
            </a:r>
          </a:p>
          <a:p>
            <a:r>
              <a:rPr lang="en-US" dirty="0"/>
              <a:t>Introduce Balanced Scorecard method of defining objectives, initiatives and measures</a:t>
            </a:r>
          </a:p>
          <a:p>
            <a:r>
              <a:rPr lang="en-US" dirty="0"/>
              <a:t>Build off 2017 Publications toward implementations and interoperability</a:t>
            </a:r>
          </a:p>
          <a:p>
            <a:r>
              <a:rPr lang="en-US" dirty="0"/>
              <a:t>Launch new work projects and groups to address new demand for standards of practice and specifications for identity and personal data</a:t>
            </a:r>
          </a:p>
        </p:txBody>
      </p:sp>
      <p:sp>
        <p:nvSpPr>
          <p:cNvPr id="3" name="Title 2">
            <a:extLst>
              <a:ext uri="{FF2B5EF4-FFF2-40B4-BE49-F238E27FC236}">
                <a16:creationId xmlns:a16="http://schemas.microsoft.com/office/drawing/2014/main" id="{2FCB2688-A548-6448-9BC5-CCF000CF4237}"/>
              </a:ext>
            </a:extLst>
          </p:cNvPr>
          <p:cNvSpPr>
            <a:spLocks noGrp="1"/>
          </p:cNvSpPr>
          <p:nvPr>
            <p:ph type="title"/>
          </p:nvPr>
        </p:nvSpPr>
        <p:spPr/>
        <p:txBody>
          <a:bodyPr/>
          <a:lstStyle/>
          <a:p>
            <a:r>
              <a:rPr lang="en-US" dirty="0"/>
              <a:t>Outlook for 2018-2019</a:t>
            </a:r>
          </a:p>
        </p:txBody>
      </p:sp>
    </p:spTree>
    <p:extLst>
      <p:ext uri="{BB962C8B-B14F-4D97-AF65-F5344CB8AC3E}">
        <p14:creationId xmlns:p14="http://schemas.microsoft.com/office/powerpoint/2010/main" val="410267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80591" y="2743200"/>
            <a:ext cx="8229600" cy="1676400"/>
          </a:xfrm>
        </p:spPr>
        <p:txBody>
          <a:bodyPr>
            <a:normAutofit/>
          </a:bodyPr>
          <a:lstStyle/>
          <a:p>
            <a:r>
              <a:rPr lang="en-US" dirty="0"/>
              <a:t>Nurture. Develop. Operate. – that’s what we do</a:t>
            </a:r>
          </a:p>
        </p:txBody>
      </p:sp>
      <p:sp>
        <p:nvSpPr>
          <p:cNvPr id="7" name="Subtitle 6"/>
          <p:cNvSpPr>
            <a:spLocks noGrp="1"/>
          </p:cNvSpPr>
          <p:nvPr>
            <p:ph type="subTitle" idx="1"/>
          </p:nvPr>
        </p:nvSpPr>
        <p:spPr>
          <a:xfrm>
            <a:off x="2059791" y="4736068"/>
            <a:ext cx="9550400" cy="1981201"/>
          </a:xfrm>
        </p:spPr>
        <p:txBody>
          <a:bodyPr/>
          <a:lstStyle/>
          <a:p>
            <a:endParaRPr lang="en-US" dirty="0"/>
          </a:p>
          <a:p>
            <a:r>
              <a:rPr lang="en-US" dirty="0"/>
              <a:t>colin@kantarainitiative.org</a:t>
            </a:r>
          </a:p>
          <a:p>
            <a:r>
              <a:rPr lang="en-US" dirty="0"/>
              <a:t>Twitter: </a:t>
            </a:r>
          </a:p>
          <a:p>
            <a:r>
              <a:rPr lang="en-US" dirty="0"/>
              <a:t>@</a:t>
            </a:r>
            <a:r>
              <a:rPr lang="en-US" dirty="0" err="1"/>
              <a:t>KantaraColin</a:t>
            </a:r>
            <a:endParaRPr lang="en-US" dirty="0"/>
          </a:p>
          <a:p>
            <a:r>
              <a:rPr lang="en-US" dirty="0"/>
              <a:t>@</a:t>
            </a:r>
            <a:r>
              <a:rPr lang="en-US" dirty="0" err="1"/>
              <a:t>KantaraNews</a:t>
            </a:r>
            <a:endParaRPr lang="en-US" dirty="0"/>
          </a:p>
          <a:p>
            <a:r>
              <a:rPr lang="en-US" dirty="0"/>
              <a:t>Join us at https://kantarainitiative.org/membership/</a:t>
            </a:r>
          </a:p>
          <a:p>
            <a:endParaRPr lang="en-US" dirty="0"/>
          </a:p>
        </p:txBody>
      </p:sp>
      <p:sp>
        <p:nvSpPr>
          <p:cNvPr id="2" name="Rectangle 1">
            <a:extLst>
              <a:ext uri="{FF2B5EF4-FFF2-40B4-BE49-F238E27FC236}">
                <a16:creationId xmlns:a16="http://schemas.microsoft.com/office/drawing/2014/main" id="{C14E8B66-474D-4EE4-A846-41AEBCD1525A}"/>
              </a:ext>
            </a:extLst>
          </p:cNvPr>
          <p:cNvSpPr/>
          <p:nvPr/>
        </p:nvSpPr>
        <p:spPr>
          <a:xfrm>
            <a:off x="914400" y="2057400"/>
            <a:ext cx="3890872" cy="369332"/>
          </a:xfrm>
          <a:prstGeom prst="rect">
            <a:avLst/>
          </a:prstGeom>
        </p:spPr>
        <p:txBody>
          <a:bodyPr wrap="none">
            <a:spAutoFit/>
          </a:bodyPr>
          <a:lstStyle/>
          <a:p>
            <a:pPr algn="ctr"/>
            <a:r>
              <a:rPr lang="en-US" dirty="0"/>
              <a:t>Ethics &amp; Conformance Trust Marked</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1C7130-08EF-4126-9053-8321BE0CF698}"/>
              </a:ext>
            </a:extLst>
          </p:cNvPr>
          <p:cNvSpPr>
            <a:spLocks noGrp="1"/>
          </p:cNvSpPr>
          <p:nvPr>
            <p:ph idx="1"/>
          </p:nvPr>
        </p:nvSpPr>
        <p:spPr/>
        <p:txBody>
          <a:bodyPr>
            <a:normAutofit fontScale="77500" lnSpcReduction="20000"/>
          </a:bodyPr>
          <a:lstStyle/>
          <a:p>
            <a:r>
              <a:rPr lang="en-US" dirty="0"/>
              <a:t>The Members will be combining unique experience and skills to foster identity community harmonization, interoperability, innovation and broad adoption through the development of open identity Technical Specifications, operational frameworks, education programs, deployment and usage best practices for privacy-respecting, secure access to online services. This purpose is believed by the Members to be more difficult to achieve through the independent efforts of each company. The Members are committed to fostering open competition. The Members understand that in certain lines of business they are direct competitors and that it is imperative that they and their representatives act in a manner which does not violate any applicable antitrust or competition laws pertaining to monopolistic or anti-competitive practices. Thus, all Members shall comply with all applicable antitrust and competition laws of all relevant jurisdictions. In addition, with the advice of counsel, the Board shall from time to time promulgate detailed Antitrust Compliance Guidelines for the consideration of the Members concerning their participation in the Corporation. These Guidelines are not intended to replace or displace each Member's own antitrust policies, but shall operate to guide the Members' participation in the Corporation. Members are not required to develop or market any offerings, and are not precluded from engaging in any business activities whatsoever, even if they are competitive with the activities conducted under these Bylaws.</a:t>
            </a:r>
            <a:endParaRPr lang="en-GB" dirty="0"/>
          </a:p>
          <a:p>
            <a:endParaRPr lang="en-GB" dirty="0"/>
          </a:p>
        </p:txBody>
      </p:sp>
      <p:sp>
        <p:nvSpPr>
          <p:cNvPr id="3" name="Title 2">
            <a:extLst>
              <a:ext uri="{FF2B5EF4-FFF2-40B4-BE49-F238E27FC236}">
                <a16:creationId xmlns:a16="http://schemas.microsoft.com/office/drawing/2014/main" id="{78C11583-00B8-4EC0-A5F4-85B51A3B7057}"/>
              </a:ext>
            </a:extLst>
          </p:cNvPr>
          <p:cNvSpPr>
            <a:spLocks noGrp="1"/>
          </p:cNvSpPr>
          <p:nvPr>
            <p:ph type="title"/>
          </p:nvPr>
        </p:nvSpPr>
        <p:spPr/>
        <p:txBody>
          <a:bodyPr>
            <a:normAutofit/>
          </a:bodyPr>
          <a:lstStyle/>
          <a:p>
            <a:r>
              <a:rPr lang="en-US" dirty="0"/>
              <a:t>Kantara Anti-Trust Statement</a:t>
            </a:r>
            <a:br>
              <a:rPr lang="en-GB" dirty="0"/>
            </a:br>
            <a:r>
              <a:rPr lang="en-US" sz="2200" dirty="0"/>
              <a:t>ARTICLE 19 COMPLIANCE WITH ANTITRUST LAWS</a:t>
            </a:r>
            <a:endParaRPr lang="en-GB" sz="2200" dirty="0"/>
          </a:p>
        </p:txBody>
      </p:sp>
    </p:spTree>
    <p:extLst>
      <p:ext uri="{BB962C8B-B14F-4D97-AF65-F5344CB8AC3E}">
        <p14:creationId xmlns:p14="http://schemas.microsoft.com/office/powerpoint/2010/main" val="9506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152401"/>
            <a:ext cx="12192000" cy="68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dirty="0">
                <a:solidFill>
                  <a:srgbClr val="7EA8AD"/>
                </a:solidFill>
                <a:latin typeface="Arial"/>
                <a:ea typeface="Arial"/>
                <a:cs typeface="Arial"/>
                <a:sym typeface="Arial"/>
              </a:rPr>
              <a:t>Director’s Report - Kantara Initiative </a:t>
            </a:r>
          </a:p>
        </p:txBody>
      </p:sp>
      <p:sp>
        <p:nvSpPr>
          <p:cNvPr id="148" name="Shape 148"/>
          <p:cNvSpPr/>
          <p:nvPr/>
        </p:nvSpPr>
        <p:spPr>
          <a:xfrm>
            <a:off x="457200" y="3747635"/>
            <a:ext cx="5805912" cy="2341815"/>
          </a:xfrm>
          <a:prstGeom prst="roundRect">
            <a:avLst>
              <a:gd name="adj" fmla="val 16667"/>
            </a:avLst>
          </a:prstGeom>
          <a:solidFill>
            <a:schemeClr val="lt1"/>
          </a:solidFill>
          <a:ln w="38100" cap="flat" cmpd="sng">
            <a:solidFill>
              <a:srgbClr val="BAD94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9" name="Shape 149"/>
          <p:cNvSpPr txBox="1">
            <a:spLocks noGrp="1"/>
          </p:cNvSpPr>
          <p:nvPr>
            <p:ph type="body" idx="1"/>
          </p:nvPr>
        </p:nvSpPr>
        <p:spPr>
          <a:xfrm>
            <a:off x="381000" y="838200"/>
            <a:ext cx="11811000" cy="268058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36F72"/>
              </a:buClr>
              <a:buSzPct val="70000"/>
              <a:buFont typeface="Noto Sans Symbols"/>
              <a:buChar char="➢"/>
            </a:pPr>
            <a:r>
              <a:rPr lang="en-US" sz="1600" b="0" i="0" u="none" strike="noStrike" cap="none" dirty="0">
                <a:solidFill>
                  <a:srgbClr val="536F72"/>
                </a:solidFill>
                <a:latin typeface="Arial"/>
                <a:ea typeface="Arial"/>
                <a:cs typeface="Arial"/>
                <a:sym typeface="Arial"/>
              </a:rPr>
              <a:t>US non-profit, founded 2009. Estonia non-profit, founded 2017 (licensee)</a:t>
            </a:r>
          </a:p>
          <a:p>
            <a:pPr marL="342900" marR="0" lvl="0" indent="-342900" algn="l" rtl="0">
              <a:spcBef>
                <a:spcPts val="0"/>
              </a:spcBef>
              <a:spcAft>
                <a:spcPts val="0"/>
              </a:spcAft>
              <a:buClr>
                <a:srgbClr val="536F72"/>
              </a:buClr>
              <a:buSzPct val="70000"/>
              <a:buFont typeface="Noto Sans Symbols"/>
              <a:buChar char="➢"/>
            </a:pPr>
            <a:endParaRPr lang="en-US" sz="1600" b="0" i="0" u="none" strike="noStrike" cap="none" dirty="0">
              <a:solidFill>
                <a:srgbClr val="536F72"/>
              </a:solidFill>
              <a:latin typeface="Arial"/>
              <a:ea typeface="Arial"/>
              <a:cs typeface="Arial"/>
              <a:sym typeface="Arial"/>
            </a:endParaRPr>
          </a:p>
          <a:p>
            <a:pPr>
              <a:spcBef>
                <a:spcPts val="0"/>
              </a:spcBef>
              <a:spcAft>
                <a:spcPts val="0"/>
              </a:spcAft>
              <a:buClr>
                <a:srgbClr val="536F72"/>
              </a:buClr>
              <a:buFont typeface="Noto Sans Symbols"/>
              <a:buChar char="➢"/>
            </a:pPr>
            <a:r>
              <a:rPr lang="en-US" altLang="en-US" sz="1600" dirty="0">
                <a:solidFill>
                  <a:srgbClr val="536F72"/>
                </a:solidFill>
                <a:cs typeface="Arial"/>
              </a:rPr>
              <a:t>Strong ethics &amp; societal purpose.  Low barriers to participation. Passionate about giving control of identity and personal data back </a:t>
            </a:r>
            <a:r>
              <a:rPr lang="en-GB" sz="1600" dirty="0">
                <a:solidFill>
                  <a:srgbClr val="536F72"/>
                </a:solidFill>
              </a:rPr>
              <a:t>to individual owners</a:t>
            </a:r>
          </a:p>
          <a:p>
            <a:pPr>
              <a:spcBef>
                <a:spcPts val="0"/>
              </a:spcBef>
              <a:spcAft>
                <a:spcPts val="0"/>
              </a:spcAft>
              <a:buClr>
                <a:srgbClr val="536F72"/>
              </a:buClr>
              <a:buFont typeface="Noto Sans Symbols"/>
              <a:buChar char="➢"/>
            </a:pPr>
            <a:endParaRPr lang="en-GB" altLang="en-US" sz="1600" dirty="0">
              <a:solidFill>
                <a:srgbClr val="536F72"/>
              </a:solidFill>
              <a:cs typeface="Arial"/>
            </a:endParaRPr>
          </a:p>
          <a:p>
            <a:pPr>
              <a:spcBef>
                <a:spcPts val="0"/>
              </a:spcBef>
              <a:spcAft>
                <a:spcPts val="0"/>
              </a:spcAft>
              <a:buClr>
                <a:srgbClr val="536F72"/>
              </a:buClr>
              <a:buFont typeface="Noto Sans Symbols"/>
              <a:buChar char="➢"/>
            </a:pPr>
            <a:r>
              <a:rPr lang="en-US" sz="1600" dirty="0">
                <a:solidFill>
                  <a:srgbClr val="536F72"/>
                </a:solidFill>
                <a:ea typeface="Arial"/>
                <a:cs typeface="Arial"/>
                <a:sym typeface="Arial"/>
              </a:rPr>
              <a:t>Mission: </a:t>
            </a:r>
            <a:r>
              <a:rPr lang="en-US" sz="1600" dirty="0">
                <a:solidFill>
                  <a:srgbClr val="536F72"/>
                </a:solidFill>
              </a:rPr>
              <a:t>the global consortium improving trustworthy use of identity and personal data through innovation, standardization and good practice </a:t>
            </a:r>
          </a:p>
          <a:p>
            <a:pPr>
              <a:spcBef>
                <a:spcPts val="0"/>
              </a:spcBef>
              <a:spcAft>
                <a:spcPts val="0"/>
              </a:spcAft>
              <a:buClr>
                <a:srgbClr val="536F72"/>
              </a:buClr>
              <a:buFont typeface="Noto Sans Symbols"/>
              <a:buChar char="➢"/>
            </a:pPr>
            <a:endParaRPr lang="en-US" altLang="en-US" sz="1600" dirty="0">
              <a:solidFill>
                <a:srgbClr val="536F72"/>
              </a:solidFill>
              <a:cs typeface="Arial"/>
            </a:endParaRPr>
          </a:p>
          <a:p>
            <a:pPr>
              <a:spcBef>
                <a:spcPts val="0"/>
              </a:spcBef>
              <a:spcAft>
                <a:spcPts val="0"/>
              </a:spcAft>
              <a:buClr>
                <a:srgbClr val="536F72"/>
              </a:buClr>
              <a:buFont typeface="Noto Sans Symbols"/>
              <a:buChar char="➢"/>
            </a:pPr>
            <a:r>
              <a:rPr lang="en-US" altLang="en-US" sz="1600" dirty="0">
                <a:solidFill>
                  <a:srgbClr val="536F72"/>
                </a:solidFill>
                <a:cs typeface="Arial"/>
              </a:rPr>
              <a:t>Business model: Membership, Trust Framework Operator, Specification development, Publishing platform </a:t>
            </a:r>
          </a:p>
          <a:p>
            <a:pPr>
              <a:spcBef>
                <a:spcPts val="0"/>
              </a:spcBef>
              <a:spcAft>
                <a:spcPts val="0"/>
              </a:spcAft>
              <a:buClr>
                <a:srgbClr val="536F72"/>
              </a:buClr>
              <a:buFont typeface="Noto Sans Symbols"/>
              <a:buChar char="➢"/>
            </a:pPr>
            <a:endParaRPr lang="en-US" altLang="en-US" sz="1600" dirty="0">
              <a:solidFill>
                <a:srgbClr val="536F72"/>
              </a:solidFill>
              <a:cs typeface="Arial"/>
            </a:endParaRPr>
          </a:p>
          <a:p>
            <a:pPr lvl="0">
              <a:spcBef>
                <a:spcPts val="0"/>
              </a:spcBef>
              <a:spcAft>
                <a:spcPts val="0"/>
              </a:spcAft>
              <a:buClr>
                <a:srgbClr val="536F72"/>
              </a:buClr>
              <a:buFont typeface="Noto Sans Symbols"/>
              <a:buChar char="➢"/>
            </a:pPr>
            <a:r>
              <a:rPr lang="en-US" sz="1600" b="0" i="0" u="none" strike="noStrike" cap="none" dirty="0">
                <a:solidFill>
                  <a:srgbClr val="536F72"/>
                </a:solidFill>
                <a:latin typeface="Arial"/>
                <a:ea typeface="Arial"/>
                <a:cs typeface="Arial"/>
                <a:sym typeface="Arial"/>
              </a:rPr>
              <a:t>Comprises global thought-leaders from Organizations &amp; Individuals &amp; Government agencies</a:t>
            </a:r>
          </a:p>
          <a:p>
            <a:pPr marL="342900" marR="0" lvl="0" indent="-342900" algn="l" rtl="0">
              <a:spcBef>
                <a:spcPts val="440"/>
              </a:spcBef>
              <a:spcAft>
                <a:spcPts val="0"/>
              </a:spcAft>
              <a:buClr>
                <a:srgbClr val="536F72"/>
              </a:buClr>
              <a:buSzPct val="70000"/>
              <a:buFont typeface="Noto Sans Symbols"/>
              <a:buChar char="➢"/>
            </a:pPr>
            <a:endParaRPr lang="en-US" sz="2200" b="0" i="0" u="none" strike="noStrike" cap="none" dirty="0">
              <a:solidFill>
                <a:srgbClr val="536F72"/>
              </a:solidFill>
              <a:latin typeface="Arial"/>
              <a:ea typeface="Arial"/>
              <a:cs typeface="Arial"/>
              <a:sym typeface="Arial"/>
            </a:endParaRPr>
          </a:p>
          <a:p>
            <a:pPr lvl="0">
              <a:spcBef>
                <a:spcPts val="440"/>
              </a:spcBef>
              <a:spcAft>
                <a:spcPts val="0"/>
              </a:spcAft>
              <a:buClr>
                <a:srgbClr val="536F72"/>
              </a:buClr>
              <a:buFont typeface="Noto Sans Symbols"/>
              <a:buChar char="➢"/>
            </a:pPr>
            <a:endParaRPr lang="en-US" sz="2400" dirty="0">
              <a:solidFill>
                <a:srgbClr val="536F72"/>
              </a:solidFill>
              <a:latin typeface="Arial"/>
              <a:cs typeface="Arial"/>
              <a:sym typeface="Arial"/>
            </a:endParaRPr>
          </a:p>
          <a:p>
            <a:pPr marL="0" marR="0" lvl="0" indent="0" algn="l" rtl="0">
              <a:spcBef>
                <a:spcPts val="440"/>
              </a:spcBef>
              <a:spcAft>
                <a:spcPts val="0"/>
              </a:spcAft>
              <a:buClr>
                <a:schemeClr val="dk1"/>
              </a:buClr>
              <a:buSzPct val="25000"/>
              <a:buFont typeface="Noto Sans Symbols"/>
              <a:buNone/>
            </a:pPr>
            <a:endParaRPr sz="2400" b="0" i="0" u="none" strike="noStrike" cap="none" dirty="0">
              <a:solidFill>
                <a:srgbClr val="FF0000"/>
              </a:solidFill>
              <a:latin typeface="Arial"/>
              <a:ea typeface="Arial"/>
              <a:cs typeface="Arial"/>
              <a:sym typeface="Arial"/>
            </a:endParaRPr>
          </a:p>
        </p:txBody>
      </p:sp>
      <p:pic>
        <p:nvPicPr>
          <p:cNvPr id="150" name="Shape 150"/>
          <p:cNvPicPr preferRelativeResize="0"/>
          <p:nvPr/>
        </p:nvPicPr>
        <p:blipFill rotWithShape="1">
          <a:blip r:embed="rId3">
            <a:alphaModFix/>
          </a:blip>
          <a:srcRect/>
          <a:stretch/>
        </p:blipFill>
        <p:spPr>
          <a:xfrm>
            <a:off x="867542" y="4160971"/>
            <a:ext cx="916003" cy="830128"/>
          </a:xfrm>
          <a:prstGeom prst="rect">
            <a:avLst/>
          </a:prstGeom>
          <a:noFill/>
          <a:ln>
            <a:noFill/>
          </a:ln>
        </p:spPr>
      </p:pic>
      <p:pic>
        <p:nvPicPr>
          <p:cNvPr id="152" name="Shape 152"/>
          <p:cNvPicPr preferRelativeResize="0"/>
          <p:nvPr/>
        </p:nvPicPr>
        <p:blipFill rotWithShape="1">
          <a:blip r:embed="rId4">
            <a:alphaModFix/>
          </a:blip>
          <a:srcRect/>
          <a:stretch/>
        </p:blipFill>
        <p:spPr>
          <a:xfrm>
            <a:off x="4900135" y="5159587"/>
            <a:ext cx="1183169" cy="791961"/>
          </a:xfrm>
          <a:prstGeom prst="rect">
            <a:avLst/>
          </a:prstGeom>
          <a:noFill/>
          <a:ln>
            <a:noFill/>
          </a:ln>
        </p:spPr>
      </p:pic>
      <p:pic>
        <p:nvPicPr>
          <p:cNvPr id="153" name="Shape 153"/>
          <p:cNvPicPr preferRelativeResize="0"/>
          <p:nvPr/>
        </p:nvPicPr>
        <p:blipFill rotWithShape="1">
          <a:blip r:embed="rId5">
            <a:alphaModFix/>
          </a:blip>
          <a:srcRect/>
          <a:stretch/>
        </p:blipFill>
        <p:spPr>
          <a:xfrm>
            <a:off x="2193890" y="4329476"/>
            <a:ext cx="1536213" cy="658378"/>
          </a:xfrm>
          <a:prstGeom prst="rect">
            <a:avLst/>
          </a:prstGeom>
          <a:noFill/>
          <a:ln>
            <a:noFill/>
          </a:ln>
        </p:spPr>
      </p:pic>
      <p:pic>
        <p:nvPicPr>
          <p:cNvPr id="154" name="Shape 154"/>
          <p:cNvPicPr preferRelativeResize="0"/>
          <p:nvPr/>
        </p:nvPicPr>
        <p:blipFill rotWithShape="1">
          <a:blip r:embed="rId6">
            <a:alphaModFix/>
          </a:blip>
          <a:srcRect/>
          <a:stretch/>
        </p:blipFill>
        <p:spPr>
          <a:xfrm>
            <a:off x="2746598" y="5370986"/>
            <a:ext cx="872115" cy="489609"/>
          </a:xfrm>
          <a:prstGeom prst="rect">
            <a:avLst/>
          </a:prstGeom>
          <a:noFill/>
          <a:ln>
            <a:noFill/>
          </a:ln>
        </p:spPr>
      </p:pic>
      <p:pic>
        <p:nvPicPr>
          <p:cNvPr id="155" name="Shape 155"/>
          <p:cNvPicPr preferRelativeResize="0"/>
          <p:nvPr/>
        </p:nvPicPr>
        <p:blipFill rotWithShape="1">
          <a:blip r:embed="rId7">
            <a:alphaModFix/>
          </a:blip>
          <a:srcRect/>
          <a:stretch/>
        </p:blipFill>
        <p:spPr>
          <a:xfrm>
            <a:off x="4120948" y="4405068"/>
            <a:ext cx="1517130" cy="601126"/>
          </a:xfrm>
          <a:prstGeom prst="rect">
            <a:avLst/>
          </a:prstGeom>
          <a:noFill/>
          <a:ln>
            <a:noFill/>
          </a:ln>
        </p:spPr>
      </p:pic>
      <p:sp>
        <p:nvSpPr>
          <p:cNvPr id="156" name="Shape 156"/>
          <p:cNvSpPr txBox="1"/>
          <p:nvPr/>
        </p:nvSpPr>
        <p:spPr>
          <a:xfrm>
            <a:off x="1873625" y="3792626"/>
            <a:ext cx="2840842"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a:solidFill>
                  <a:srgbClr val="7EA8AD"/>
                </a:solidFill>
                <a:latin typeface="Arial"/>
                <a:ea typeface="Arial"/>
                <a:cs typeface="Arial"/>
                <a:sym typeface="Arial"/>
              </a:rPr>
              <a:t>Our Leadership</a:t>
            </a:r>
          </a:p>
        </p:txBody>
      </p:sp>
      <p:pic>
        <p:nvPicPr>
          <p:cNvPr id="157" name="Shape 157"/>
          <p:cNvPicPr preferRelativeResize="0"/>
          <p:nvPr/>
        </p:nvPicPr>
        <p:blipFill rotWithShape="1">
          <a:blip r:embed="rId8">
            <a:alphaModFix/>
          </a:blip>
          <a:srcRect/>
          <a:stretch/>
        </p:blipFill>
        <p:spPr>
          <a:xfrm>
            <a:off x="3649875" y="5083693"/>
            <a:ext cx="1219098" cy="1005757"/>
          </a:xfrm>
          <a:prstGeom prst="rect">
            <a:avLst/>
          </a:prstGeom>
          <a:noFill/>
          <a:ln>
            <a:noFill/>
          </a:ln>
        </p:spPr>
      </p:pic>
      <p:sp>
        <p:nvSpPr>
          <p:cNvPr id="158" name="Shape 158"/>
          <p:cNvSpPr/>
          <p:nvPr/>
        </p:nvSpPr>
        <p:spPr>
          <a:xfrm>
            <a:off x="12385594" y="6978088"/>
            <a:ext cx="46247" cy="381421"/>
          </a:xfrm>
          <a:prstGeom prst="roundRect">
            <a:avLst>
              <a:gd name="adj" fmla="val 16667"/>
            </a:avLst>
          </a:prstGeom>
          <a:solidFill>
            <a:schemeClr val="lt1"/>
          </a:solidFill>
          <a:ln w="38100" cap="flat" cmpd="sng">
            <a:solidFill>
              <a:srgbClr val="BAD94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60" name="Shape 160"/>
          <p:cNvPicPr preferRelativeResize="0"/>
          <p:nvPr/>
        </p:nvPicPr>
        <p:blipFill rotWithShape="1">
          <a:blip r:embed="rId9">
            <a:alphaModFix/>
          </a:blip>
          <a:srcRect/>
          <a:stretch/>
        </p:blipFill>
        <p:spPr>
          <a:xfrm>
            <a:off x="10173453" y="4200966"/>
            <a:ext cx="1449287" cy="1113961"/>
          </a:xfrm>
          <a:prstGeom prst="rect">
            <a:avLst/>
          </a:prstGeom>
          <a:noFill/>
          <a:ln>
            <a:noFill/>
          </a:ln>
        </p:spPr>
      </p:pic>
      <p:pic>
        <p:nvPicPr>
          <p:cNvPr id="161" name="Shape 161"/>
          <p:cNvPicPr preferRelativeResize="0"/>
          <p:nvPr/>
        </p:nvPicPr>
        <p:blipFill rotWithShape="1">
          <a:blip r:embed="rId10">
            <a:alphaModFix/>
          </a:blip>
          <a:srcRect/>
          <a:stretch/>
        </p:blipFill>
        <p:spPr>
          <a:xfrm>
            <a:off x="7028497" y="5176855"/>
            <a:ext cx="2628238" cy="774694"/>
          </a:xfrm>
          <a:prstGeom prst="rect">
            <a:avLst/>
          </a:prstGeom>
          <a:noFill/>
          <a:ln>
            <a:noFill/>
          </a:ln>
        </p:spPr>
      </p:pic>
      <p:sp>
        <p:nvSpPr>
          <p:cNvPr id="162" name="Shape 162"/>
          <p:cNvSpPr txBox="1"/>
          <p:nvPr/>
        </p:nvSpPr>
        <p:spPr>
          <a:xfrm>
            <a:off x="6903189" y="3806255"/>
            <a:ext cx="4538422"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rgbClr val="7EA8AD"/>
                </a:solidFill>
                <a:latin typeface="Arial"/>
                <a:ea typeface="Arial"/>
                <a:cs typeface="Arial"/>
                <a:sym typeface="Arial"/>
              </a:rPr>
              <a:t>Our Liaisons </a:t>
            </a:r>
            <a:r>
              <a:rPr lang="en-US" sz="1600" b="1" dirty="0">
                <a:solidFill>
                  <a:srgbClr val="7EA8AD"/>
                </a:solidFill>
                <a:latin typeface="Arial"/>
                <a:ea typeface="Arial"/>
                <a:cs typeface="Arial"/>
                <a:sym typeface="Arial"/>
              </a:rPr>
              <a:t>(examples)</a:t>
            </a:r>
          </a:p>
        </p:txBody>
      </p:sp>
      <p:pic>
        <p:nvPicPr>
          <p:cNvPr id="163" name="Shape 163"/>
          <p:cNvPicPr preferRelativeResize="0"/>
          <p:nvPr/>
        </p:nvPicPr>
        <p:blipFill rotWithShape="1">
          <a:blip r:embed="rId11">
            <a:alphaModFix/>
          </a:blip>
          <a:srcRect/>
          <a:stretch/>
        </p:blipFill>
        <p:spPr>
          <a:xfrm>
            <a:off x="9256089" y="4563353"/>
            <a:ext cx="948482" cy="532039"/>
          </a:xfrm>
          <a:prstGeom prst="rect">
            <a:avLst/>
          </a:prstGeom>
          <a:noFill/>
          <a:ln>
            <a:noFill/>
          </a:ln>
        </p:spPr>
      </p:pic>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t="16597"/>
          <a:stretch/>
        </p:blipFill>
        <p:spPr>
          <a:xfrm>
            <a:off x="687014" y="5346005"/>
            <a:ext cx="1905000" cy="757076"/>
          </a:xfrm>
          <a:prstGeom prst="rect">
            <a:avLst/>
          </a:prstGeom>
        </p:spPr>
      </p:pic>
      <p:pic>
        <p:nvPicPr>
          <p:cNvPr id="9218" name="Picture 2" descr="Back Home">
            <a:extLst>
              <a:ext uri="{FF2B5EF4-FFF2-40B4-BE49-F238E27FC236}">
                <a16:creationId xmlns:a16="http://schemas.microsoft.com/office/drawing/2014/main" id="{1767EA77-7172-4A5D-8809-284A417A50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6768" y="4408976"/>
            <a:ext cx="2089760" cy="7678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dpro.org/wp-content/uploads/2017/04/idp_RGB_color-default.png">
            <a:extLst>
              <a:ext uri="{FF2B5EF4-FFF2-40B4-BE49-F238E27FC236}">
                <a16:creationId xmlns:a16="http://schemas.microsoft.com/office/drawing/2014/main" id="{9E9FB44F-693A-4AA8-A42A-1A055932AD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29800" y="5280999"/>
            <a:ext cx="1792742" cy="59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7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19AC1-3049-4523-ADB5-A4355A030396}"/>
              </a:ext>
            </a:extLst>
          </p:cNvPr>
          <p:cNvPicPr>
            <a:picLocks noChangeAspect="1"/>
          </p:cNvPicPr>
          <p:nvPr/>
        </p:nvPicPr>
        <p:blipFill>
          <a:blip r:embed="rId2"/>
          <a:stretch>
            <a:fillRect/>
          </a:stretch>
        </p:blipFill>
        <p:spPr>
          <a:xfrm>
            <a:off x="4419600" y="132806"/>
            <a:ext cx="6858000" cy="6084091"/>
          </a:xfrm>
          <a:prstGeom prst="rect">
            <a:avLst/>
          </a:prstGeom>
        </p:spPr>
      </p:pic>
      <p:sp>
        <p:nvSpPr>
          <p:cNvPr id="4" name="TextBox 3">
            <a:extLst>
              <a:ext uri="{FF2B5EF4-FFF2-40B4-BE49-F238E27FC236}">
                <a16:creationId xmlns:a16="http://schemas.microsoft.com/office/drawing/2014/main" id="{686EBCBB-ACE6-4580-839D-BB2223455369}"/>
              </a:ext>
            </a:extLst>
          </p:cNvPr>
          <p:cNvSpPr txBox="1"/>
          <p:nvPr/>
        </p:nvSpPr>
        <p:spPr>
          <a:xfrm>
            <a:off x="6705600" y="5909120"/>
            <a:ext cx="3962399" cy="307777"/>
          </a:xfrm>
          <a:prstGeom prst="rect">
            <a:avLst/>
          </a:prstGeom>
          <a:noFill/>
        </p:spPr>
        <p:txBody>
          <a:bodyPr wrap="square" rtlCol="0">
            <a:spAutoFit/>
          </a:bodyPr>
          <a:lstStyle/>
          <a:p>
            <a:r>
              <a:rPr lang="en-GB" sz="1400" dirty="0">
                <a:solidFill>
                  <a:srgbClr val="92D050"/>
                </a:solidFill>
              </a:rPr>
              <a:t>…and our sizable band of dedicated individuals</a:t>
            </a:r>
          </a:p>
        </p:txBody>
      </p:sp>
      <p:sp>
        <p:nvSpPr>
          <p:cNvPr id="5" name="Rectangle 4">
            <a:extLst>
              <a:ext uri="{FF2B5EF4-FFF2-40B4-BE49-F238E27FC236}">
                <a16:creationId xmlns:a16="http://schemas.microsoft.com/office/drawing/2014/main" id="{EAB51C1C-FE92-4B1D-A693-9705744678F8}"/>
              </a:ext>
            </a:extLst>
          </p:cNvPr>
          <p:cNvSpPr/>
          <p:nvPr/>
        </p:nvSpPr>
        <p:spPr>
          <a:xfrm>
            <a:off x="381000" y="1295400"/>
            <a:ext cx="3428999" cy="2677656"/>
          </a:xfrm>
          <a:prstGeom prst="rect">
            <a:avLst/>
          </a:prstGeom>
        </p:spPr>
        <p:txBody>
          <a:bodyPr wrap="square">
            <a:spAutoFit/>
          </a:bodyPr>
          <a:lstStyle/>
          <a:p>
            <a:r>
              <a:rPr lang="en-US" sz="4000" b="1" dirty="0" err="1">
                <a:solidFill>
                  <a:srgbClr val="7EA8AD"/>
                </a:solidFill>
                <a:latin typeface="Arial"/>
                <a:cs typeface="Arial"/>
              </a:rPr>
              <a:t>Kantara’s</a:t>
            </a:r>
            <a:r>
              <a:rPr lang="en-US" sz="4000" b="1" dirty="0">
                <a:solidFill>
                  <a:srgbClr val="7EA8AD"/>
                </a:solidFill>
                <a:latin typeface="Arial"/>
                <a:cs typeface="Arial"/>
              </a:rPr>
              <a:t> global membership </a:t>
            </a:r>
            <a:r>
              <a:rPr lang="en-US" sz="2400" b="1" dirty="0">
                <a:solidFill>
                  <a:srgbClr val="7EA8AD"/>
                </a:solidFill>
                <a:latin typeface="Arial"/>
                <a:cs typeface="Arial"/>
              </a:rPr>
              <a:t>&amp; x10 non- member participants</a:t>
            </a:r>
            <a:endParaRPr lang="en-GB" sz="2400" b="1" dirty="0">
              <a:solidFill>
                <a:srgbClr val="7EA8AD"/>
              </a:solidFill>
              <a:latin typeface="Arial"/>
              <a:cs typeface="Arial"/>
            </a:endParaRPr>
          </a:p>
        </p:txBody>
      </p:sp>
    </p:spTree>
    <p:extLst>
      <p:ext uri="{BB962C8B-B14F-4D97-AF65-F5344CB8AC3E}">
        <p14:creationId xmlns:p14="http://schemas.microsoft.com/office/powerpoint/2010/main" val="206789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81000"/>
            <a:ext cx="12268200" cy="522285"/>
          </a:xfrm>
        </p:spPr>
        <p:txBody>
          <a:bodyPr>
            <a:normAutofit fontScale="90000"/>
          </a:bodyPr>
          <a:lstStyle/>
          <a:p>
            <a:r>
              <a:rPr lang="en-US" altLang="en-US" dirty="0"/>
              <a:t>Director’s Report - Kantara 2017 Financial Summary</a:t>
            </a:r>
            <a:br>
              <a:rPr lang="en-US" altLang="en-US" dirty="0"/>
            </a:br>
            <a:endParaRPr lang="en-US" altLang="en-US" sz="3100" dirty="0"/>
          </a:p>
        </p:txBody>
      </p:sp>
      <p:sp>
        <p:nvSpPr>
          <p:cNvPr id="6" name="Content Placeholder 5"/>
          <p:cNvSpPr>
            <a:spLocks noGrp="1"/>
          </p:cNvSpPr>
          <p:nvPr>
            <p:ph idx="1"/>
          </p:nvPr>
        </p:nvSpPr>
        <p:spPr>
          <a:xfrm>
            <a:off x="609600" y="762000"/>
            <a:ext cx="11430000" cy="5334000"/>
          </a:xfrm>
        </p:spPr>
        <p:txBody>
          <a:bodyPr>
            <a:normAutofit lnSpcReduction="10000"/>
          </a:bodyPr>
          <a:lstStyle/>
          <a:p>
            <a:pPr marL="0" indent="0">
              <a:buClr>
                <a:srgbClr val="5B707B"/>
              </a:buClr>
              <a:buNone/>
            </a:pPr>
            <a:endPar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buClr>
                <a:srgbClr val="5B707B"/>
              </a:buClr>
              <a:buNone/>
            </a:pPr>
            <a:r>
              <a:rPr lang="en-US" sz="2400" b="1" dirty="0">
                <a:solidFill>
                  <a:srgbClr val="002060"/>
                </a:solidFill>
                <a:latin typeface="Verdana" panose="020B0604030504040204" pitchFamily="34" charset="0"/>
                <a:ea typeface="Verdana" panose="020B0604030504040204" pitchFamily="34" charset="0"/>
                <a:cs typeface="Verdana" panose="020B0604030504040204" pitchFamily="34" charset="0"/>
              </a:rPr>
              <a:t>Year End Performance</a:t>
            </a:r>
          </a:p>
          <a:p>
            <a:pPr marL="0" indent="0">
              <a:buClr>
                <a:srgbClr val="5B707B"/>
              </a:buClr>
              <a:buNone/>
            </a:pPr>
            <a:endParaRPr lang="en-US" sz="19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1">
              <a:buClr>
                <a:srgbClr val="5B707B"/>
              </a:buCl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Revenue $878K </a:t>
            </a:r>
          </a:p>
          <a:p>
            <a:pPr lvl="2">
              <a:buClr>
                <a:srgbClr val="5B707B"/>
              </a:buClr>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$418K Membership Dues;	$425K KIPI </a:t>
            </a:r>
            <a:r>
              <a:rPr lang="en-US" sz="2000" dirty="0" err="1">
                <a:solidFill>
                  <a:srgbClr val="002060"/>
                </a:solidFill>
                <a:latin typeface="Verdana" panose="020B0604030504040204" pitchFamily="34" charset="0"/>
                <a:ea typeface="Verdana" panose="020B0604030504040204" pitchFamily="34" charset="0"/>
                <a:cs typeface="Verdana" panose="020B0604030504040204" pitchFamily="34" charset="0"/>
              </a:rPr>
              <a:t>Subaward</a:t>
            </a: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 Project; $10K ID Pro; $25.5K Sponsorship</a:t>
            </a:r>
          </a:p>
          <a:p>
            <a:pPr lvl="1">
              <a:buClr>
                <a:srgbClr val="5B707B"/>
              </a:buCl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Expenses of $911K </a:t>
            </a:r>
          </a:p>
          <a:p>
            <a:pPr lvl="2">
              <a:buClr>
                <a:srgbClr val="5B707B"/>
              </a:buClr>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KIPI Grant expenses total $331K - $148K over budget; Ops expenses are $580K</a:t>
            </a:r>
          </a:p>
          <a:p>
            <a:pPr lvl="1">
              <a:buClr>
                <a:srgbClr val="5B707B"/>
              </a:buCl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Net loss of ($33K)</a:t>
            </a:r>
          </a:p>
          <a:p>
            <a:pPr lvl="1">
              <a:buClr>
                <a:srgbClr val="5B707B"/>
              </a:buCl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Current Cash Balance of $206K – </a:t>
            </a:r>
          </a:p>
          <a:p>
            <a:pPr lvl="2">
              <a:buClr>
                <a:srgbClr val="5B707B"/>
              </a:buClr>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2.7 months of total cash reserves </a:t>
            </a:r>
          </a:p>
          <a:p>
            <a:pPr lvl="1">
              <a:buClr>
                <a:srgbClr val="5B707B"/>
              </a:buClr>
            </a:pPr>
            <a:r>
              <a:rPr lang="en-US" sz="2200" dirty="0">
                <a:solidFill>
                  <a:srgbClr val="002060"/>
                </a:solidFill>
                <a:latin typeface="Verdana" panose="020B0604030504040204" pitchFamily="34" charset="0"/>
                <a:ea typeface="Verdana" panose="020B0604030504040204" pitchFamily="34" charset="0"/>
                <a:cs typeface="Verdana" panose="020B0604030504040204" pitchFamily="34" charset="0"/>
              </a:rPr>
              <a:t>Operating Cash Balance of $112K</a:t>
            </a:r>
          </a:p>
          <a:p>
            <a:pPr lvl="2">
              <a:buClr>
                <a:srgbClr val="5B707B"/>
              </a:buClr>
              <a:buFont typeface="Arial" panose="020B0604020202020204" pitchFamily="34" charset="0"/>
              <a:buChar char="•"/>
            </a:pP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2.3 months of Operating cash reserves </a:t>
            </a:r>
          </a:p>
          <a:p>
            <a:pPr lvl="3">
              <a:buClr>
                <a:srgbClr val="5B707B"/>
              </a:buClr>
              <a:buFont typeface="Arial" panose="020B0604020202020204" pitchFamily="34" charset="0"/>
              <a:buChar cha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Operating Cash Balance (Less KIPI funds) of $94K</a:t>
            </a:r>
            <a:endParaRPr lang="en-US" dirty="0">
              <a:solidFill>
                <a:srgbClr val="002060"/>
              </a:solidFill>
              <a:highlight>
                <a:srgbClr val="FFFF00"/>
              </a:highlight>
            </a:endParaRPr>
          </a:p>
          <a:p>
            <a:pPr lvl="1">
              <a:buClr>
                <a:srgbClr val="5B707B"/>
              </a:buClr>
            </a:pPr>
            <a:endParaRPr lang="en-US" sz="1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812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457200"/>
            <a:ext cx="11506200" cy="381000"/>
          </a:xfrm>
        </p:spPr>
        <p:txBody>
          <a:bodyPr>
            <a:normAutofit fontScale="90000"/>
          </a:bodyPr>
          <a:lstStyle/>
          <a:p>
            <a:r>
              <a:rPr lang="en-US" altLang="en-US" sz="3600" dirty="0"/>
              <a:t>Director’s Report - FY17 vs. FY16 Balance Sheet</a:t>
            </a:r>
            <a:br>
              <a:rPr lang="en-US" altLang="en-US" sz="3600" dirty="0"/>
            </a:br>
            <a:endParaRPr lang="en-US" altLang="en-US" dirty="0"/>
          </a:p>
        </p:txBody>
      </p:sp>
      <p:graphicFrame>
        <p:nvGraphicFramePr>
          <p:cNvPr id="4" name="Object 3">
            <a:extLst>
              <a:ext uri="{FF2B5EF4-FFF2-40B4-BE49-F238E27FC236}">
                <a16:creationId xmlns:a16="http://schemas.microsoft.com/office/drawing/2014/main" id="{B1AFE008-14B7-4367-BECC-1912D82962D5}"/>
              </a:ext>
            </a:extLst>
          </p:cNvPr>
          <p:cNvGraphicFramePr>
            <a:graphicFrameLocks noChangeAspect="1"/>
          </p:cNvGraphicFramePr>
          <p:nvPr>
            <p:extLst>
              <p:ext uri="{D42A27DB-BD31-4B8C-83A1-F6EECF244321}">
                <p14:modId xmlns:p14="http://schemas.microsoft.com/office/powerpoint/2010/main" val="4218818086"/>
              </p:ext>
            </p:extLst>
          </p:nvPr>
        </p:nvGraphicFramePr>
        <p:xfrm>
          <a:off x="3429000" y="766732"/>
          <a:ext cx="5600699" cy="5405468"/>
        </p:xfrm>
        <a:graphic>
          <a:graphicData uri="http://schemas.openxmlformats.org/presentationml/2006/ole">
            <mc:AlternateContent xmlns:mc="http://schemas.openxmlformats.org/markup-compatibility/2006">
              <mc:Choice xmlns:v="urn:schemas-microsoft-com:vml" Requires="v">
                <p:oleObj spid="_x0000_s1026" name="Worksheet" r:id="rId4" imgW="4372043" imgH="4219665" progId="Excel.Sheet.12">
                  <p:embed/>
                </p:oleObj>
              </mc:Choice>
              <mc:Fallback>
                <p:oleObj name="Worksheet" r:id="rId4" imgW="4372043" imgH="4219665" progId="Excel.Sheet.12">
                  <p:embed/>
                  <p:pic>
                    <p:nvPicPr>
                      <p:cNvPr id="4" name="Object 3">
                        <a:extLst>
                          <a:ext uri="{FF2B5EF4-FFF2-40B4-BE49-F238E27FC236}">
                            <a16:creationId xmlns:a16="http://schemas.microsoft.com/office/drawing/2014/main" id="{B1AFE008-14B7-4367-BECC-1912D82962D5}"/>
                          </a:ext>
                        </a:extLst>
                      </p:cNvPr>
                      <p:cNvPicPr/>
                      <p:nvPr/>
                    </p:nvPicPr>
                    <p:blipFill>
                      <a:blip r:embed="rId5"/>
                      <a:stretch>
                        <a:fillRect/>
                      </a:stretch>
                    </p:blipFill>
                    <p:spPr>
                      <a:xfrm>
                        <a:off x="3429000" y="766732"/>
                        <a:ext cx="5600699" cy="5405468"/>
                      </a:xfrm>
                      <a:prstGeom prst="rect">
                        <a:avLst/>
                      </a:prstGeom>
                    </p:spPr>
                  </p:pic>
                </p:oleObj>
              </mc:Fallback>
            </mc:AlternateContent>
          </a:graphicData>
        </a:graphic>
      </p:graphicFrame>
    </p:spTree>
    <p:extLst>
      <p:ext uri="{BB962C8B-B14F-4D97-AF65-F5344CB8AC3E}">
        <p14:creationId xmlns:p14="http://schemas.microsoft.com/office/powerpoint/2010/main" val="325054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239715"/>
            <a:ext cx="11506200" cy="810019"/>
          </a:xfrm>
        </p:spPr>
        <p:txBody>
          <a:bodyPr>
            <a:normAutofit fontScale="90000"/>
          </a:bodyPr>
          <a:lstStyle/>
          <a:p>
            <a:r>
              <a:rPr lang="en-US" altLang="en-US" sz="3600" dirty="0"/>
              <a:t>Director’s Report - Kantara 2017 Actual vs. Budget</a:t>
            </a:r>
            <a:br>
              <a:rPr lang="en-US" altLang="en-US" sz="3600" dirty="0"/>
            </a:br>
            <a:endParaRPr lang="en-US" altLang="en-US" dirty="0"/>
          </a:p>
        </p:txBody>
      </p:sp>
      <p:graphicFrame>
        <p:nvGraphicFramePr>
          <p:cNvPr id="4" name="Object 3">
            <a:extLst>
              <a:ext uri="{FF2B5EF4-FFF2-40B4-BE49-F238E27FC236}">
                <a16:creationId xmlns:a16="http://schemas.microsoft.com/office/drawing/2014/main" id="{3793619F-2D48-4A85-B62A-41EC4F816A5E}"/>
              </a:ext>
            </a:extLst>
          </p:cNvPr>
          <p:cNvGraphicFramePr>
            <a:graphicFrameLocks noChangeAspect="1"/>
          </p:cNvGraphicFramePr>
          <p:nvPr>
            <p:extLst/>
          </p:nvPr>
        </p:nvGraphicFramePr>
        <p:xfrm>
          <a:off x="990600" y="1049734"/>
          <a:ext cx="9677978" cy="4758531"/>
        </p:xfrm>
        <a:graphic>
          <a:graphicData uri="http://schemas.openxmlformats.org/presentationml/2006/ole">
            <mc:AlternateContent xmlns:mc="http://schemas.openxmlformats.org/markup-compatibility/2006">
              <mc:Choice xmlns:v="urn:schemas-microsoft-com:vml" Requires="v">
                <p:oleObj spid="_x0000_s2050" name="Worksheet" r:id="rId4" imgW="8020185" imgH="3943350" progId="Excel.Sheet.12">
                  <p:embed/>
                </p:oleObj>
              </mc:Choice>
              <mc:Fallback>
                <p:oleObj name="Worksheet" r:id="rId4" imgW="8020185" imgH="3943350" progId="Excel.Sheet.12">
                  <p:embed/>
                  <p:pic>
                    <p:nvPicPr>
                      <p:cNvPr id="4" name="Object 3">
                        <a:extLst>
                          <a:ext uri="{FF2B5EF4-FFF2-40B4-BE49-F238E27FC236}">
                            <a16:creationId xmlns:a16="http://schemas.microsoft.com/office/drawing/2014/main" id="{3793619F-2D48-4A85-B62A-41EC4F816A5E}"/>
                          </a:ext>
                        </a:extLst>
                      </p:cNvPr>
                      <p:cNvPicPr/>
                      <p:nvPr/>
                    </p:nvPicPr>
                    <p:blipFill>
                      <a:blip r:embed="rId5"/>
                      <a:stretch>
                        <a:fillRect/>
                      </a:stretch>
                    </p:blipFill>
                    <p:spPr>
                      <a:xfrm>
                        <a:off x="990600" y="1049734"/>
                        <a:ext cx="9677978" cy="475853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4D4877C-DB3D-482F-A08F-FBDAE9EB8993}"/>
              </a:ext>
            </a:extLst>
          </p:cNvPr>
          <p:cNvSpPr txBox="1"/>
          <p:nvPr/>
        </p:nvSpPr>
        <p:spPr>
          <a:xfrm>
            <a:off x="152400" y="5943600"/>
            <a:ext cx="12039600" cy="369332"/>
          </a:xfrm>
          <a:prstGeom prst="rect">
            <a:avLst/>
          </a:prstGeom>
          <a:noFill/>
        </p:spPr>
        <p:txBody>
          <a:bodyPr wrap="square" rtlCol="0">
            <a:spAutoFit/>
          </a:bodyPr>
          <a:lstStyle/>
          <a:p>
            <a:r>
              <a:rPr lang="en-GB" dirty="0"/>
              <a:t>Note: Standard practice for 501C6 entities is Audit every 3 years. For Kantara early 2019 for the 3 years ending 2018</a:t>
            </a:r>
          </a:p>
        </p:txBody>
      </p:sp>
    </p:spTree>
    <p:extLst>
      <p:ext uri="{BB962C8B-B14F-4D97-AF65-F5344CB8AC3E}">
        <p14:creationId xmlns:p14="http://schemas.microsoft.com/office/powerpoint/2010/main" val="87306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2115800" cy="1055687"/>
          </a:xfrm>
        </p:spPr>
        <p:txBody>
          <a:bodyPr>
            <a:noAutofit/>
          </a:bodyPr>
          <a:lstStyle/>
          <a:p>
            <a:r>
              <a:rPr lang="en-US" altLang="en-US" sz="2800" dirty="0">
                <a:ea typeface="ＭＳ Ｐゴシック" panose="020B0600070205080204" pitchFamily="34" charset="-128"/>
              </a:rPr>
              <a:t>Director’s Report - Total Members (Count) as of December 31, 2017</a:t>
            </a:r>
            <a:endParaRPr lang="en-US" sz="2800" dirty="0"/>
          </a:p>
        </p:txBody>
      </p:sp>
      <p:sp>
        <p:nvSpPr>
          <p:cNvPr id="4" name="TextBox 2"/>
          <p:cNvSpPr txBox="1">
            <a:spLocks noChangeArrowheads="1"/>
          </p:cNvSpPr>
          <p:nvPr/>
        </p:nvSpPr>
        <p:spPr bwMode="auto">
          <a:xfrm>
            <a:off x="564200" y="5501878"/>
            <a:ext cx="4303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b="1" dirty="0">
                <a:latin typeface="Calibri" panose="020F0502020204030204" pitchFamily="34" charset="0"/>
              </a:rPr>
              <a:t>Total Members: 73</a:t>
            </a:r>
            <a:endParaRPr lang="en-US" sz="1600" dirty="0">
              <a:latin typeface="Calibri" panose="020F0502020204030204" pitchFamily="34" charset="0"/>
            </a:endParaRPr>
          </a:p>
        </p:txBody>
      </p:sp>
      <p:graphicFrame>
        <p:nvGraphicFramePr>
          <p:cNvPr id="11" name="Chart 10"/>
          <p:cNvGraphicFramePr>
            <a:graphicFrameLocks/>
          </p:cNvGraphicFramePr>
          <p:nvPr>
            <p:extLst/>
          </p:nvPr>
        </p:nvGraphicFramePr>
        <p:xfrm>
          <a:off x="279826" y="1393863"/>
          <a:ext cx="4872457" cy="4108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4567164" y="1370416"/>
          <a:ext cx="3538537" cy="25443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nvPr>
        </p:nvGraphicFramePr>
        <p:xfrm>
          <a:off x="7957523" y="1370416"/>
          <a:ext cx="3552824" cy="25209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nvPr>
        </p:nvGraphicFramePr>
        <p:xfrm>
          <a:off x="4567164" y="3703730"/>
          <a:ext cx="3576637" cy="25446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nvPr>
        </p:nvGraphicFramePr>
        <p:xfrm>
          <a:off x="7667045" y="3703731"/>
          <a:ext cx="4329112" cy="25583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8123728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CA25F1A2B0946B6B9EE75478D767E" ma:contentTypeVersion="" ma:contentTypeDescription="Create a new document." ma:contentTypeScope="" ma:versionID="4fbfce47d6f37f7aac60e7eb090adeda">
  <xsd:schema xmlns:xsd="http://www.w3.org/2001/XMLSchema" xmlns:xs="http://www.w3.org/2001/XMLSchema" xmlns:p="http://schemas.microsoft.com/office/2006/metadata/properties" xmlns:ns2="cb527aab-1648-4be8-9847-a085c9e05b54" targetNamespace="http://schemas.microsoft.com/office/2006/metadata/properties" ma:root="true" ma:fieldsID="8a993bd083da04584abac7d9ee3e457b" ns2:_="">
    <xsd:import namespace="cb527aab-1648-4be8-9847-a085c9e05b5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7aab-1648-4be8-9847-a085c9e05b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2BA5C-A70D-4BD1-A3E6-5B719E93D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27aab-1648-4be8-9847-a085c9e05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829DAF-B315-4715-92BF-A040D1ED63E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1AFB50-B5B1-4C77-BE18-008D5FD664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Network</Template>
  <TotalTime>64068</TotalTime>
  <Words>1378</Words>
  <Application>Microsoft Office PowerPoint</Application>
  <PresentationFormat>Widescreen</PresentationFormat>
  <Paragraphs>216</Paragraphs>
  <Slides>22</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ＭＳ Ｐゴシック</vt:lpstr>
      <vt:lpstr>ＭＳ Ｐゴシック</vt:lpstr>
      <vt:lpstr>Arial</vt:lpstr>
      <vt:lpstr>Calibri</vt:lpstr>
      <vt:lpstr>Noto Sans Symbols</vt:lpstr>
      <vt:lpstr>Times New Roman</vt:lpstr>
      <vt:lpstr>Verdana</vt:lpstr>
      <vt:lpstr>Wingdings</vt:lpstr>
      <vt:lpstr>Network</vt:lpstr>
      <vt:lpstr>1_Network</vt:lpstr>
      <vt:lpstr>Worksheet</vt:lpstr>
      <vt:lpstr>2017 Annual General Meeting  </vt:lpstr>
      <vt:lpstr>Agenda</vt:lpstr>
      <vt:lpstr>Kantara Anti-Trust Statement ARTICLE 19 COMPLIANCE WITH ANTITRUST LAWS</vt:lpstr>
      <vt:lpstr>Director’s Report - Kantara Initiative </vt:lpstr>
      <vt:lpstr>PowerPoint Presentation</vt:lpstr>
      <vt:lpstr>Director’s Report - Kantara 2017 Financial Summary </vt:lpstr>
      <vt:lpstr>Director’s Report - FY17 vs. FY16 Balance Sheet </vt:lpstr>
      <vt:lpstr>Director’s Report - Kantara 2017 Actual vs. Budget </vt:lpstr>
      <vt:lpstr>Director’s Report - Total Members (Count) as of December 31, 2017</vt:lpstr>
      <vt:lpstr>Director’s Report - Membership Retention as of December 31, 2017*</vt:lpstr>
      <vt:lpstr>Director’s Report - New/Lost Members  Jan 1 – December 31, 2017</vt:lpstr>
      <vt:lpstr>Director’s Report – 2017 Highs</vt:lpstr>
      <vt:lpstr>Director’s Report - 2018 Outlook</vt:lpstr>
      <vt:lpstr>Agenda</vt:lpstr>
      <vt:lpstr>2017 Leadership Council Report</vt:lpstr>
      <vt:lpstr>The Groups On December 31, 2017</vt:lpstr>
      <vt:lpstr>Group Changes</vt:lpstr>
      <vt:lpstr>Overview of 2017 Group Activities</vt:lpstr>
      <vt:lpstr>Publication Downloads Count 2017</vt:lpstr>
      <vt:lpstr>Most Popular Downloads of 2017</vt:lpstr>
      <vt:lpstr>Outlook for 2018-2019</vt:lpstr>
      <vt:lpstr>Nurture. Develop. Operate. – that’s what we do</vt:lpstr>
    </vt:vector>
  </TitlesOfParts>
  <Company>RSA Security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RSA Security Inc.</dc:creator>
  <cp:lastModifiedBy>Colin Wallis</cp:lastModifiedBy>
  <cp:revision>444</cp:revision>
  <dcterms:created xsi:type="dcterms:W3CDTF">2009-05-06T16:55:56Z</dcterms:created>
  <dcterms:modified xsi:type="dcterms:W3CDTF">2018-05-14T08:17:22Z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0x010100A5BCA25F1A2B0946B6B9EE75478D767E</vt:lpwstr>
  </property>
</Properties>
</file>