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3.jpg" ContentType="image/gif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  <p:sldMasterId id="2147483688" r:id="rId4"/>
    <p:sldMasterId id="2147483701" r:id="rId5"/>
    <p:sldMasterId id="2147483715" r:id="rId6"/>
    <p:sldMasterId id="2147483742" r:id="rId7"/>
    <p:sldMasterId id="2147483755" r:id="rId8"/>
    <p:sldMasterId id="2147483768" r:id="rId9"/>
    <p:sldMasterId id="2147483781" r:id="rId10"/>
  </p:sldMasterIdLst>
  <p:notesMasterIdLst>
    <p:notesMasterId r:id="rId69"/>
  </p:notesMasterIdLst>
  <p:sldIdLst>
    <p:sldId id="256" r:id="rId11"/>
    <p:sldId id="313" r:id="rId12"/>
    <p:sldId id="264" r:id="rId13"/>
    <p:sldId id="282" r:id="rId14"/>
    <p:sldId id="304" r:id="rId15"/>
    <p:sldId id="307" r:id="rId16"/>
    <p:sldId id="261" r:id="rId17"/>
    <p:sldId id="268" r:id="rId18"/>
    <p:sldId id="262" r:id="rId19"/>
    <p:sldId id="269" r:id="rId20"/>
    <p:sldId id="271" r:id="rId21"/>
    <p:sldId id="259" r:id="rId22"/>
    <p:sldId id="305" r:id="rId23"/>
    <p:sldId id="285" r:id="rId24"/>
    <p:sldId id="286" r:id="rId25"/>
    <p:sldId id="280" r:id="rId26"/>
    <p:sldId id="265" r:id="rId27"/>
    <p:sldId id="266" r:id="rId28"/>
    <p:sldId id="267" r:id="rId29"/>
    <p:sldId id="308" r:id="rId30"/>
    <p:sldId id="272" r:id="rId31"/>
    <p:sldId id="273" r:id="rId32"/>
    <p:sldId id="274" r:id="rId33"/>
    <p:sldId id="276" r:id="rId34"/>
    <p:sldId id="277" r:id="rId35"/>
    <p:sldId id="260" r:id="rId36"/>
    <p:sldId id="294" r:id="rId37"/>
    <p:sldId id="327" r:id="rId38"/>
    <p:sldId id="293" r:id="rId39"/>
    <p:sldId id="289" r:id="rId40"/>
    <p:sldId id="295" r:id="rId41"/>
    <p:sldId id="296" r:id="rId42"/>
    <p:sldId id="297" r:id="rId43"/>
    <p:sldId id="263" r:id="rId44"/>
    <p:sldId id="301" r:id="rId45"/>
    <p:sldId id="302" r:id="rId46"/>
    <p:sldId id="300" r:id="rId47"/>
    <p:sldId id="310" r:id="rId48"/>
    <p:sldId id="311" r:id="rId49"/>
    <p:sldId id="312" r:id="rId50"/>
    <p:sldId id="257" r:id="rId51"/>
    <p:sldId id="309" r:id="rId52"/>
    <p:sldId id="292" r:id="rId53"/>
    <p:sldId id="298" r:id="rId54"/>
    <p:sldId id="299" r:id="rId55"/>
    <p:sldId id="314" r:id="rId56"/>
    <p:sldId id="326" r:id="rId57"/>
    <p:sldId id="325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17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63" Type="http://schemas.openxmlformats.org/officeDocument/2006/relationships/slide" Target="slides/slide53.xml"/><Relationship Id="rId64" Type="http://schemas.openxmlformats.org/officeDocument/2006/relationships/slide" Target="slides/slide54.xml"/><Relationship Id="rId65" Type="http://schemas.openxmlformats.org/officeDocument/2006/relationships/slide" Target="slides/slide55.xml"/><Relationship Id="rId66" Type="http://schemas.openxmlformats.org/officeDocument/2006/relationships/slide" Target="slides/slide56.xml"/><Relationship Id="rId67" Type="http://schemas.openxmlformats.org/officeDocument/2006/relationships/slide" Target="slides/slide57.xml"/><Relationship Id="rId68" Type="http://schemas.openxmlformats.org/officeDocument/2006/relationships/slide" Target="slides/slide58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0.xml"/><Relationship Id="rId61" Type="http://schemas.openxmlformats.org/officeDocument/2006/relationships/slide" Target="slides/slide51.xml"/><Relationship Id="rId62" Type="http://schemas.openxmlformats.org/officeDocument/2006/relationships/slide" Target="slides/slide52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decosystem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D7D15-61E8-46EB-AB26-8BC5A96EDB15}" type="doc">
      <dgm:prSet loTypeId="urn:microsoft.com/office/officeart/2005/8/layout/pyramid1" loCatId="pyramid" qsTypeId="urn:microsoft.com/office/officeart/2005/8/quickstyle/simple5" qsCatId="simple" csTypeId="urn:microsoft.com/office/officeart/2005/8/colors/accent2_3" csCatId="accent2" phldr="1"/>
      <dgm:spPr/>
    </dgm:pt>
    <dgm:pt modelId="{D65460DC-1C6D-412C-B09C-6501D39AF04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>
                  <a:lumMod val="50000"/>
                </a:schemeClr>
              </a:solidFill>
            </a:rPr>
            <a:t>Economic benefits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24AF3548-478E-4FA1-9DFC-1147B64FD439}" type="parTrans" cxnId="{2450A862-8920-4EED-992F-4B3CBC753D61}">
      <dgm:prSet/>
      <dgm:spPr/>
      <dgm:t>
        <a:bodyPr/>
        <a:lstStyle/>
        <a:p>
          <a:endParaRPr lang="en-US" sz="2000"/>
        </a:p>
      </dgm:t>
    </dgm:pt>
    <dgm:pt modelId="{40D22DFA-B2AB-40FC-A8CB-EB82431C043A}" type="sibTrans" cxnId="{2450A862-8920-4EED-992F-4B3CBC753D61}">
      <dgm:prSet/>
      <dgm:spPr/>
      <dgm:t>
        <a:bodyPr/>
        <a:lstStyle/>
        <a:p>
          <a:endParaRPr lang="en-US" sz="2000"/>
        </a:p>
      </dgm:t>
    </dgm:pt>
    <dgm:pt modelId="{61705664-098E-48A4-B197-8ADC771C4790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>
                  <a:lumMod val="50000"/>
                </a:schemeClr>
              </a:solidFill>
            </a:rPr>
            <a:t>Enhanced security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F5A715F0-31F8-45BC-B2AC-7EDBB0A42F30}" type="parTrans" cxnId="{70563B18-1295-4756-91CB-487D3D8A9121}">
      <dgm:prSet/>
      <dgm:spPr/>
      <dgm:t>
        <a:bodyPr/>
        <a:lstStyle/>
        <a:p>
          <a:endParaRPr lang="en-US" sz="2000"/>
        </a:p>
      </dgm:t>
    </dgm:pt>
    <dgm:pt modelId="{048EAEB3-9D46-4BC4-9C73-D9E327ED3FE8}" type="sibTrans" cxnId="{70563B18-1295-4756-91CB-487D3D8A9121}">
      <dgm:prSet/>
      <dgm:spPr/>
      <dgm:t>
        <a:bodyPr/>
        <a:lstStyle/>
        <a:p>
          <a:endParaRPr lang="en-US" sz="2000"/>
        </a:p>
      </dgm:t>
    </dgm:pt>
    <dgm:pt modelId="{20356D71-9870-45CD-8095-B2AA4DD50CDF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2"/>
              </a:solidFill>
            </a:rPr>
            <a:t>TRUSTED IDENTITIES</a:t>
          </a:r>
          <a:endParaRPr lang="en-US" sz="3200" b="1" dirty="0">
            <a:solidFill>
              <a:schemeClr val="bg2"/>
            </a:solidFill>
          </a:endParaRPr>
        </a:p>
      </dgm:t>
    </dgm:pt>
    <dgm:pt modelId="{E4D32509-7487-4040-B73B-27886133B34B}" type="parTrans" cxnId="{ECA2A3F1-4C39-46A9-A145-2199A8B00069}">
      <dgm:prSet/>
      <dgm:spPr/>
      <dgm:t>
        <a:bodyPr/>
        <a:lstStyle/>
        <a:p>
          <a:endParaRPr lang="en-US" sz="2000"/>
        </a:p>
      </dgm:t>
    </dgm:pt>
    <dgm:pt modelId="{2B0A69D1-8249-482F-A63B-3E7558EEF163}" type="sibTrans" cxnId="{ECA2A3F1-4C39-46A9-A145-2199A8B00069}">
      <dgm:prSet/>
      <dgm:spPr/>
      <dgm:t>
        <a:bodyPr/>
        <a:lstStyle/>
        <a:p>
          <a:endParaRPr lang="en-US" sz="2000"/>
        </a:p>
      </dgm:t>
    </dgm:pt>
    <dgm:pt modelId="{6E967020-D6F0-461C-BEB1-E1FD6C56D431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>
                  <a:lumMod val="50000"/>
                </a:schemeClr>
              </a:solidFill>
            </a:rPr>
            <a:t>Improved privacy standards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487BD6FC-3D55-4FB1-9932-6CF57501113C}" type="parTrans" cxnId="{44BBAA71-B33F-4765-9D23-13A20636901C}">
      <dgm:prSet/>
      <dgm:spPr/>
      <dgm:t>
        <a:bodyPr/>
        <a:lstStyle/>
        <a:p>
          <a:endParaRPr lang="en-US" sz="2000"/>
        </a:p>
      </dgm:t>
    </dgm:pt>
    <dgm:pt modelId="{513FE832-1F6B-4398-80DF-087EADC1FB0E}" type="sibTrans" cxnId="{44BBAA71-B33F-4765-9D23-13A20636901C}">
      <dgm:prSet/>
      <dgm:spPr/>
      <dgm:t>
        <a:bodyPr/>
        <a:lstStyle/>
        <a:p>
          <a:endParaRPr lang="en-US" sz="2000"/>
        </a:p>
      </dgm:t>
    </dgm:pt>
    <dgm:pt modelId="{4978782F-41D7-4B11-882A-427A96548178}" type="pres">
      <dgm:prSet presAssocID="{30ED7D15-61E8-46EB-AB26-8BC5A96EDB15}" presName="Name0" presStyleCnt="0">
        <dgm:presLayoutVars>
          <dgm:dir/>
          <dgm:animLvl val="lvl"/>
          <dgm:resizeHandles val="exact"/>
        </dgm:presLayoutVars>
      </dgm:prSet>
      <dgm:spPr/>
    </dgm:pt>
    <dgm:pt modelId="{D12A9689-163F-4DE9-86C9-B689D4D6617C}" type="pres">
      <dgm:prSet presAssocID="{D65460DC-1C6D-412C-B09C-6501D39AF043}" presName="Name8" presStyleCnt="0"/>
      <dgm:spPr/>
    </dgm:pt>
    <dgm:pt modelId="{684B3529-32DC-4770-A63E-A62A8FE19AD9}" type="pres">
      <dgm:prSet presAssocID="{D65460DC-1C6D-412C-B09C-6501D39AF04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B9698-545B-447E-AA0E-AEBF32892CE6}" type="pres">
      <dgm:prSet presAssocID="{D65460DC-1C6D-412C-B09C-6501D39AF04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6C589-367B-4007-9873-4F13614B2CAC}" type="pres">
      <dgm:prSet presAssocID="{6E967020-D6F0-461C-BEB1-E1FD6C56D431}" presName="Name8" presStyleCnt="0"/>
      <dgm:spPr/>
    </dgm:pt>
    <dgm:pt modelId="{2EEE7B40-012D-471B-8E56-C8D0819BDD10}" type="pres">
      <dgm:prSet presAssocID="{6E967020-D6F0-461C-BEB1-E1FD6C56D431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462DB-2F41-4AE6-A1BF-B840726A2234}" type="pres">
      <dgm:prSet presAssocID="{6E967020-D6F0-461C-BEB1-E1FD6C56D4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31455-6A7E-4A44-BF08-14E717C897CE}" type="pres">
      <dgm:prSet presAssocID="{61705664-098E-48A4-B197-8ADC771C4790}" presName="Name8" presStyleCnt="0"/>
      <dgm:spPr/>
    </dgm:pt>
    <dgm:pt modelId="{9645BE30-2BFD-45E0-989C-6C66012B7B41}" type="pres">
      <dgm:prSet presAssocID="{61705664-098E-48A4-B197-8ADC771C4790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B01E0-773B-4335-8526-CDF184372B23}" type="pres">
      <dgm:prSet presAssocID="{61705664-098E-48A4-B197-8ADC771C47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98D14-CE7E-4EBC-A07E-D912752261E7}" type="pres">
      <dgm:prSet presAssocID="{20356D71-9870-45CD-8095-B2AA4DD50CDF}" presName="Name8" presStyleCnt="0"/>
      <dgm:spPr/>
    </dgm:pt>
    <dgm:pt modelId="{E242918A-59AD-464B-A8E7-37D99879A93C}" type="pres">
      <dgm:prSet presAssocID="{20356D71-9870-45CD-8095-B2AA4DD50CDF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F727D-0CEC-4842-9940-1A7E2E1D8EF4}" type="pres">
      <dgm:prSet presAssocID="{20356D71-9870-45CD-8095-B2AA4DD50C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FF879-9198-6141-B215-6337559AF01A}" type="presOf" srcId="{D65460DC-1C6D-412C-B09C-6501D39AF043}" destId="{684B3529-32DC-4770-A63E-A62A8FE19AD9}" srcOrd="0" destOrd="0" presId="urn:microsoft.com/office/officeart/2005/8/layout/pyramid1"/>
    <dgm:cxn modelId="{ECA2A3F1-4C39-46A9-A145-2199A8B00069}" srcId="{30ED7D15-61E8-46EB-AB26-8BC5A96EDB15}" destId="{20356D71-9870-45CD-8095-B2AA4DD50CDF}" srcOrd="3" destOrd="0" parTransId="{E4D32509-7487-4040-B73B-27886133B34B}" sibTransId="{2B0A69D1-8249-482F-A63B-3E7558EEF163}"/>
    <dgm:cxn modelId="{2450A862-8920-4EED-992F-4B3CBC753D61}" srcId="{30ED7D15-61E8-46EB-AB26-8BC5A96EDB15}" destId="{D65460DC-1C6D-412C-B09C-6501D39AF043}" srcOrd="0" destOrd="0" parTransId="{24AF3548-478E-4FA1-9DFC-1147B64FD439}" sibTransId="{40D22DFA-B2AB-40FC-A8CB-EB82431C043A}"/>
    <dgm:cxn modelId="{962CF7C3-00E5-7E41-8B5D-D0A97D59A9A8}" type="presOf" srcId="{20356D71-9870-45CD-8095-B2AA4DD50CDF}" destId="{E242918A-59AD-464B-A8E7-37D99879A93C}" srcOrd="0" destOrd="0" presId="urn:microsoft.com/office/officeart/2005/8/layout/pyramid1"/>
    <dgm:cxn modelId="{699C6EEB-1CDF-D94E-BC8F-6A65AB2D3176}" type="presOf" srcId="{20356D71-9870-45CD-8095-B2AA4DD50CDF}" destId="{80AF727D-0CEC-4842-9940-1A7E2E1D8EF4}" srcOrd="1" destOrd="0" presId="urn:microsoft.com/office/officeart/2005/8/layout/pyramid1"/>
    <dgm:cxn modelId="{E4C774CB-179D-BE43-900E-9C847A874C83}" type="presOf" srcId="{D65460DC-1C6D-412C-B09C-6501D39AF043}" destId="{202B9698-545B-447E-AA0E-AEBF32892CE6}" srcOrd="1" destOrd="0" presId="urn:microsoft.com/office/officeart/2005/8/layout/pyramid1"/>
    <dgm:cxn modelId="{F3E82043-64CF-DA42-A82E-7E2DEEA2990A}" type="presOf" srcId="{6E967020-D6F0-461C-BEB1-E1FD6C56D431}" destId="{2EEE7B40-012D-471B-8E56-C8D0819BDD10}" srcOrd="0" destOrd="0" presId="urn:microsoft.com/office/officeart/2005/8/layout/pyramid1"/>
    <dgm:cxn modelId="{44BBAA71-B33F-4765-9D23-13A20636901C}" srcId="{30ED7D15-61E8-46EB-AB26-8BC5A96EDB15}" destId="{6E967020-D6F0-461C-BEB1-E1FD6C56D431}" srcOrd="1" destOrd="0" parTransId="{487BD6FC-3D55-4FB1-9932-6CF57501113C}" sibTransId="{513FE832-1F6B-4398-80DF-087EADC1FB0E}"/>
    <dgm:cxn modelId="{87ADE5E7-0094-F540-B6EB-32934093FD63}" type="presOf" srcId="{61705664-098E-48A4-B197-8ADC771C4790}" destId="{9645BE30-2BFD-45E0-989C-6C66012B7B41}" srcOrd="0" destOrd="0" presId="urn:microsoft.com/office/officeart/2005/8/layout/pyramid1"/>
    <dgm:cxn modelId="{17521ED0-6178-EE4A-8C96-2774928CB424}" type="presOf" srcId="{6E967020-D6F0-461C-BEB1-E1FD6C56D431}" destId="{C62462DB-2F41-4AE6-A1BF-B840726A2234}" srcOrd="1" destOrd="0" presId="urn:microsoft.com/office/officeart/2005/8/layout/pyramid1"/>
    <dgm:cxn modelId="{E180FEEF-E567-6A4A-B27B-A79926D64763}" type="presOf" srcId="{61705664-098E-48A4-B197-8ADC771C4790}" destId="{7E5B01E0-773B-4335-8526-CDF184372B23}" srcOrd="1" destOrd="0" presId="urn:microsoft.com/office/officeart/2005/8/layout/pyramid1"/>
    <dgm:cxn modelId="{C7B75D0B-AC72-334D-9A9B-0E740F51B8F1}" type="presOf" srcId="{30ED7D15-61E8-46EB-AB26-8BC5A96EDB15}" destId="{4978782F-41D7-4B11-882A-427A96548178}" srcOrd="0" destOrd="0" presId="urn:microsoft.com/office/officeart/2005/8/layout/pyramid1"/>
    <dgm:cxn modelId="{70563B18-1295-4756-91CB-487D3D8A9121}" srcId="{30ED7D15-61E8-46EB-AB26-8BC5A96EDB15}" destId="{61705664-098E-48A4-B197-8ADC771C4790}" srcOrd="2" destOrd="0" parTransId="{F5A715F0-31F8-45BC-B2AC-7EDBB0A42F30}" sibTransId="{048EAEB3-9D46-4BC4-9C73-D9E327ED3FE8}"/>
    <dgm:cxn modelId="{6F2C50AE-3B5F-784A-B82A-F6A8B92C6B46}" type="presParOf" srcId="{4978782F-41D7-4B11-882A-427A96548178}" destId="{D12A9689-163F-4DE9-86C9-B689D4D6617C}" srcOrd="0" destOrd="0" presId="urn:microsoft.com/office/officeart/2005/8/layout/pyramid1"/>
    <dgm:cxn modelId="{8C52E48D-A7BD-1743-8FAD-E835E881DB72}" type="presParOf" srcId="{D12A9689-163F-4DE9-86C9-B689D4D6617C}" destId="{684B3529-32DC-4770-A63E-A62A8FE19AD9}" srcOrd="0" destOrd="0" presId="urn:microsoft.com/office/officeart/2005/8/layout/pyramid1"/>
    <dgm:cxn modelId="{E75FFAD0-C1C6-2A42-B7DD-A162CF7A5636}" type="presParOf" srcId="{D12A9689-163F-4DE9-86C9-B689D4D6617C}" destId="{202B9698-545B-447E-AA0E-AEBF32892CE6}" srcOrd="1" destOrd="0" presId="urn:microsoft.com/office/officeart/2005/8/layout/pyramid1"/>
    <dgm:cxn modelId="{8D1F79F6-8D0A-264C-A564-2353C59E2118}" type="presParOf" srcId="{4978782F-41D7-4B11-882A-427A96548178}" destId="{2FF6C589-367B-4007-9873-4F13614B2CAC}" srcOrd="1" destOrd="0" presId="urn:microsoft.com/office/officeart/2005/8/layout/pyramid1"/>
    <dgm:cxn modelId="{043D7339-D382-0644-B3D1-329AB4C00A0D}" type="presParOf" srcId="{2FF6C589-367B-4007-9873-4F13614B2CAC}" destId="{2EEE7B40-012D-471B-8E56-C8D0819BDD10}" srcOrd="0" destOrd="0" presId="urn:microsoft.com/office/officeart/2005/8/layout/pyramid1"/>
    <dgm:cxn modelId="{57282650-5711-D947-A623-0811196EAF43}" type="presParOf" srcId="{2FF6C589-367B-4007-9873-4F13614B2CAC}" destId="{C62462DB-2F41-4AE6-A1BF-B840726A2234}" srcOrd="1" destOrd="0" presId="urn:microsoft.com/office/officeart/2005/8/layout/pyramid1"/>
    <dgm:cxn modelId="{F8127A82-EB1B-A049-887D-4EBFB59C3BBE}" type="presParOf" srcId="{4978782F-41D7-4B11-882A-427A96548178}" destId="{50431455-6A7E-4A44-BF08-14E717C897CE}" srcOrd="2" destOrd="0" presId="urn:microsoft.com/office/officeart/2005/8/layout/pyramid1"/>
    <dgm:cxn modelId="{089C6ADB-1DA2-BC4C-B403-93C22A2ECC7B}" type="presParOf" srcId="{50431455-6A7E-4A44-BF08-14E717C897CE}" destId="{9645BE30-2BFD-45E0-989C-6C66012B7B41}" srcOrd="0" destOrd="0" presId="urn:microsoft.com/office/officeart/2005/8/layout/pyramid1"/>
    <dgm:cxn modelId="{D7E5F07F-D75F-E646-BD2F-70457F6D44E3}" type="presParOf" srcId="{50431455-6A7E-4A44-BF08-14E717C897CE}" destId="{7E5B01E0-773B-4335-8526-CDF184372B23}" srcOrd="1" destOrd="0" presId="urn:microsoft.com/office/officeart/2005/8/layout/pyramid1"/>
    <dgm:cxn modelId="{F1D5AAE3-418A-0840-91F0-5E6B9A6BD0E0}" type="presParOf" srcId="{4978782F-41D7-4B11-882A-427A96548178}" destId="{D2498D14-CE7E-4EBC-A07E-D912752261E7}" srcOrd="3" destOrd="0" presId="urn:microsoft.com/office/officeart/2005/8/layout/pyramid1"/>
    <dgm:cxn modelId="{37789DB3-3EB9-B44E-B2FE-A0CBFBFF6527}" type="presParOf" srcId="{D2498D14-CE7E-4EBC-A07E-D912752261E7}" destId="{E242918A-59AD-464B-A8E7-37D99879A93C}" srcOrd="0" destOrd="0" presId="urn:microsoft.com/office/officeart/2005/8/layout/pyramid1"/>
    <dgm:cxn modelId="{43950917-EFBB-8248-BF01-2F6583B78EB2}" type="presParOf" srcId="{D2498D14-CE7E-4EBC-A07E-D912752261E7}" destId="{80AF727D-0CEC-4842-9940-1A7E2E1D8EF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022187-5FE8-42CD-84AA-4C20A5F456DA}" type="doc">
      <dgm:prSet loTypeId="urn:microsoft.com/office/officeart/2005/8/layout/target3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1B3E3F-5F3D-45B7-8881-2D4F06CE7C44}">
      <dgm:prSet/>
      <dgm:spPr/>
      <dgm:t>
        <a:bodyPr/>
        <a:lstStyle/>
        <a:p>
          <a:pPr rtl="0"/>
          <a:r>
            <a:rPr lang="en-US" b="1" dirty="0" smtClean="0"/>
            <a:t>Private sector will lead the effort</a:t>
          </a:r>
          <a:endParaRPr lang="en-US" dirty="0"/>
        </a:p>
      </dgm:t>
    </dgm:pt>
    <dgm:pt modelId="{E7749BA1-C7D0-4E84-A34A-8097288DF665}" type="parTrans" cxnId="{61A44250-70E8-4D9D-A9B7-3F0ED82D9840}">
      <dgm:prSet/>
      <dgm:spPr/>
      <dgm:t>
        <a:bodyPr/>
        <a:lstStyle/>
        <a:p>
          <a:endParaRPr lang="en-US"/>
        </a:p>
      </dgm:t>
    </dgm:pt>
    <dgm:pt modelId="{1D1777B5-BCB4-445B-991E-7C8E81F440CC}" type="sibTrans" cxnId="{61A44250-70E8-4D9D-A9B7-3F0ED82D9840}">
      <dgm:prSet/>
      <dgm:spPr/>
      <dgm:t>
        <a:bodyPr/>
        <a:lstStyle/>
        <a:p>
          <a:endParaRPr lang="en-US"/>
        </a:p>
      </dgm:t>
    </dgm:pt>
    <dgm:pt modelId="{883F935C-3C9E-4C31-A0FE-F1EE663D8219}">
      <dgm:prSet/>
      <dgm:spPr/>
      <dgm:t>
        <a:bodyPr/>
        <a:lstStyle/>
        <a:p>
          <a:pPr rtl="0"/>
          <a:r>
            <a:rPr lang="en-US" dirty="0" smtClean="0"/>
            <a:t>Private sector is in the best position to drive technologies and solutions…</a:t>
          </a:r>
          <a:endParaRPr lang="en-US" dirty="0"/>
        </a:p>
      </dgm:t>
    </dgm:pt>
    <dgm:pt modelId="{DEFB954C-9192-43DF-94A6-AB61A5EF03CD}" type="parTrans" cxnId="{DA824246-9FEE-455D-A7D7-09FA2D852C0C}">
      <dgm:prSet/>
      <dgm:spPr/>
      <dgm:t>
        <a:bodyPr/>
        <a:lstStyle/>
        <a:p>
          <a:endParaRPr lang="en-US"/>
        </a:p>
      </dgm:t>
    </dgm:pt>
    <dgm:pt modelId="{678BDED1-7597-4897-A9D0-79BE8E872C39}" type="sibTrans" cxnId="{DA824246-9FEE-455D-A7D7-09FA2D852C0C}">
      <dgm:prSet/>
      <dgm:spPr/>
      <dgm:t>
        <a:bodyPr/>
        <a:lstStyle/>
        <a:p>
          <a:endParaRPr lang="en-US"/>
        </a:p>
      </dgm:t>
    </dgm:pt>
    <dgm:pt modelId="{BF3CF9E2-8101-4527-B07A-C75B0C3E75F2}">
      <dgm:prSet/>
      <dgm:spPr/>
      <dgm:t>
        <a:bodyPr/>
        <a:lstStyle/>
        <a:p>
          <a:pPr rtl="0"/>
          <a:r>
            <a:rPr lang="en-US" dirty="0" smtClean="0"/>
            <a:t>…and ensure the Identity Ecosystem offers improved online trust and better customer experiences</a:t>
          </a:r>
          <a:endParaRPr lang="en-US" dirty="0"/>
        </a:p>
      </dgm:t>
    </dgm:pt>
    <dgm:pt modelId="{486BB048-C297-4A66-9670-25E19CED46F9}" type="parTrans" cxnId="{9365CFD2-8C96-4AB8-98CA-F016755CEB17}">
      <dgm:prSet/>
      <dgm:spPr/>
      <dgm:t>
        <a:bodyPr/>
        <a:lstStyle/>
        <a:p>
          <a:endParaRPr lang="en-US"/>
        </a:p>
      </dgm:t>
    </dgm:pt>
    <dgm:pt modelId="{C12475A6-9D81-4112-863E-84471866C728}" type="sibTrans" cxnId="{9365CFD2-8C96-4AB8-98CA-F016755CEB17}">
      <dgm:prSet/>
      <dgm:spPr/>
      <dgm:t>
        <a:bodyPr/>
        <a:lstStyle/>
        <a:p>
          <a:endParaRPr lang="en-US"/>
        </a:p>
      </dgm:t>
    </dgm:pt>
    <dgm:pt modelId="{EE99A993-E2E2-4C34-A383-5626D792D8CE}">
      <dgm:prSet/>
      <dgm:spPr/>
      <dgm:t>
        <a:bodyPr/>
        <a:lstStyle/>
        <a:p>
          <a:pPr rtl="0"/>
          <a:r>
            <a:rPr lang="en-US" b="1" dirty="0" smtClean="0"/>
            <a:t>Federal government will provide support</a:t>
          </a:r>
          <a:endParaRPr lang="en-US" dirty="0"/>
        </a:p>
      </dgm:t>
    </dgm:pt>
    <dgm:pt modelId="{E833C816-F234-4A71-A46C-2BD116B1564A}" type="parTrans" cxnId="{AB83C7A6-D5E0-47CD-BEE3-11812B990415}">
      <dgm:prSet/>
      <dgm:spPr/>
      <dgm:t>
        <a:bodyPr/>
        <a:lstStyle/>
        <a:p>
          <a:endParaRPr lang="en-US"/>
        </a:p>
      </dgm:t>
    </dgm:pt>
    <dgm:pt modelId="{49E38A39-257E-4165-B05F-78219375AF7E}" type="sibTrans" cxnId="{AB83C7A6-D5E0-47CD-BEE3-11812B990415}">
      <dgm:prSet/>
      <dgm:spPr/>
      <dgm:t>
        <a:bodyPr/>
        <a:lstStyle/>
        <a:p>
          <a:endParaRPr lang="en-US"/>
        </a:p>
      </dgm:t>
    </dgm:pt>
    <dgm:pt modelId="{72B49F37-AB13-4B7F-B52E-DEA14A5D0D1D}">
      <dgm:prSet/>
      <dgm:spPr/>
      <dgm:t>
        <a:bodyPr/>
        <a:lstStyle/>
        <a:p>
          <a:pPr rtl="0"/>
          <a:r>
            <a:rPr lang="en-US" dirty="0" smtClean="0"/>
            <a:t>Help develop a private-sector led governance model</a:t>
          </a:r>
          <a:endParaRPr lang="en-US" dirty="0"/>
        </a:p>
      </dgm:t>
    </dgm:pt>
    <dgm:pt modelId="{C10A834A-C861-49AA-9AAC-C0A72E708494}" type="parTrans" cxnId="{0AAEBA4D-E75B-42DB-B183-281323C4F861}">
      <dgm:prSet/>
      <dgm:spPr/>
      <dgm:t>
        <a:bodyPr/>
        <a:lstStyle/>
        <a:p>
          <a:endParaRPr lang="en-US"/>
        </a:p>
      </dgm:t>
    </dgm:pt>
    <dgm:pt modelId="{D716B666-A1F5-4B0A-9930-859E8828F152}" type="sibTrans" cxnId="{0AAEBA4D-E75B-42DB-B183-281323C4F861}">
      <dgm:prSet/>
      <dgm:spPr/>
      <dgm:t>
        <a:bodyPr/>
        <a:lstStyle/>
        <a:p>
          <a:endParaRPr lang="en-US"/>
        </a:p>
      </dgm:t>
    </dgm:pt>
    <dgm:pt modelId="{3326B6AD-46D5-4ED1-B973-5E631AE92D77}">
      <dgm:prSet/>
      <dgm:spPr/>
      <dgm:t>
        <a:bodyPr/>
        <a:lstStyle/>
        <a:p>
          <a:pPr rtl="0"/>
          <a:r>
            <a:rPr lang="en-US" dirty="0" smtClean="0"/>
            <a:t>Facilitate and lead development of interoperable standards</a:t>
          </a:r>
          <a:endParaRPr lang="en-US" dirty="0"/>
        </a:p>
      </dgm:t>
    </dgm:pt>
    <dgm:pt modelId="{745F3C90-4C95-43DB-A9BA-BA5812731A06}" type="parTrans" cxnId="{D69B7932-9503-4495-A23F-4EFF1513EE16}">
      <dgm:prSet/>
      <dgm:spPr/>
      <dgm:t>
        <a:bodyPr/>
        <a:lstStyle/>
        <a:p>
          <a:endParaRPr lang="en-US"/>
        </a:p>
      </dgm:t>
    </dgm:pt>
    <dgm:pt modelId="{252EDB94-43FC-48A1-B877-E0D8A24594B9}" type="sibTrans" cxnId="{D69B7932-9503-4495-A23F-4EFF1513EE16}">
      <dgm:prSet/>
      <dgm:spPr/>
      <dgm:t>
        <a:bodyPr/>
        <a:lstStyle/>
        <a:p>
          <a:endParaRPr lang="en-US"/>
        </a:p>
      </dgm:t>
    </dgm:pt>
    <dgm:pt modelId="{C2AB9C08-E7EA-495A-A3DB-EEBC33D4A5AA}">
      <dgm:prSet/>
      <dgm:spPr/>
      <dgm:t>
        <a:bodyPr/>
        <a:lstStyle/>
        <a:p>
          <a:pPr rtl="0"/>
          <a:r>
            <a:rPr lang="en-US" dirty="0" smtClean="0"/>
            <a:t>Provide clarity on national policy and legal issues (i.e., liability and privacy) </a:t>
          </a:r>
          <a:endParaRPr lang="en-US" dirty="0"/>
        </a:p>
      </dgm:t>
    </dgm:pt>
    <dgm:pt modelId="{1A57941D-1B09-407D-ABCB-A1CCCE4BB169}" type="parTrans" cxnId="{0BEAB0CC-4FFE-492B-9A42-D758FC7560E5}">
      <dgm:prSet/>
      <dgm:spPr/>
      <dgm:t>
        <a:bodyPr/>
        <a:lstStyle/>
        <a:p>
          <a:endParaRPr lang="en-US"/>
        </a:p>
      </dgm:t>
    </dgm:pt>
    <dgm:pt modelId="{E3BDB929-056E-4C67-92B4-AAA712A74DE7}" type="sibTrans" cxnId="{0BEAB0CC-4FFE-492B-9A42-D758FC7560E5}">
      <dgm:prSet/>
      <dgm:spPr/>
      <dgm:t>
        <a:bodyPr/>
        <a:lstStyle/>
        <a:p>
          <a:endParaRPr lang="en-US"/>
        </a:p>
      </dgm:t>
    </dgm:pt>
    <dgm:pt modelId="{4F0FF1FA-B6B8-4F82-9A70-823EF1EEE7BD}">
      <dgm:prSet/>
      <dgm:spPr/>
      <dgm:t>
        <a:bodyPr/>
        <a:lstStyle/>
        <a:p>
          <a:pPr rtl="0"/>
          <a:r>
            <a:rPr lang="en-US" dirty="0" smtClean="0"/>
            <a:t>Act as an early adopter to stimulate demand</a:t>
          </a:r>
          <a:endParaRPr lang="en-US" dirty="0"/>
        </a:p>
      </dgm:t>
    </dgm:pt>
    <dgm:pt modelId="{344842E4-4E39-456E-B16F-51713FC7F850}" type="parTrans" cxnId="{782BF786-0B9B-4573-B65C-C064A0FF018B}">
      <dgm:prSet/>
      <dgm:spPr/>
      <dgm:t>
        <a:bodyPr/>
        <a:lstStyle/>
        <a:p>
          <a:endParaRPr lang="en-US"/>
        </a:p>
      </dgm:t>
    </dgm:pt>
    <dgm:pt modelId="{BAAF20D7-5FF8-4D77-B12B-CC2DE394ACDB}" type="sibTrans" cxnId="{782BF786-0B9B-4573-B65C-C064A0FF018B}">
      <dgm:prSet/>
      <dgm:spPr/>
      <dgm:t>
        <a:bodyPr/>
        <a:lstStyle/>
        <a:p>
          <a:endParaRPr lang="en-US"/>
        </a:p>
      </dgm:t>
    </dgm:pt>
    <dgm:pt modelId="{957C21C0-3FC1-4CE7-8279-4F8DD92A5A0E}">
      <dgm:prSet/>
      <dgm:spPr/>
      <dgm:t>
        <a:bodyPr/>
        <a:lstStyle/>
        <a:p>
          <a:pPr rtl="0"/>
          <a:endParaRPr lang="en-US" dirty="0"/>
        </a:p>
      </dgm:t>
    </dgm:pt>
    <dgm:pt modelId="{22EDFF51-E058-4926-BB9D-C1D448D8F749}" type="parTrans" cxnId="{9AA49684-B46D-49DE-A388-B84A88D9D9AB}">
      <dgm:prSet/>
      <dgm:spPr/>
      <dgm:t>
        <a:bodyPr/>
        <a:lstStyle/>
        <a:p>
          <a:endParaRPr lang="en-US"/>
        </a:p>
      </dgm:t>
    </dgm:pt>
    <dgm:pt modelId="{52022EE4-0BF4-4465-AE0C-ED603B8C9142}" type="sibTrans" cxnId="{9AA49684-B46D-49DE-A388-B84A88D9D9AB}">
      <dgm:prSet/>
      <dgm:spPr/>
      <dgm:t>
        <a:bodyPr/>
        <a:lstStyle/>
        <a:p>
          <a:endParaRPr lang="en-US"/>
        </a:p>
      </dgm:t>
    </dgm:pt>
    <dgm:pt modelId="{9CAD4E38-5D85-4783-B699-C62C7644D2A1}">
      <dgm:prSet/>
      <dgm:spPr/>
      <dgm:t>
        <a:bodyPr/>
        <a:lstStyle/>
        <a:p>
          <a:pPr rtl="0"/>
          <a:r>
            <a:rPr lang="en-US" dirty="0" smtClean="0"/>
            <a:t>Not a government-run identity program</a:t>
          </a:r>
          <a:endParaRPr lang="en-US" dirty="0"/>
        </a:p>
      </dgm:t>
    </dgm:pt>
    <dgm:pt modelId="{A5E7C6E3-04B0-47D8-A43B-35B51D98EDB7}" type="parTrans" cxnId="{69B1B0DE-5CC3-4FB9-BFDD-91D56A90FA1A}">
      <dgm:prSet/>
      <dgm:spPr/>
      <dgm:t>
        <a:bodyPr/>
        <a:lstStyle/>
        <a:p>
          <a:endParaRPr lang="en-US"/>
        </a:p>
      </dgm:t>
    </dgm:pt>
    <dgm:pt modelId="{0238259D-07C5-4537-875C-5C95BB5D89E3}" type="sibTrans" cxnId="{69B1B0DE-5CC3-4FB9-BFDD-91D56A90FA1A}">
      <dgm:prSet/>
      <dgm:spPr/>
      <dgm:t>
        <a:bodyPr/>
        <a:lstStyle/>
        <a:p>
          <a:endParaRPr lang="en-US"/>
        </a:p>
      </dgm:t>
    </dgm:pt>
    <dgm:pt modelId="{C0D8E1CF-8329-46E8-850D-20A01DFCED5C}">
      <dgm:prSet/>
      <dgm:spPr/>
      <dgm:t>
        <a:bodyPr/>
        <a:lstStyle/>
        <a:p>
          <a:pPr rtl="0"/>
          <a:r>
            <a:rPr lang="en-US" dirty="0" smtClean="0"/>
            <a:t>Fund pilots to stimulate the marketplace</a:t>
          </a:r>
          <a:endParaRPr lang="en-US" dirty="0"/>
        </a:p>
      </dgm:t>
    </dgm:pt>
    <dgm:pt modelId="{0CEA0EA6-AD4C-4076-95AC-7ED167C472DB}" type="parTrans" cxnId="{1C4D47C3-28F9-432E-AEFA-C7C5F966EABE}">
      <dgm:prSet/>
      <dgm:spPr/>
      <dgm:t>
        <a:bodyPr/>
        <a:lstStyle/>
        <a:p>
          <a:endParaRPr lang="en-US"/>
        </a:p>
      </dgm:t>
    </dgm:pt>
    <dgm:pt modelId="{2DB9E990-A27A-4398-8386-AFC1C48B8B3E}" type="sibTrans" cxnId="{1C4D47C3-28F9-432E-AEFA-C7C5F966EABE}">
      <dgm:prSet/>
      <dgm:spPr/>
      <dgm:t>
        <a:bodyPr/>
        <a:lstStyle/>
        <a:p>
          <a:endParaRPr lang="en-US"/>
        </a:p>
      </dgm:t>
    </dgm:pt>
    <dgm:pt modelId="{FB69A3EF-7FDB-4218-89CC-77EA660809B6}" type="pres">
      <dgm:prSet presAssocID="{70022187-5FE8-42CD-84AA-4C20A5F456D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E5D744-5E15-482B-8DC5-BC8F4144B15E}" type="pres">
      <dgm:prSet presAssocID="{481B3E3F-5F3D-45B7-8881-2D4F06CE7C44}" presName="circle1" presStyleLbl="node1" presStyleIdx="0" presStyleCnt="2"/>
      <dgm:spPr/>
    </dgm:pt>
    <dgm:pt modelId="{9D98DDF8-77F1-469C-8A98-712BCEE9CBCC}" type="pres">
      <dgm:prSet presAssocID="{481B3E3F-5F3D-45B7-8881-2D4F06CE7C44}" presName="space" presStyleCnt="0"/>
      <dgm:spPr/>
    </dgm:pt>
    <dgm:pt modelId="{BF676251-1784-4623-A991-5080538DF8DC}" type="pres">
      <dgm:prSet presAssocID="{481B3E3F-5F3D-45B7-8881-2D4F06CE7C44}" presName="rect1" presStyleLbl="alignAcc1" presStyleIdx="0" presStyleCnt="2"/>
      <dgm:spPr/>
      <dgm:t>
        <a:bodyPr/>
        <a:lstStyle/>
        <a:p>
          <a:endParaRPr lang="en-US"/>
        </a:p>
      </dgm:t>
    </dgm:pt>
    <dgm:pt modelId="{E621B2AF-CE62-4A83-8887-B1A0F8B89299}" type="pres">
      <dgm:prSet presAssocID="{EE99A993-E2E2-4C34-A383-5626D792D8CE}" presName="vertSpace2" presStyleLbl="node1" presStyleIdx="0" presStyleCnt="2"/>
      <dgm:spPr/>
    </dgm:pt>
    <dgm:pt modelId="{3AC299BA-454D-4ACF-8BBF-CBCC083FA31F}" type="pres">
      <dgm:prSet presAssocID="{EE99A993-E2E2-4C34-A383-5626D792D8CE}" presName="circle2" presStyleLbl="node1" presStyleIdx="1" presStyleCnt="2"/>
      <dgm:spPr/>
    </dgm:pt>
    <dgm:pt modelId="{91060AE4-7470-4083-AB1A-ABFB21EE5945}" type="pres">
      <dgm:prSet presAssocID="{EE99A993-E2E2-4C34-A383-5626D792D8CE}" presName="rect2" presStyleLbl="alignAcc1" presStyleIdx="1" presStyleCnt="2"/>
      <dgm:spPr/>
      <dgm:t>
        <a:bodyPr/>
        <a:lstStyle/>
        <a:p>
          <a:endParaRPr lang="en-US"/>
        </a:p>
      </dgm:t>
    </dgm:pt>
    <dgm:pt modelId="{6A63FF16-FDC8-48A4-B776-F97C57051323}" type="pres">
      <dgm:prSet presAssocID="{481B3E3F-5F3D-45B7-8881-2D4F06CE7C44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FACC2-AD14-4877-9445-680F997EE4E6}" type="pres">
      <dgm:prSet presAssocID="{481B3E3F-5F3D-45B7-8881-2D4F06CE7C44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788E5-A7F1-46B7-BF19-8BA89C78BD6E}" type="pres">
      <dgm:prSet presAssocID="{EE99A993-E2E2-4C34-A383-5626D792D8CE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A5BA1-6ABC-4DCF-8147-F10EAC9BD656}" type="pres">
      <dgm:prSet presAssocID="{EE99A993-E2E2-4C34-A383-5626D792D8CE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A44250-70E8-4D9D-A9B7-3F0ED82D9840}" srcId="{70022187-5FE8-42CD-84AA-4C20A5F456DA}" destId="{481B3E3F-5F3D-45B7-8881-2D4F06CE7C44}" srcOrd="0" destOrd="0" parTransId="{E7749BA1-C7D0-4E84-A34A-8097288DF665}" sibTransId="{1D1777B5-BCB4-445B-991E-7C8E81F440CC}"/>
    <dgm:cxn modelId="{42E5B3BA-32BD-1A43-92BD-080111F843CE}" type="presOf" srcId="{4F0FF1FA-B6B8-4F82-9A70-823EF1EEE7BD}" destId="{CFEA5BA1-6ABC-4DCF-8147-F10EAC9BD656}" srcOrd="0" destOrd="4" presId="urn:microsoft.com/office/officeart/2005/8/layout/target3"/>
    <dgm:cxn modelId="{E25270CA-594F-5B40-9585-B7E0572F310B}" type="presOf" srcId="{C0D8E1CF-8329-46E8-850D-20A01DFCED5C}" destId="{CFEA5BA1-6ABC-4DCF-8147-F10EAC9BD656}" srcOrd="0" destOrd="3" presId="urn:microsoft.com/office/officeart/2005/8/layout/target3"/>
    <dgm:cxn modelId="{DA824246-9FEE-455D-A7D7-09FA2D852C0C}" srcId="{481B3E3F-5F3D-45B7-8881-2D4F06CE7C44}" destId="{883F935C-3C9E-4C31-A0FE-F1EE663D8219}" srcOrd="1" destOrd="0" parTransId="{DEFB954C-9192-43DF-94A6-AB61A5EF03CD}" sibTransId="{678BDED1-7597-4897-A9D0-79BE8E872C39}"/>
    <dgm:cxn modelId="{D69B7932-9503-4495-A23F-4EFF1513EE16}" srcId="{EE99A993-E2E2-4C34-A383-5626D792D8CE}" destId="{3326B6AD-46D5-4ED1-B973-5E631AE92D77}" srcOrd="1" destOrd="0" parTransId="{745F3C90-4C95-43DB-A9BA-BA5812731A06}" sibTransId="{252EDB94-43FC-48A1-B877-E0D8A24594B9}"/>
    <dgm:cxn modelId="{72D62E71-6518-1542-886C-19058A3C0BC8}" type="presOf" srcId="{3326B6AD-46D5-4ED1-B973-5E631AE92D77}" destId="{CFEA5BA1-6ABC-4DCF-8147-F10EAC9BD656}" srcOrd="0" destOrd="1" presId="urn:microsoft.com/office/officeart/2005/8/layout/target3"/>
    <dgm:cxn modelId="{5EC5A4AB-0117-8848-A9B2-632003210BF9}" type="presOf" srcId="{9CAD4E38-5D85-4783-B699-C62C7644D2A1}" destId="{E08FACC2-AD14-4877-9445-680F997EE4E6}" srcOrd="0" destOrd="0" presId="urn:microsoft.com/office/officeart/2005/8/layout/target3"/>
    <dgm:cxn modelId="{1C4D47C3-28F9-432E-AEFA-C7C5F966EABE}" srcId="{EE99A993-E2E2-4C34-A383-5626D792D8CE}" destId="{C0D8E1CF-8329-46E8-850D-20A01DFCED5C}" srcOrd="3" destOrd="0" parTransId="{0CEA0EA6-AD4C-4076-95AC-7ED167C472DB}" sibTransId="{2DB9E990-A27A-4398-8386-AFC1C48B8B3E}"/>
    <dgm:cxn modelId="{8482FF6F-052A-5245-92D6-F66034024A06}" type="presOf" srcId="{72B49F37-AB13-4B7F-B52E-DEA14A5D0D1D}" destId="{CFEA5BA1-6ABC-4DCF-8147-F10EAC9BD656}" srcOrd="0" destOrd="0" presId="urn:microsoft.com/office/officeart/2005/8/layout/target3"/>
    <dgm:cxn modelId="{0BEAB0CC-4FFE-492B-9A42-D758FC7560E5}" srcId="{EE99A993-E2E2-4C34-A383-5626D792D8CE}" destId="{C2AB9C08-E7EA-495A-A3DB-EEBC33D4A5AA}" srcOrd="2" destOrd="0" parTransId="{1A57941D-1B09-407D-ABCB-A1CCCE4BB169}" sibTransId="{E3BDB929-056E-4C67-92B4-AAA712A74DE7}"/>
    <dgm:cxn modelId="{9365CFD2-8C96-4AB8-98CA-F016755CEB17}" srcId="{481B3E3F-5F3D-45B7-8881-2D4F06CE7C44}" destId="{BF3CF9E2-8101-4527-B07A-C75B0C3E75F2}" srcOrd="2" destOrd="0" parTransId="{486BB048-C297-4A66-9670-25E19CED46F9}" sibTransId="{C12475A6-9D81-4112-863E-84471866C728}"/>
    <dgm:cxn modelId="{782BF786-0B9B-4573-B65C-C064A0FF018B}" srcId="{EE99A993-E2E2-4C34-A383-5626D792D8CE}" destId="{4F0FF1FA-B6B8-4F82-9A70-823EF1EEE7BD}" srcOrd="4" destOrd="0" parTransId="{344842E4-4E39-456E-B16F-51713FC7F850}" sibTransId="{BAAF20D7-5FF8-4D77-B12B-CC2DE394ACDB}"/>
    <dgm:cxn modelId="{4E8FFF93-391C-F647-BFBD-3C12BCDEF29E}" type="presOf" srcId="{883F935C-3C9E-4C31-A0FE-F1EE663D8219}" destId="{E08FACC2-AD14-4877-9445-680F997EE4E6}" srcOrd="0" destOrd="1" presId="urn:microsoft.com/office/officeart/2005/8/layout/target3"/>
    <dgm:cxn modelId="{E32CD033-8834-6242-A96A-DB9116C8D153}" type="presOf" srcId="{70022187-5FE8-42CD-84AA-4C20A5F456DA}" destId="{FB69A3EF-7FDB-4218-89CC-77EA660809B6}" srcOrd="0" destOrd="0" presId="urn:microsoft.com/office/officeart/2005/8/layout/target3"/>
    <dgm:cxn modelId="{658B1764-510D-9E49-AA8F-822B6FC09EDF}" type="presOf" srcId="{BF3CF9E2-8101-4527-B07A-C75B0C3E75F2}" destId="{E08FACC2-AD14-4877-9445-680F997EE4E6}" srcOrd="0" destOrd="2" presId="urn:microsoft.com/office/officeart/2005/8/layout/target3"/>
    <dgm:cxn modelId="{3A9790D0-3995-704F-B488-1DDEDDF77A71}" type="presOf" srcId="{EE99A993-E2E2-4C34-A383-5626D792D8CE}" destId="{91060AE4-7470-4083-AB1A-ABFB21EE5945}" srcOrd="0" destOrd="0" presId="urn:microsoft.com/office/officeart/2005/8/layout/target3"/>
    <dgm:cxn modelId="{0AAEBA4D-E75B-42DB-B183-281323C4F861}" srcId="{EE99A993-E2E2-4C34-A383-5626D792D8CE}" destId="{72B49F37-AB13-4B7F-B52E-DEA14A5D0D1D}" srcOrd="0" destOrd="0" parTransId="{C10A834A-C861-49AA-9AAC-C0A72E708494}" sibTransId="{D716B666-A1F5-4B0A-9930-859E8828F152}"/>
    <dgm:cxn modelId="{C1F8553A-B09A-2749-9429-A65D2E4C01C1}" type="presOf" srcId="{481B3E3F-5F3D-45B7-8881-2D4F06CE7C44}" destId="{BF676251-1784-4623-A991-5080538DF8DC}" srcOrd="0" destOrd="0" presId="urn:microsoft.com/office/officeart/2005/8/layout/target3"/>
    <dgm:cxn modelId="{9AA49684-B46D-49DE-A388-B84A88D9D9AB}" srcId="{EE99A993-E2E2-4C34-A383-5626D792D8CE}" destId="{957C21C0-3FC1-4CE7-8279-4F8DD92A5A0E}" srcOrd="5" destOrd="0" parTransId="{22EDFF51-E058-4926-BB9D-C1D448D8F749}" sibTransId="{52022EE4-0BF4-4465-AE0C-ED603B8C9142}"/>
    <dgm:cxn modelId="{9096E80F-3314-194A-9E89-CE665A2B2F99}" type="presOf" srcId="{C2AB9C08-E7EA-495A-A3DB-EEBC33D4A5AA}" destId="{CFEA5BA1-6ABC-4DCF-8147-F10EAC9BD656}" srcOrd="0" destOrd="2" presId="urn:microsoft.com/office/officeart/2005/8/layout/target3"/>
    <dgm:cxn modelId="{5A4726F9-890B-2B42-8B3D-6EC90C0CBAE8}" type="presOf" srcId="{EE99A993-E2E2-4C34-A383-5626D792D8CE}" destId="{3ED788E5-A7F1-46B7-BF19-8BA89C78BD6E}" srcOrd="1" destOrd="0" presId="urn:microsoft.com/office/officeart/2005/8/layout/target3"/>
    <dgm:cxn modelId="{69B1B0DE-5CC3-4FB9-BFDD-91D56A90FA1A}" srcId="{481B3E3F-5F3D-45B7-8881-2D4F06CE7C44}" destId="{9CAD4E38-5D85-4783-B699-C62C7644D2A1}" srcOrd="0" destOrd="0" parTransId="{A5E7C6E3-04B0-47D8-A43B-35B51D98EDB7}" sibTransId="{0238259D-07C5-4537-875C-5C95BB5D89E3}"/>
    <dgm:cxn modelId="{7A70C9EE-EE2C-0441-80CC-D76668104490}" type="presOf" srcId="{957C21C0-3FC1-4CE7-8279-4F8DD92A5A0E}" destId="{CFEA5BA1-6ABC-4DCF-8147-F10EAC9BD656}" srcOrd="0" destOrd="5" presId="urn:microsoft.com/office/officeart/2005/8/layout/target3"/>
    <dgm:cxn modelId="{EFDF7484-3ADA-804B-B966-A9EDA67C7240}" type="presOf" srcId="{481B3E3F-5F3D-45B7-8881-2D4F06CE7C44}" destId="{6A63FF16-FDC8-48A4-B776-F97C57051323}" srcOrd="1" destOrd="0" presId="urn:microsoft.com/office/officeart/2005/8/layout/target3"/>
    <dgm:cxn modelId="{AB83C7A6-D5E0-47CD-BEE3-11812B990415}" srcId="{70022187-5FE8-42CD-84AA-4C20A5F456DA}" destId="{EE99A993-E2E2-4C34-A383-5626D792D8CE}" srcOrd="1" destOrd="0" parTransId="{E833C816-F234-4A71-A46C-2BD116B1564A}" sibTransId="{49E38A39-257E-4165-B05F-78219375AF7E}"/>
    <dgm:cxn modelId="{14F025BF-F19C-154B-832C-9147B45A0051}" type="presParOf" srcId="{FB69A3EF-7FDB-4218-89CC-77EA660809B6}" destId="{74E5D744-5E15-482B-8DC5-BC8F4144B15E}" srcOrd="0" destOrd="0" presId="urn:microsoft.com/office/officeart/2005/8/layout/target3"/>
    <dgm:cxn modelId="{4964663D-AEA4-4A4A-AEC5-5DC0B1C1B2B7}" type="presParOf" srcId="{FB69A3EF-7FDB-4218-89CC-77EA660809B6}" destId="{9D98DDF8-77F1-469C-8A98-712BCEE9CBCC}" srcOrd="1" destOrd="0" presId="urn:microsoft.com/office/officeart/2005/8/layout/target3"/>
    <dgm:cxn modelId="{545626EE-6983-E948-9E38-922D4B27A551}" type="presParOf" srcId="{FB69A3EF-7FDB-4218-89CC-77EA660809B6}" destId="{BF676251-1784-4623-A991-5080538DF8DC}" srcOrd="2" destOrd="0" presId="urn:microsoft.com/office/officeart/2005/8/layout/target3"/>
    <dgm:cxn modelId="{82208E42-4E53-5E45-B6B6-712306BC2EDC}" type="presParOf" srcId="{FB69A3EF-7FDB-4218-89CC-77EA660809B6}" destId="{E621B2AF-CE62-4A83-8887-B1A0F8B89299}" srcOrd="3" destOrd="0" presId="urn:microsoft.com/office/officeart/2005/8/layout/target3"/>
    <dgm:cxn modelId="{DC69EA42-6AB9-BF4C-9256-0D626257A589}" type="presParOf" srcId="{FB69A3EF-7FDB-4218-89CC-77EA660809B6}" destId="{3AC299BA-454D-4ACF-8BBF-CBCC083FA31F}" srcOrd="4" destOrd="0" presId="urn:microsoft.com/office/officeart/2005/8/layout/target3"/>
    <dgm:cxn modelId="{8185E59E-8BF2-3B47-AB60-C5844B9F76F8}" type="presParOf" srcId="{FB69A3EF-7FDB-4218-89CC-77EA660809B6}" destId="{91060AE4-7470-4083-AB1A-ABFB21EE5945}" srcOrd="5" destOrd="0" presId="urn:microsoft.com/office/officeart/2005/8/layout/target3"/>
    <dgm:cxn modelId="{3243A780-AC25-3B4C-B6E3-AEB69F74095A}" type="presParOf" srcId="{FB69A3EF-7FDB-4218-89CC-77EA660809B6}" destId="{6A63FF16-FDC8-48A4-B776-F97C57051323}" srcOrd="6" destOrd="0" presId="urn:microsoft.com/office/officeart/2005/8/layout/target3"/>
    <dgm:cxn modelId="{F125BE5D-A755-F040-9657-9CB161A149A0}" type="presParOf" srcId="{FB69A3EF-7FDB-4218-89CC-77EA660809B6}" destId="{E08FACC2-AD14-4877-9445-680F997EE4E6}" srcOrd="7" destOrd="0" presId="urn:microsoft.com/office/officeart/2005/8/layout/target3"/>
    <dgm:cxn modelId="{7A1C72F4-83B5-5149-94AA-A0DE379CE813}" type="presParOf" srcId="{FB69A3EF-7FDB-4218-89CC-77EA660809B6}" destId="{3ED788E5-A7F1-46B7-BF19-8BA89C78BD6E}" srcOrd="8" destOrd="0" presId="urn:microsoft.com/office/officeart/2005/8/layout/target3"/>
    <dgm:cxn modelId="{B968C4E1-E250-FD4C-9F14-0D22D63382DB}" type="presParOf" srcId="{FB69A3EF-7FDB-4218-89CC-77EA660809B6}" destId="{CFEA5BA1-6ABC-4DCF-8147-F10EAC9BD656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BE421A-F749-4623-8609-6307154F217F}" type="doc">
      <dgm:prSet loTypeId="urn:microsoft.com/office/officeart/2005/8/layout/lProcess2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5290028D-9B1E-4B21-838C-5BA0A29A8F58}">
      <dgm:prSet/>
      <dgm:spPr/>
      <dgm:t>
        <a:bodyPr/>
        <a:lstStyle/>
        <a:p>
          <a:pPr rtl="0"/>
          <a:r>
            <a:rPr lang="en-US" b="1" dirty="0" smtClean="0"/>
            <a:t>$2    Trillion</a:t>
          </a:r>
          <a:endParaRPr lang="en-US" dirty="0"/>
        </a:p>
      </dgm:t>
    </dgm:pt>
    <dgm:pt modelId="{8D6BBC1F-657E-4E28-9C6D-F7CFEBD17506}" type="parTrans" cxnId="{20E52FBE-3D04-4DD4-94E0-80AC03B38A99}">
      <dgm:prSet/>
      <dgm:spPr/>
      <dgm:t>
        <a:bodyPr/>
        <a:lstStyle/>
        <a:p>
          <a:endParaRPr lang="en-US"/>
        </a:p>
      </dgm:t>
    </dgm:pt>
    <dgm:pt modelId="{2BA9FFE4-0BC6-455C-8EF4-6597FAF9242B}" type="sibTrans" cxnId="{20E52FBE-3D04-4DD4-94E0-80AC03B38A99}">
      <dgm:prSet/>
      <dgm:spPr/>
      <dgm:t>
        <a:bodyPr/>
        <a:lstStyle/>
        <a:p>
          <a:endParaRPr lang="en-US"/>
        </a:p>
      </dgm:t>
    </dgm:pt>
    <dgm:pt modelId="{D8310067-2029-4AD2-A43A-FDEC3A7DC310}">
      <dgm:prSet/>
      <dgm:spPr/>
      <dgm:t>
        <a:bodyPr/>
        <a:lstStyle/>
        <a:p>
          <a:pPr rtl="0"/>
          <a:r>
            <a:rPr lang="en-US" b="1" dirty="0" smtClean="0"/>
            <a:t>$2.5 trillion </a:t>
          </a:r>
          <a:endParaRPr lang="en-US" dirty="0"/>
        </a:p>
      </dgm:t>
    </dgm:pt>
    <dgm:pt modelId="{2F2A77FE-1700-49C6-9980-D9A73AE0C50C}" type="parTrans" cxnId="{56FB39EB-B03E-4C64-BC44-0BA535BAF181}">
      <dgm:prSet/>
      <dgm:spPr/>
      <dgm:t>
        <a:bodyPr/>
        <a:lstStyle/>
        <a:p>
          <a:endParaRPr lang="en-US"/>
        </a:p>
      </dgm:t>
    </dgm:pt>
    <dgm:pt modelId="{C7A1B9C4-C2C8-44FD-ACA7-6D5DC3A0E2F8}" type="sibTrans" cxnId="{56FB39EB-B03E-4C64-BC44-0BA535BAF181}">
      <dgm:prSet/>
      <dgm:spPr/>
      <dgm:t>
        <a:bodyPr/>
        <a:lstStyle/>
        <a:p>
          <a:endParaRPr lang="en-US"/>
        </a:p>
      </dgm:t>
    </dgm:pt>
    <dgm:pt modelId="{38D6116E-03FB-4ADF-A930-AB8194DE1CB1}">
      <dgm:prSet/>
      <dgm:spPr/>
      <dgm:t>
        <a:bodyPr/>
        <a:lstStyle/>
        <a:p>
          <a:pPr rtl="0"/>
          <a:r>
            <a:rPr lang="en-US" b="1" dirty="0" smtClean="0"/>
            <a:t>$1.5 Trillion</a:t>
          </a:r>
          <a:endParaRPr lang="en-US" dirty="0"/>
        </a:p>
      </dgm:t>
    </dgm:pt>
    <dgm:pt modelId="{F7AD48DC-8681-4D0D-BEAF-8117093DA425}" type="parTrans" cxnId="{C2287F4D-25A1-4296-AFC8-EB73198D4B3B}">
      <dgm:prSet/>
      <dgm:spPr/>
      <dgm:t>
        <a:bodyPr/>
        <a:lstStyle/>
        <a:p>
          <a:endParaRPr lang="en-US"/>
        </a:p>
      </dgm:t>
    </dgm:pt>
    <dgm:pt modelId="{B6409DA6-8000-4907-A80B-377490C8E21E}" type="sibTrans" cxnId="{C2287F4D-25A1-4296-AFC8-EB73198D4B3B}">
      <dgm:prSet/>
      <dgm:spPr/>
      <dgm:t>
        <a:bodyPr/>
        <a:lstStyle/>
        <a:p>
          <a:endParaRPr lang="en-US"/>
        </a:p>
      </dgm:t>
    </dgm:pt>
    <dgm:pt modelId="{EB51EF03-9D5F-41E6-8237-9008A5124E26}">
      <dgm:prSet/>
      <dgm:spPr/>
      <dgm:t>
        <a:bodyPr/>
        <a:lstStyle/>
        <a:p>
          <a:pPr rtl="0"/>
          <a:r>
            <a:rPr lang="en-US" dirty="0" smtClean="0"/>
            <a:t>The total projected online retail sales across the G20 nations in 2016</a:t>
          </a:r>
          <a:endParaRPr lang="en-US" dirty="0"/>
        </a:p>
      </dgm:t>
    </dgm:pt>
    <dgm:pt modelId="{E173375E-2E04-409B-9C5F-F9AEDFE758C5}" type="parTrans" cxnId="{6CB97C8E-10E7-4AFE-ABD1-0B4B2DAE6771}">
      <dgm:prSet/>
      <dgm:spPr/>
      <dgm:t>
        <a:bodyPr/>
        <a:lstStyle/>
        <a:p>
          <a:endParaRPr lang="en-US"/>
        </a:p>
      </dgm:t>
    </dgm:pt>
    <dgm:pt modelId="{9307A352-5940-4A49-8F96-6E86B0B33427}" type="sibTrans" cxnId="{6CB97C8E-10E7-4AFE-ABD1-0B4B2DAE6771}">
      <dgm:prSet/>
      <dgm:spPr/>
      <dgm:t>
        <a:bodyPr/>
        <a:lstStyle/>
        <a:p>
          <a:endParaRPr lang="en-US"/>
        </a:p>
      </dgm:t>
    </dgm:pt>
    <dgm:pt modelId="{24C9D25D-DECB-4946-A790-0A17C1E4FA6B}">
      <dgm:prSet/>
      <dgm:spPr/>
      <dgm:t>
        <a:bodyPr/>
        <a:lstStyle/>
        <a:p>
          <a:pPr rtl="0"/>
          <a:r>
            <a:rPr lang="en-US" dirty="0" smtClean="0"/>
            <a:t>What this number can </a:t>
          </a:r>
          <a:r>
            <a:rPr lang="en-US" u="sng" dirty="0" smtClean="0"/>
            <a:t>grow</a:t>
          </a:r>
          <a:r>
            <a:rPr lang="en-US" dirty="0" smtClean="0"/>
            <a:t> to if consumers believe the Internet is more worthy of their trust  </a:t>
          </a:r>
          <a:endParaRPr lang="en-US" dirty="0"/>
        </a:p>
      </dgm:t>
    </dgm:pt>
    <dgm:pt modelId="{5F23CD54-BEC3-495A-BCBE-80A4FCF5C1DE}" type="parTrans" cxnId="{87F1A727-3649-49F0-BF00-87A1536C0CC9}">
      <dgm:prSet/>
      <dgm:spPr/>
      <dgm:t>
        <a:bodyPr/>
        <a:lstStyle/>
        <a:p>
          <a:endParaRPr lang="en-US"/>
        </a:p>
      </dgm:t>
    </dgm:pt>
    <dgm:pt modelId="{77039086-74AF-4D52-BC0B-D7BEA7D582FD}" type="sibTrans" cxnId="{87F1A727-3649-49F0-BF00-87A1536C0CC9}">
      <dgm:prSet/>
      <dgm:spPr/>
      <dgm:t>
        <a:bodyPr/>
        <a:lstStyle/>
        <a:p>
          <a:endParaRPr lang="en-US"/>
        </a:p>
      </dgm:t>
    </dgm:pt>
    <dgm:pt modelId="{0357325D-CD65-469F-AC26-0EEF8010A35C}">
      <dgm:prSet/>
      <dgm:spPr/>
      <dgm:t>
        <a:bodyPr/>
        <a:lstStyle/>
        <a:p>
          <a:pPr rtl="0"/>
          <a:r>
            <a:rPr lang="en-US" dirty="0" smtClean="0"/>
            <a:t>What this number will </a:t>
          </a:r>
          <a:r>
            <a:rPr lang="en-US" u="sng" dirty="0" smtClean="0"/>
            <a:t>fall</a:t>
          </a:r>
          <a:r>
            <a:rPr lang="en-US" dirty="0" smtClean="0"/>
            <a:t> to if Trust is eroded</a:t>
          </a:r>
          <a:endParaRPr lang="en-US" dirty="0"/>
        </a:p>
      </dgm:t>
    </dgm:pt>
    <dgm:pt modelId="{DAB14B4D-4719-4E8F-9711-03C1434400FA}" type="parTrans" cxnId="{34BB15C6-7AF0-47F7-BE9B-79516993DF79}">
      <dgm:prSet/>
      <dgm:spPr/>
      <dgm:t>
        <a:bodyPr/>
        <a:lstStyle/>
        <a:p>
          <a:endParaRPr lang="en-US"/>
        </a:p>
      </dgm:t>
    </dgm:pt>
    <dgm:pt modelId="{835E1FBE-1743-46F2-BCD8-34C27E3CDC6B}" type="sibTrans" cxnId="{34BB15C6-7AF0-47F7-BE9B-79516993DF79}">
      <dgm:prSet/>
      <dgm:spPr/>
      <dgm:t>
        <a:bodyPr/>
        <a:lstStyle/>
        <a:p>
          <a:endParaRPr lang="en-US"/>
        </a:p>
      </dgm:t>
    </dgm:pt>
    <dgm:pt modelId="{12337B18-625C-4B60-8151-46887E991A37}" type="pres">
      <dgm:prSet presAssocID="{1ABE421A-F749-4623-8609-6307154F217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09E7DE-9433-491F-8936-90C3E23F5AA3}" type="pres">
      <dgm:prSet presAssocID="{5290028D-9B1E-4B21-838C-5BA0A29A8F58}" presName="compNode" presStyleCnt="0"/>
      <dgm:spPr/>
    </dgm:pt>
    <dgm:pt modelId="{15CF318E-8223-4945-ADE4-3461A599593D}" type="pres">
      <dgm:prSet presAssocID="{5290028D-9B1E-4B21-838C-5BA0A29A8F58}" presName="aNode" presStyleLbl="bgShp" presStyleIdx="0" presStyleCnt="3"/>
      <dgm:spPr/>
      <dgm:t>
        <a:bodyPr/>
        <a:lstStyle/>
        <a:p>
          <a:endParaRPr lang="en-US"/>
        </a:p>
      </dgm:t>
    </dgm:pt>
    <dgm:pt modelId="{F55647B5-9CA2-40C0-B8D7-A4C36EE44C1E}" type="pres">
      <dgm:prSet presAssocID="{5290028D-9B1E-4B21-838C-5BA0A29A8F58}" presName="textNode" presStyleLbl="bgShp" presStyleIdx="0" presStyleCnt="3"/>
      <dgm:spPr/>
      <dgm:t>
        <a:bodyPr/>
        <a:lstStyle/>
        <a:p>
          <a:endParaRPr lang="en-US"/>
        </a:p>
      </dgm:t>
    </dgm:pt>
    <dgm:pt modelId="{A754FD98-CA7E-4B46-9B20-92A57F15A41E}" type="pres">
      <dgm:prSet presAssocID="{5290028D-9B1E-4B21-838C-5BA0A29A8F58}" presName="compChildNode" presStyleCnt="0"/>
      <dgm:spPr/>
    </dgm:pt>
    <dgm:pt modelId="{E4EDBEDC-CF7C-4C8D-A1BA-3782D19AD03C}" type="pres">
      <dgm:prSet presAssocID="{5290028D-9B1E-4B21-838C-5BA0A29A8F58}" presName="theInnerList" presStyleCnt="0"/>
      <dgm:spPr/>
    </dgm:pt>
    <dgm:pt modelId="{8FB8A353-BDAF-40C9-AE28-055D5407287E}" type="pres">
      <dgm:prSet presAssocID="{EB51EF03-9D5F-41E6-8237-9008A5124E2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B02D2-FC82-4282-B2A8-F56DED230A99}" type="pres">
      <dgm:prSet presAssocID="{5290028D-9B1E-4B21-838C-5BA0A29A8F58}" presName="aSpace" presStyleCnt="0"/>
      <dgm:spPr/>
    </dgm:pt>
    <dgm:pt modelId="{AB5FDDA7-B33A-483D-A529-B4620FF17C11}" type="pres">
      <dgm:prSet presAssocID="{D8310067-2029-4AD2-A43A-FDEC3A7DC310}" presName="compNode" presStyleCnt="0"/>
      <dgm:spPr/>
    </dgm:pt>
    <dgm:pt modelId="{3D6059EA-7830-4DFF-BEFE-B54A14DE3946}" type="pres">
      <dgm:prSet presAssocID="{D8310067-2029-4AD2-A43A-FDEC3A7DC310}" presName="aNode" presStyleLbl="bgShp" presStyleIdx="1" presStyleCnt="3"/>
      <dgm:spPr/>
      <dgm:t>
        <a:bodyPr/>
        <a:lstStyle/>
        <a:p>
          <a:endParaRPr lang="en-US"/>
        </a:p>
      </dgm:t>
    </dgm:pt>
    <dgm:pt modelId="{E490DD07-DE5C-4010-98D5-345495BCBB39}" type="pres">
      <dgm:prSet presAssocID="{D8310067-2029-4AD2-A43A-FDEC3A7DC310}" presName="textNode" presStyleLbl="bgShp" presStyleIdx="1" presStyleCnt="3"/>
      <dgm:spPr/>
      <dgm:t>
        <a:bodyPr/>
        <a:lstStyle/>
        <a:p>
          <a:endParaRPr lang="en-US"/>
        </a:p>
      </dgm:t>
    </dgm:pt>
    <dgm:pt modelId="{CE373A85-2403-49D2-827B-DAFABE91034C}" type="pres">
      <dgm:prSet presAssocID="{D8310067-2029-4AD2-A43A-FDEC3A7DC310}" presName="compChildNode" presStyleCnt="0"/>
      <dgm:spPr/>
    </dgm:pt>
    <dgm:pt modelId="{5F5F7E66-EB9D-4D01-980A-D06B434C9CC5}" type="pres">
      <dgm:prSet presAssocID="{D8310067-2029-4AD2-A43A-FDEC3A7DC310}" presName="theInnerList" presStyleCnt="0"/>
      <dgm:spPr/>
    </dgm:pt>
    <dgm:pt modelId="{4C645328-DC16-49D3-9429-573B56679D83}" type="pres">
      <dgm:prSet presAssocID="{24C9D25D-DECB-4946-A790-0A17C1E4FA6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F0A08-5040-49CE-AD5A-8709E19B60F6}" type="pres">
      <dgm:prSet presAssocID="{D8310067-2029-4AD2-A43A-FDEC3A7DC310}" presName="aSpace" presStyleCnt="0"/>
      <dgm:spPr/>
    </dgm:pt>
    <dgm:pt modelId="{EC344CEF-8D99-4AC8-8E64-81713AC7E150}" type="pres">
      <dgm:prSet presAssocID="{38D6116E-03FB-4ADF-A930-AB8194DE1CB1}" presName="compNode" presStyleCnt="0"/>
      <dgm:spPr/>
    </dgm:pt>
    <dgm:pt modelId="{3CF64FD4-A87A-469D-86DA-1E86B46E13E9}" type="pres">
      <dgm:prSet presAssocID="{38D6116E-03FB-4ADF-A930-AB8194DE1CB1}" presName="aNode" presStyleLbl="bgShp" presStyleIdx="2" presStyleCnt="3"/>
      <dgm:spPr/>
      <dgm:t>
        <a:bodyPr/>
        <a:lstStyle/>
        <a:p>
          <a:endParaRPr lang="en-US"/>
        </a:p>
      </dgm:t>
    </dgm:pt>
    <dgm:pt modelId="{0DB8686D-FEAF-471E-81CE-1756CF7A719F}" type="pres">
      <dgm:prSet presAssocID="{38D6116E-03FB-4ADF-A930-AB8194DE1CB1}" presName="textNode" presStyleLbl="bgShp" presStyleIdx="2" presStyleCnt="3"/>
      <dgm:spPr/>
      <dgm:t>
        <a:bodyPr/>
        <a:lstStyle/>
        <a:p>
          <a:endParaRPr lang="en-US"/>
        </a:p>
      </dgm:t>
    </dgm:pt>
    <dgm:pt modelId="{61356D68-D265-4D5E-ABCD-D04AFFA849D5}" type="pres">
      <dgm:prSet presAssocID="{38D6116E-03FB-4ADF-A930-AB8194DE1CB1}" presName="compChildNode" presStyleCnt="0"/>
      <dgm:spPr/>
    </dgm:pt>
    <dgm:pt modelId="{C3C66D9A-E25B-4A80-8233-E41B01D7AE0C}" type="pres">
      <dgm:prSet presAssocID="{38D6116E-03FB-4ADF-A930-AB8194DE1CB1}" presName="theInnerList" presStyleCnt="0"/>
      <dgm:spPr/>
    </dgm:pt>
    <dgm:pt modelId="{60FBBB92-5546-44FA-A746-156E05C9029A}" type="pres">
      <dgm:prSet presAssocID="{0357325D-CD65-469F-AC26-0EEF8010A35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B8B52-49D9-9146-816C-D075A0826B77}" type="presOf" srcId="{5290028D-9B1E-4B21-838C-5BA0A29A8F58}" destId="{15CF318E-8223-4945-ADE4-3461A599593D}" srcOrd="0" destOrd="0" presId="urn:microsoft.com/office/officeart/2005/8/layout/lProcess2"/>
    <dgm:cxn modelId="{292E70F5-BFD0-EA4D-9F32-2FF548C2866C}" type="presOf" srcId="{24C9D25D-DECB-4946-A790-0A17C1E4FA6B}" destId="{4C645328-DC16-49D3-9429-573B56679D83}" srcOrd="0" destOrd="0" presId="urn:microsoft.com/office/officeart/2005/8/layout/lProcess2"/>
    <dgm:cxn modelId="{1FD2C23D-9FD9-7A4B-B014-77A721E8BF59}" type="presOf" srcId="{D8310067-2029-4AD2-A43A-FDEC3A7DC310}" destId="{3D6059EA-7830-4DFF-BEFE-B54A14DE3946}" srcOrd="0" destOrd="0" presId="urn:microsoft.com/office/officeart/2005/8/layout/lProcess2"/>
    <dgm:cxn modelId="{56FB39EB-B03E-4C64-BC44-0BA535BAF181}" srcId="{1ABE421A-F749-4623-8609-6307154F217F}" destId="{D8310067-2029-4AD2-A43A-FDEC3A7DC310}" srcOrd="1" destOrd="0" parTransId="{2F2A77FE-1700-49C6-9980-D9A73AE0C50C}" sibTransId="{C7A1B9C4-C2C8-44FD-ACA7-6D5DC3A0E2F8}"/>
    <dgm:cxn modelId="{25D564A8-4E29-4E46-8013-AB96055C1647}" type="presOf" srcId="{38D6116E-03FB-4ADF-A930-AB8194DE1CB1}" destId="{3CF64FD4-A87A-469D-86DA-1E86B46E13E9}" srcOrd="0" destOrd="0" presId="urn:microsoft.com/office/officeart/2005/8/layout/lProcess2"/>
    <dgm:cxn modelId="{BAF7D19B-582E-4F46-86C3-F7044968E404}" type="presOf" srcId="{5290028D-9B1E-4B21-838C-5BA0A29A8F58}" destId="{F55647B5-9CA2-40C0-B8D7-A4C36EE44C1E}" srcOrd="1" destOrd="0" presId="urn:microsoft.com/office/officeart/2005/8/layout/lProcess2"/>
    <dgm:cxn modelId="{7EECB283-8794-C54C-AC57-C86E7F949D0E}" type="presOf" srcId="{D8310067-2029-4AD2-A43A-FDEC3A7DC310}" destId="{E490DD07-DE5C-4010-98D5-345495BCBB39}" srcOrd="1" destOrd="0" presId="urn:microsoft.com/office/officeart/2005/8/layout/lProcess2"/>
    <dgm:cxn modelId="{34BB15C6-7AF0-47F7-BE9B-79516993DF79}" srcId="{38D6116E-03FB-4ADF-A930-AB8194DE1CB1}" destId="{0357325D-CD65-469F-AC26-0EEF8010A35C}" srcOrd="0" destOrd="0" parTransId="{DAB14B4D-4719-4E8F-9711-03C1434400FA}" sibTransId="{835E1FBE-1743-46F2-BCD8-34C27E3CDC6B}"/>
    <dgm:cxn modelId="{9F0BC98D-0143-1F4C-89AB-00004C8CB5F5}" type="presOf" srcId="{EB51EF03-9D5F-41E6-8237-9008A5124E26}" destId="{8FB8A353-BDAF-40C9-AE28-055D5407287E}" srcOrd="0" destOrd="0" presId="urn:microsoft.com/office/officeart/2005/8/layout/lProcess2"/>
    <dgm:cxn modelId="{87F1A727-3649-49F0-BF00-87A1536C0CC9}" srcId="{D8310067-2029-4AD2-A43A-FDEC3A7DC310}" destId="{24C9D25D-DECB-4946-A790-0A17C1E4FA6B}" srcOrd="0" destOrd="0" parTransId="{5F23CD54-BEC3-495A-BCBE-80A4FCF5C1DE}" sibTransId="{77039086-74AF-4D52-BC0B-D7BEA7D582FD}"/>
    <dgm:cxn modelId="{C2287F4D-25A1-4296-AFC8-EB73198D4B3B}" srcId="{1ABE421A-F749-4623-8609-6307154F217F}" destId="{38D6116E-03FB-4ADF-A930-AB8194DE1CB1}" srcOrd="2" destOrd="0" parTransId="{F7AD48DC-8681-4D0D-BEAF-8117093DA425}" sibTransId="{B6409DA6-8000-4907-A80B-377490C8E21E}"/>
    <dgm:cxn modelId="{D8C07711-5C6F-F74A-98ED-365DB780E7F2}" type="presOf" srcId="{1ABE421A-F749-4623-8609-6307154F217F}" destId="{12337B18-625C-4B60-8151-46887E991A37}" srcOrd="0" destOrd="0" presId="urn:microsoft.com/office/officeart/2005/8/layout/lProcess2"/>
    <dgm:cxn modelId="{20E52FBE-3D04-4DD4-94E0-80AC03B38A99}" srcId="{1ABE421A-F749-4623-8609-6307154F217F}" destId="{5290028D-9B1E-4B21-838C-5BA0A29A8F58}" srcOrd="0" destOrd="0" parTransId="{8D6BBC1F-657E-4E28-9C6D-F7CFEBD17506}" sibTransId="{2BA9FFE4-0BC6-455C-8EF4-6597FAF9242B}"/>
    <dgm:cxn modelId="{AAD94F1F-E630-FF48-B3B7-72E468C279D1}" type="presOf" srcId="{38D6116E-03FB-4ADF-A930-AB8194DE1CB1}" destId="{0DB8686D-FEAF-471E-81CE-1756CF7A719F}" srcOrd="1" destOrd="0" presId="urn:microsoft.com/office/officeart/2005/8/layout/lProcess2"/>
    <dgm:cxn modelId="{C8CC3998-5F05-484E-A432-73B8E5D6CAE6}" type="presOf" srcId="{0357325D-CD65-469F-AC26-0EEF8010A35C}" destId="{60FBBB92-5546-44FA-A746-156E05C9029A}" srcOrd="0" destOrd="0" presId="urn:microsoft.com/office/officeart/2005/8/layout/lProcess2"/>
    <dgm:cxn modelId="{6CB97C8E-10E7-4AFE-ABD1-0B4B2DAE6771}" srcId="{5290028D-9B1E-4B21-838C-5BA0A29A8F58}" destId="{EB51EF03-9D5F-41E6-8237-9008A5124E26}" srcOrd="0" destOrd="0" parTransId="{E173375E-2E04-409B-9C5F-F9AEDFE758C5}" sibTransId="{9307A352-5940-4A49-8F96-6E86B0B33427}"/>
    <dgm:cxn modelId="{343E1480-6543-3B42-9BAC-24FD88DF74B7}" type="presParOf" srcId="{12337B18-625C-4B60-8151-46887E991A37}" destId="{1809E7DE-9433-491F-8936-90C3E23F5AA3}" srcOrd="0" destOrd="0" presId="urn:microsoft.com/office/officeart/2005/8/layout/lProcess2"/>
    <dgm:cxn modelId="{16BE82F6-3189-DB44-8771-55675DBE3976}" type="presParOf" srcId="{1809E7DE-9433-491F-8936-90C3E23F5AA3}" destId="{15CF318E-8223-4945-ADE4-3461A599593D}" srcOrd="0" destOrd="0" presId="urn:microsoft.com/office/officeart/2005/8/layout/lProcess2"/>
    <dgm:cxn modelId="{61303B57-9285-AA41-86DE-7EFC10194EA2}" type="presParOf" srcId="{1809E7DE-9433-491F-8936-90C3E23F5AA3}" destId="{F55647B5-9CA2-40C0-B8D7-A4C36EE44C1E}" srcOrd="1" destOrd="0" presId="urn:microsoft.com/office/officeart/2005/8/layout/lProcess2"/>
    <dgm:cxn modelId="{ED74B961-EE2F-0D44-8A52-70E21CD86E41}" type="presParOf" srcId="{1809E7DE-9433-491F-8936-90C3E23F5AA3}" destId="{A754FD98-CA7E-4B46-9B20-92A57F15A41E}" srcOrd="2" destOrd="0" presId="urn:microsoft.com/office/officeart/2005/8/layout/lProcess2"/>
    <dgm:cxn modelId="{A6B4DEE2-BBB5-9744-890E-733AAE56FAED}" type="presParOf" srcId="{A754FD98-CA7E-4B46-9B20-92A57F15A41E}" destId="{E4EDBEDC-CF7C-4C8D-A1BA-3782D19AD03C}" srcOrd="0" destOrd="0" presId="urn:microsoft.com/office/officeart/2005/8/layout/lProcess2"/>
    <dgm:cxn modelId="{9EF23368-4FFC-464D-A035-F950EECEB605}" type="presParOf" srcId="{E4EDBEDC-CF7C-4C8D-A1BA-3782D19AD03C}" destId="{8FB8A353-BDAF-40C9-AE28-055D5407287E}" srcOrd="0" destOrd="0" presId="urn:microsoft.com/office/officeart/2005/8/layout/lProcess2"/>
    <dgm:cxn modelId="{AA73437D-8694-F74A-AA35-3600AE07B16F}" type="presParOf" srcId="{12337B18-625C-4B60-8151-46887E991A37}" destId="{9F1B02D2-FC82-4282-B2A8-F56DED230A99}" srcOrd="1" destOrd="0" presId="urn:microsoft.com/office/officeart/2005/8/layout/lProcess2"/>
    <dgm:cxn modelId="{1AE2D02D-7E23-1940-8453-80629E07BEF6}" type="presParOf" srcId="{12337B18-625C-4B60-8151-46887E991A37}" destId="{AB5FDDA7-B33A-483D-A529-B4620FF17C11}" srcOrd="2" destOrd="0" presId="urn:microsoft.com/office/officeart/2005/8/layout/lProcess2"/>
    <dgm:cxn modelId="{6167F0D6-FB08-7041-9619-98C2CBAFD8CA}" type="presParOf" srcId="{AB5FDDA7-B33A-483D-A529-B4620FF17C11}" destId="{3D6059EA-7830-4DFF-BEFE-B54A14DE3946}" srcOrd="0" destOrd="0" presId="urn:microsoft.com/office/officeart/2005/8/layout/lProcess2"/>
    <dgm:cxn modelId="{DF95DC4F-5A77-E44E-908A-A5448B60CBFD}" type="presParOf" srcId="{AB5FDDA7-B33A-483D-A529-B4620FF17C11}" destId="{E490DD07-DE5C-4010-98D5-345495BCBB39}" srcOrd="1" destOrd="0" presId="urn:microsoft.com/office/officeart/2005/8/layout/lProcess2"/>
    <dgm:cxn modelId="{5099C7D2-B525-214C-88EC-6339717F8A33}" type="presParOf" srcId="{AB5FDDA7-B33A-483D-A529-B4620FF17C11}" destId="{CE373A85-2403-49D2-827B-DAFABE91034C}" srcOrd="2" destOrd="0" presId="urn:microsoft.com/office/officeart/2005/8/layout/lProcess2"/>
    <dgm:cxn modelId="{7D85BD83-369C-BC41-A95D-5CE06185B222}" type="presParOf" srcId="{CE373A85-2403-49D2-827B-DAFABE91034C}" destId="{5F5F7E66-EB9D-4D01-980A-D06B434C9CC5}" srcOrd="0" destOrd="0" presId="urn:microsoft.com/office/officeart/2005/8/layout/lProcess2"/>
    <dgm:cxn modelId="{3B86D7D7-42F8-A14B-A7DA-8C26AFE63D17}" type="presParOf" srcId="{5F5F7E66-EB9D-4D01-980A-D06B434C9CC5}" destId="{4C645328-DC16-49D3-9429-573B56679D83}" srcOrd="0" destOrd="0" presId="urn:microsoft.com/office/officeart/2005/8/layout/lProcess2"/>
    <dgm:cxn modelId="{4E31DAD3-75E3-C64D-99E5-88FB6ABF1771}" type="presParOf" srcId="{12337B18-625C-4B60-8151-46887E991A37}" destId="{4EFF0A08-5040-49CE-AD5A-8709E19B60F6}" srcOrd="3" destOrd="0" presId="urn:microsoft.com/office/officeart/2005/8/layout/lProcess2"/>
    <dgm:cxn modelId="{32DBFAFD-F7FA-8147-B065-37BB5DBF20AD}" type="presParOf" srcId="{12337B18-625C-4B60-8151-46887E991A37}" destId="{EC344CEF-8D99-4AC8-8E64-81713AC7E150}" srcOrd="4" destOrd="0" presId="urn:microsoft.com/office/officeart/2005/8/layout/lProcess2"/>
    <dgm:cxn modelId="{78C9B336-53EC-4644-9483-4ACD7510F785}" type="presParOf" srcId="{EC344CEF-8D99-4AC8-8E64-81713AC7E150}" destId="{3CF64FD4-A87A-469D-86DA-1E86B46E13E9}" srcOrd="0" destOrd="0" presId="urn:microsoft.com/office/officeart/2005/8/layout/lProcess2"/>
    <dgm:cxn modelId="{F5B7EA9E-236F-3B41-A390-3E696AB11840}" type="presParOf" srcId="{EC344CEF-8D99-4AC8-8E64-81713AC7E150}" destId="{0DB8686D-FEAF-471E-81CE-1756CF7A719F}" srcOrd="1" destOrd="0" presId="urn:microsoft.com/office/officeart/2005/8/layout/lProcess2"/>
    <dgm:cxn modelId="{D084ABFC-D08E-0C44-A44B-AADEC72FD948}" type="presParOf" srcId="{EC344CEF-8D99-4AC8-8E64-81713AC7E150}" destId="{61356D68-D265-4D5E-ABCD-D04AFFA849D5}" srcOrd="2" destOrd="0" presId="urn:microsoft.com/office/officeart/2005/8/layout/lProcess2"/>
    <dgm:cxn modelId="{4CE09ED4-5836-3E41-8B11-FF758181619B}" type="presParOf" srcId="{61356D68-D265-4D5E-ABCD-D04AFFA849D5}" destId="{C3C66D9A-E25B-4A80-8233-E41B01D7AE0C}" srcOrd="0" destOrd="0" presId="urn:microsoft.com/office/officeart/2005/8/layout/lProcess2"/>
    <dgm:cxn modelId="{0C9E4AEA-E4B8-834F-A2C8-E2B438FFF88F}" type="presParOf" srcId="{C3C66D9A-E25B-4A80-8233-E41B01D7AE0C}" destId="{60FBBB92-5546-44FA-A746-156E05C9029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399ECD-73AA-4901-9783-5041190AE41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C145E0-4820-4686-A028-B2A5D4633908}">
      <dgm:prSet/>
      <dgm:spPr/>
      <dgm:t>
        <a:bodyPr/>
        <a:lstStyle/>
        <a:p>
          <a:pPr rtl="0"/>
          <a:r>
            <a:rPr lang="en-US" b="1" dirty="0" smtClean="0"/>
            <a:t>Convene the Private Sector</a:t>
          </a:r>
          <a:endParaRPr lang="en-US" dirty="0"/>
        </a:p>
      </dgm:t>
    </dgm:pt>
    <dgm:pt modelId="{C4272B1D-1D4D-440B-9D04-03B508260BBB}" type="parTrans" cxnId="{6B9A2E08-E452-439D-8048-0F5677F19B8B}">
      <dgm:prSet/>
      <dgm:spPr/>
      <dgm:t>
        <a:bodyPr/>
        <a:lstStyle/>
        <a:p>
          <a:endParaRPr lang="en-US"/>
        </a:p>
      </dgm:t>
    </dgm:pt>
    <dgm:pt modelId="{9CF083F0-B35A-405D-97E7-4C606BBE0A7C}" type="sibTrans" cxnId="{6B9A2E08-E452-439D-8048-0F5677F19B8B}">
      <dgm:prSet/>
      <dgm:spPr/>
      <dgm:t>
        <a:bodyPr/>
        <a:lstStyle/>
        <a:p>
          <a:endParaRPr lang="en-US"/>
        </a:p>
      </dgm:t>
    </dgm:pt>
    <dgm:pt modelId="{B8BB8D61-DA7B-48DE-9838-2BCA91122297}">
      <dgm:prSet/>
      <dgm:spPr/>
      <dgm:t>
        <a:bodyPr/>
        <a:lstStyle/>
        <a:p>
          <a:pPr rtl="0"/>
          <a:r>
            <a:rPr lang="en-US" dirty="0" smtClean="0"/>
            <a:t>August 2012:  Launched  privately-led </a:t>
          </a:r>
          <a:r>
            <a:rPr lang="en-US" b="1" dirty="0" smtClean="0"/>
            <a:t>Identity Ecosystem Steering Group (IDESG).</a:t>
          </a:r>
          <a:r>
            <a:rPr lang="en-US" dirty="0" smtClean="0"/>
            <a:t>  Funded by NIST grant, IDESG tasked with crafting standards and policies for the </a:t>
          </a:r>
          <a:r>
            <a:rPr lang="en-US" b="0" dirty="0" smtClean="0"/>
            <a:t>Identity Ecosystem Framework  </a:t>
          </a:r>
          <a:r>
            <a:rPr lang="en-US" b="0" dirty="0" smtClean="0">
              <a:hlinkClick xmlns:r="http://schemas.openxmlformats.org/officeDocument/2006/relationships" r:id="rId1"/>
            </a:rPr>
            <a:t>http://www.idecosystem.org/</a:t>
          </a:r>
          <a:r>
            <a:rPr lang="en-US" b="0" dirty="0" smtClean="0"/>
            <a:t> </a:t>
          </a:r>
          <a:endParaRPr lang="en-US" dirty="0"/>
        </a:p>
      </dgm:t>
    </dgm:pt>
    <dgm:pt modelId="{5F7494C4-F00B-463B-A6F4-693B94B03F68}" type="parTrans" cxnId="{8A6C843E-A0D7-4596-9D53-261D47664179}">
      <dgm:prSet/>
      <dgm:spPr/>
      <dgm:t>
        <a:bodyPr/>
        <a:lstStyle/>
        <a:p>
          <a:endParaRPr lang="en-US"/>
        </a:p>
      </dgm:t>
    </dgm:pt>
    <dgm:pt modelId="{174FA800-0F8F-42AA-95FA-D3A447CA5B72}" type="sibTrans" cxnId="{8A6C843E-A0D7-4596-9D53-261D47664179}">
      <dgm:prSet/>
      <dgm:spPr/>
      <dgm:t>
        <a:bodyPr/>
        <a:lstStyle/>
        <a:p>
          <a:endParaRPr lang="en-US"/>
        </a:p>
      </dgm:t>
    </dgm:pt>
    <dgm:pt modelId="{C522D679-E5FA-4502-9B55-F17E7FAED408}">
      <dgm:prSet/>
      <dgm:spPr/>
      <dgm:t>
        <a:bodyPr/>
        <a:lstStyle/>
        <a:p>
          <a:pPr rtl="0"/>
          <a:r>
            <a:rPr lang="en-US" b="1" dirty="0" smtClean="0"/>
            <a:t>Fund Innovative Pilots to Advance the Ecosystem</a:t>
          </a:r>
          <a:endParaRPr lang="en-US" dirty="0"/>
        </a:p>
      </dgm:t>
    </dgm:pt>
    <dgm:pt modelId="{91DEDAC2-1A95-4529-8005-D02E7C6F362A}" type="parTrans" cxnId="{4645CAD8-5125-439D-90CA-29BE7A6D4CE2}">
      <dgm:prSet/>
      <dgm:spPr/>
      <dgm:t>
        <a:bodyPr/>
        <a:lstStyle/>
        <a:p>
          <a:endParaRPr lang="en-US"/>
        </a:p>
      </dgm:t>
    </dgm:pt>
    <dgm:pt modelId="{1187CDDA-2BED-4BC8-A98C-2129E21A359B}" type="sibTrans" cxnId="{4645CAD8-5125-439D-90CA-29BE7A6D4CE2}">
      <dgm:prSet/>
      <dgm:spPr/>
      <dgm:t>
        <a:bodyPr/>
        <a:lstStyle/>
        <a:p>
          <a:endParaRPr lang="en-US"/>
        </a:p>
      </dgm:t>
    </dgm:pt>
    <dgm:pt modelId="{A58D73AA-56BE-44A6-B2A9-5D5DA0350A62}">
      <dgm:prSet/>
      <dgm:spPr/>
      <dgm:t>
        <a:bodyPr/>
        <a:lstStyle/>
        <a:p>
          <a:pPr rtl="0"/>
          <a:r>
            <a:rPr lang="en-US" b="0" dirty="0" smtClean="0"/>
            <a:t>Three rounds of pilot grants in 2012 and 2013; </a:t>
          </a:r>
          <a:r>
            <a:rPr lang="en-US" b="1" dirty="0" smtClean="0"/>
            <a:t>10 pilots now active</a:t>
          </a:r>
          <a:endParaRPr lang="en-US" b="1" dirty="0"/>
        </a:p>
      </dgm:t>
    </dgm:pt>
    <dgm:pt modelId="{6AA1A9D2-6208-4A09-9D16-27134067C308}" type="parTrans" cxnId="{2066DF41-009B-468E-929C-A7D01570A8D8}">
      <dgm:prSet/>
      <dgm:spPr/>
      <dgm:t>
        <a:bodyPr/>
        <a:lstStyle/>
        <a:p>
          <a:endParaRPr lang="en-US"/>
        </a:p>
      </dgm:t>
    </dgm:pt>
    <dgm:pt modelId="{F25F40C4-3F6E-45E8-9E2A-8976AA3DC835}" type="sibTrans" cxnId="{2066DF41-009B-468E-929C-A7D01570A8D8}">
      <dgm:prSet/>
      <dgm:spPr/>
      <dgm:t>
        <a:bodyPr/>
        <a:lstStyle/>
        <a:p>
          <a:endParaRPr lang="en-US"/>
        </a:p>
      </dgm:t>
    </dgm:pt>
    <dgm:pt modelId="{3FCFC17E-5ED3-4940-B290-36FBD537959D}">
      <dgm:prSet/>
      <dgm:spPr/>
      <dgm:t>
        <a:bodyPr/>
        <a:lstStyle/>
        <a:p>
          <a:pPr rtl="0"/>
          <a:r>
            <a:rPr lang="en-US" b="1" dirty="0" smtClean="0"/>
            <a:t>Government as an early adopter to stimulate demand</a:t>
          </a:r>
          <a:endParaRPr lang="en-US" dirty="0"/>
        </a:p>
      </dgm:t>
    </dgm:pt>
    <dgm:pt modelId="{6A712CAA-CD09-4ED1-8D7E-6ADC5173132F}" type="parTrans" cxnId="{F4FE0DE4-DF88-4790-992B-9469E2170989}">
      <dgm:prSet/>
      <dgm:spPr/>
      <dgm:t>
        <a:bodyPr/>
        <a:lstStyle/>
        <a:p>
          <a:endParaRPr lang="en-US"/>
        </a:p>
      </dgm:t>
    </dgm:pt>
    <dgm:pt modelId="{34F64B77-1D22-408E-A20A-B63184A27F28}" type="sibTrans" cxnId="{F4FE0DE4-DF88-4790-992B-9469E2170989}">
      <dgm:prSet/>
      <dgm:spPr/>
      <dgm:t>
        <a:bodyPr/>
        <a:lstStyle/>
        <a:p>
          <a:endParaRPr lang="en-US"/>
        </a:p>
      </dgm:t>
    </dgm:pt>
    <dgm:pt modelId="{47F9B573-246D-4FB8-BD04-83ACA185F60F}">
      <dgm:prSet/>
      <dgm:spPr/>
      <dgm:t>
        <a:bodyPr/>
        <a:lstStyle/>
        <a:p>
          <a:pPr rtl="0"/>
          <a:r>
            <a:rPr lang="en-US" dirty="0" smtClean="0"/>
            <a:t>Ensure government-wide alignment with the Federal Identity, Credential, and Access Management (FICAM) Roadmap</a:t>
          </a:r>
          <a:endParaRPr lang="en-US" dirty="0"/>
        </a:p>
      </dgm:t>
    </dgm:pt>
    <dgm:pt modelId="{30691890-3592-40FA-8092-17AD895BCB98}" type="parTrans" cxnId="{B23B058C-5568-4621-975A-33B1A125CEC3}">
      <dgm:prSet/>
      <dgm:spPr/>
      <dgm:t>
        <a:bodyPr/>
        <a:lstStyle/>
        <a:p>
          <a:endParaRPr lang="en-US"/>
        </a:p>
      </dgm:t>
    </dgm:pt>
    <dgm:pt modelId="{57F4A608-7FB4-4B05-96FB-25726984B8C5}" type="sibTrans" cxnId="{B23B058C-5568-4621-975A-33B1A125CEC3}">
      <dgm:prSet/>
      <dgm:spPr/>
      <dgm:t>
        <a:bodyPr/>
        <a:lstStyle/>
        <a:p>
          <a:endParaRPr lang="en-US"/>
        </a:p>
      </dgm:t>
    </dgm:pt>
    <dgm:pt modelId="{120FDD82-0785-439F-907A-0BC5B2F499CA}">
      <dgm:prSet/>
      <dgm:spPr/>
      <dgm:t>
        <a:bodyPr/>
        <a:lstStyle/>
        <a:p>
          <a:r>
            <a:rPr lang="en-US" dirty="0" smtClean="0"/>
            <a:t>Solicitations took a challenge-based approach focused on addressing barriers the marketplace has not yet overcome </a:t>
          </a:r>
        </a:p>
      </dgm:t>
    </dgm:pt>
    <dgm:pt modelId="{8B68527B-ADF9-4BFD-89DD-419B491CA41D}" type="parTrans" cxnId="{C6A4189C-0B6A-4562-B0BC-2314EEF8B08C}">
      <dgm:prSet/>
      <dgm:spPr/>
      <dgm:t>
        <a:bodyPr/>
        <a:lstStyle/>
        <a:p>
          <a:endParaRPr lang="en-US"/>
        </a:p>
      </dgm:t>
    </dgm:pt>
    <dgm:pt modelId="{D4AB55A3-60E5-40EA-95A7-6C972063F6A0}" type="sibTrans" cxnId="{C6A4189C-0B6A-4562-B0BC-2314EEF8B08C}">
      <dgm:prSet/>
      <dgm:spPr/>
      <dgm:t>
        <a:bodyPr/>
        <a:lstStyle/>
        <a:p>
          <a:endParaRPr lang="en-US"/>
        </a:p>
      </dgm:t>
    </dgm:pt>
    <dgm:pt modelId="{FC4DF3A6-5B22-4AD2-BC91-1AD266F59761}">
      <dgm:prSet/>
      <dgm:spPr/>
      <dgm:t>
        <a:bodyPr/>
        <a:lstStyle/>
        <a:p>
          <a:pPr rtl="0"/>
          <a:r>
            <a:rPr lang="en-US" dirty="0" smtClean="0"/>
            <a:t>White House effort to create a </a:t>
          </a:r>
          <a:r>
            <a:rPr lang="en-US" b="1" dirty="0" smtClean="0"/>
            <a:t>Federal Cloud Credential Exchange </a:t>
          </a:r>
          <a:r>
            <a:rPr lang="en-US" dirty="0" smtClean="0"/>
            <a:t>(FCCX)</a:t>
          </a:r>
          <a:endParaRPr lang="en-US" b="1" dirty="0"/>
        </a:p>
      </dgm:t>
    </dgm:pt>
    <dgm:pt modelId="{162ADA82-369A-4FDF-AB18-E4F2AB266456}" type="parTrans" cxnId="{69C3BA7E-7E7E-4CEF-9339-BC0E05898536}">
      <dgm:prSet/>
      <dgm:spPr/>
      <dgm:t>
        <a:bodyPr/>
        <a:lstStyle/>
        <a:p>
          <a:endParaRPr lang="en-US"/>
        </a:p>
      </dgm:t>
    </dgm:pt>
    <dgm:pt modelId="{0D349F31-0E9B-4728-A6B2-1CF7BB17881B}" type="sibTrans" cxnId="{69C3BA7E-7E7E-4CEF-9339-BC0E05898536}">
      <dgm:prSet/>
      <dgm:spPr/>
      <dgm:t>
        <a:bodyPr/>
        <a:lstStyle/>
        <a:p>
          <a:endParaRPr lang="en-US"/>
        </a:p>
      </dgm:t>
    </dgm:pt>
    <dgm:pt modelId="{ACE73B09-99AD-4156-BB74-0B63A53EE84F}">
      <dgm:prSet/>
      <dgm:spPr/>
      <dgm:t>
        <a:bodyPr/>
        <a:lstStyle/>
        <a:p>
          <a:pPr rtl="0"/>
          <a:r>
            <a:rPr lang="en-US" b="0" dirty="0" smtClean="0"/>
            <a:t>August 2013:  </a:t>
          </a:r>
          <a:r>
            <a:rPr lang="en-US" b="1" dirty="0" smtClean="0"/>
            <a:t>USPS</a:t>
          </a:r>
          <a:r>
            <a:rPr lang="en-US" b="0" dirty="0" smtClean="0"/>
            <a:t> awards FCCX contract </a:t>
          </a:r>
          <a:endParaRPr lang="en-US" b="0" dirty="0"/>
        </a:p>
      </dgm:t>
    </dgm:pt>
    <dgm:pt modelId="{AEE24621-F507-49A3-BACC-BE524E11BC78}" type="parTrans" cxnId="{D373091F-D4FC-4632-8E56-799C5E77E4B9}">
      <dgm:prSet/>
      <dgm:spPr/>
      <dgm:t>
        <a:bodyPr/>
        <a:lstStyle/>
        <a:p>
          <a:endParaRPr lang="en-US"/>
        </a:p>
      </dgm:t>
    </dgm:pt>
    <dgm:pt modelId="{182EE0F6-B93A-4855-A994-8A37BDB9EC2F}" type="sibTrans" cxnId="{D373091F-D4FC-4632-8E56-799C5E77E4B9}">
      <dgm:prSet/>
      <dgm:spPr/>
      <dgm:t>
        <a:bodyPr/>
        <a:lstStyle/>
        <a:p>
          <a:endParaRPr lang="en-US"/>
        </a:p>
      </dgm:t>
    </dgm:pt>
    <dgm:pt modelId="{AA206205-83C3-4B14-99FD-386E75C6496A}">
      <dgm:prSet/>
      <dgm:spPr/>
      <dgm:t>
        <a:bodyPr/>
        <a:lstStyle/>
        <a:p>
          <a:pPr rtl="0"/>
          <a:r>
            <a:rPr lang="en-US" b="0" dirty="0" smtClean="0"/>
            <a:t>October 2013:  IDESG incorporates as 501(c)3, prepares to raise private funds</a:t>
          </a:r>
          <a:endParaRPr lang="en-US" b="1" dirty="0"/>
        </a:p>
      </dgm:t>
    </dgm:pt>
    <dgm:pt modelId="{C204186F-568F-49CE-8800-2E53E989A5D3}" type="parTrans" cxnId="{6A2D408E-1326-43E2-AA04-BD30B6CF8FA9}">
      <dgm:prSet/>
      <dgm:spPr/>
      <dgm:t>
        <a:bodyPr/>
        <a:lstStyle/>
        <a:p>
          <a:endParaRPr lang="en-US"/>
        </a:p>
      </dgm:t>
    </dgm:pt>
    <dgm:pt modelId="{3A903A24-943E-443C-B296-FCD3E7A77000}" type="sibTrans" cxnId="{6A2D408E-1326-43E2-AA04-BD30B6CF8FA9}">
      <dgm:prSet/>
      <dgm:spPr/>
      <dgm:t>
        <a:bodyPr/>
        <a:lstStyle/>
        <a:p>
          <a:endParaRPr lang="en-US"/>
        </a:p>
      </dgm:t>
    </dgm:pt>
    <dgm:pt modelId="{849F1C10-5B70-314D-9A50-BE1D5A8707AC}">
      <dgm:prSet/>
      <dgm:spPr/>
      <dgm:t>
        <a:bodyPr/>
        <a:lstStyle/>
        <a:p>
          <a:pPr rtl="0"/>
          <a:r>
            <a:rPr lang="en-US" b="0" dirty="0" smtClean="0"/>
            <a:t>March 2014: FCCX rolls into pre-beta</a:t>
          </a:r>
          <a:endParaRPr lang="en-US" b="0" dirty="0"/>
        </a:p>
      </dgm:t>
    </dgm:pt>
    <dgm:pt modelId="{61828964-343F-7642-BF97-6469A018FA0F}" type="parTrans" cxnId="{F163B38C-0922-BA40-9E8A-88A6E063D908}">
      <dgm:prSet/>
      <dgm:spPr/>
      <dgm:t>
        <a:bodyPr/>
        <a:lstStyle/>
        <a:p>
          <a:endParaRPr lang="en-US"/>
        </a:p>
      </dgm:t>
    </dgm:pt>
    <dgm:pt modelId="{EEC4F0A7-C806-4245-9010-B831F1B2C26B}" type="sibTrans" cxnId="{F163B38C-0922-BA40-9E8A-88A6E063D908}">
      <dgm:prSet/>
      <dgm:spPr/>
      <dgm:t>
        <a:bodyPr/>
        <a:lstStyle/>
        <a:p>
          <a:endParaRPr lang="en-US"/>
        </a:p>
      </dgm:t>
    </dgm:pt>
    <dgm:pt modelId="{8564B5EE-8DC7-49F7-B3DD-99FC16FBC3B3}" type="pres">
      <dgm:prSet presAssocID="{6C399ECD-73AA-4901-9783-5041190AE4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88532B-4FFF-4ACB-B1AD-98E03FEA9027}" type="pres">
      <dgm:prSet presAssocID="{B4C145E0-4820-4686-A028-B2A5D4633908}" presName="parentLin" presStyleCnt="0"/>
      <dgm:spPr/>
    </dgm:pt>
    <dgm:pt modelId="{02C91240-CA82-42ED-A6BD-DA025A923BDB}" type="pres">
      <dgm:prSet presAssocID="{B4C145E0-4820-4686-A028-B2A5D46339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DF661E-D998-4BBA-96ED-5E548CBFB409}" type="pres">
      <dgm:prSet presAssocID="{B4C145E0-4820-4686-A028-B2A5D463390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EBABE-AA84-44ED-BB93-B1E141D26397}" type="pres">
      <dgm:prSet presAssocID="{B4C145E0-4820-4686-A028-B2A5D4633908}" presName="negativeSpace" presStyleCnt="0"/>
      <dgm:spPr/>
    </dgm:pt>
    <dgm:pt modelId="{F0604375-9F10-43CF-851B-95598FA4CD68}" type="pres">
      <dgm:prSet presAssocID="{B4C145E0-4820-4686-A028-B2A5D463390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CB3D9-6676-4698-9846-1B1DA4224E43}" type="pres">
      <dgm:prSet presAssocID="{9CF083F0-B35A-405D-97E7-4C606BBE0A7C}" presName="spaceBetweenRectangles" presStyleCnt="0"/>
      <dgm:spPr/>
    </dgm:pt>
    <dgm:pt modelId="{D06DC577-1DF9-4FAB-B324-D58C24FA9DCF}" type="pres">
      <dgm:prSet presAssocID="{C522D679-E5FA-4502-9B55-F17E7FAED408}" presName="parentLin" presStyleCnt="0"/>
      <dgm:spPr/>
    </dgm:pt>
    <dgm:pt modelId="{1B128D1E-45FC-49C2-B7EF-F1B1C54F7A14}" type="pres">
      <dgm:prSet presAssocID="{C522D679-E5FA-4502-9B55-F17E7FAED4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183D6F0-D128-4196-BCE2-6A8C263EC362}" type="pres">
      <dgm:prSet presAssocID="{C522D679-E5FA-4502-9B55-F17E7FAED4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1ECE2-C3EE-4541-B1EE-2997F6D3AB03}" type="pres">
      <dgm:prSet presAssocID="{C522D679-E5FA-4502-9B55-F17E7FAED408}" presName="negativeSpace" presStyleCnt="0"/>
      <dgm:spPr/>
    </dgm:pt>
    <dgm:pt modelId="{40D8BAB8-D8A5-4130-B437-1918F4A3D83A}" type="pres">
      <dgm:prSet presAssocID="{C522D679-E5FA-4502-9B55-F17E7FAED4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C3EA1-92DD-4113-A6F1-25FED9869F8A}" type="pres">
      <dgm:prSet presAssocID="{1187CDDA-2BED-4BC8-A98C-2129E21A359B}" presName="spaceBetweenRectangles" presStyleCnt="0"/>
      <dgm:spPr/>
    </dgm:pt>
    <dgm:pt modelId="{FD73501E-8FA6-469F-9B45-8A904BAC7A3A}" type="pres">
      <dgm:prSet presAssocID="{3FCFC17E-5ED3-4940-B290-36FBD537959D}" presName="parentLin" presStyleCnt="0"/>
      <dgm:spPr/>
    </dgm:pt>
    <dgm:pt modelId="{1DCCCF0E-E38F-4569-B093-423CBC61717F}" type="pres">
      <dgm:prSet presAssocID="{3FCFC17E-5ED3-4940-B290-36FBD537959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364335E-EC2E-41A5-8E54-5FC621555C16}" type="pres">
      <dgm:prSet presAssocID="{3FCFC17E-5ED3-4940-B290-36FBD53795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A2C03-3E17-4EAA-ABE1-EA264180F694}" type="pres">
      <dgm:prSet presAssocID="{3FCFC17E-5ED3-4940-B290-36FBD537959D}" presName="negativeSpace" presStyleCnt="0"/>
      <dgm:spPr/>
    </dgm:pt>
    <dgm:pt modelId="{38DB2458-F239-42DF-8A48-74335729419C}" type="pres">
      <dgm:prSet presAssocID="{3FCFC17E-5ED3-4940-B290-36FBD537959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95478B-1414-7F47-85A4-60B18D106EB8}" type="presOf" srcId="{B4C145E0-4820-4686-A028-B2A5D4633908}" destId="{8CDF661E-D998-4BBA-96ED-5E548CBFB409}" srcOrd="1" destOrd="0" presId="urn:microsoft.com/office/officeart/2005/8/layout/list1"/>
    <dgm:cxn modelId="{4645CAD8-5125-439D-90CA-29BE7A6D4CE2}" srcId="{6C399ECD-73AA-4901-9783-5041190AE410}" destId="{C522D679-E5FA-4502-9B55-F17E7FAED408}" srcOrd="1" destOrd="0" parTransId="{91DEDAC2-1A95-4529-8005-D02E7C6F362A}" sibTransId="{1187CDDA-2BED-4BC8-A98C-2129E21A359B}"/>
    <dgm:cxn modelId="{7370EC00-549B-5345-98FB-F2CD0ADDFCA1}" type="presOf" srcId="{C522D679-E5FA-4502-9B55-F17E7FAED408}" destId="{1B128D1E-45FC-49C2-B7EF-F1B1C54F7A14}" srcOrd="0" destOrd="0" presId="urn:microsoft.com/office/officeart/2005/8/layout/list1"/>
    <dgm:cxn modelId="{E4092799-F647-FC42-A8AE-D83348A50395}" type="presOf" srcId="{120FDD82-0785-439F-907A-0BC5B2F499CA}" destId="{40D8BAB8-D8A5-4130-B437-1918F4A3D83A}" srcOrd="0" destOrd="1" presId="urn:microsoft.com/office/officeart/2005/8/layout/list1"/>
    <dgm:cxn modelId="{8C0CF139-A53E-1640-8B50-CF0B2042D72F}" type="presOf" srcId="{849F1C10-5B70-314D-9A50-BE1D5A8707AC}" destId="{38DB2458-F239-42DF-8A48-74335729419C}" srcOrd="0" destOrd="3" presId="urn:microsoft.com/office/officeart/2005/8/layout/list1"/>
    <dgm:cxn modelId="{207DD391-F469-2F40-9C2B-4F9E8D1D58A3}" type="presOf" srcId="{B8BB8D61-DA7B-48DE-9838-2BCA91122297}" destId="{F0604375-9F10-43CF-851B-95598FA4CD68}" srcOrd="0" destOrd="0" presId="urn:microsoft.com/office/officeart/2005/8/layout/list1"/>
    <dgm:cxn modelId="{042456C8-3CC6-D64C-B1D1-3526EB0CEA22}" type="presOf" srcId="{6C399ECD-73AA-4901-9783-5041190AE410}" destId="{8564B5EE-8DC7-49F7-B3DD-99FC16FBC3B3}" srcOrd="0" destOrd="0" presId="urn:microsoft.com/office/officeart/2005/8/layout/list1"/>
    <dgm:cxn modelId="{F163B38C-0922-BA40-9E8A-88A6E063D908}" srcId="{3FCFC17E-5ED3-4940-B290-36FBD537959D}" destId="{849F1C10-5B70-314D-9A50-BE1D5A8707AC}" srcOrd="3" destOrd="0" parTransId="{61828964-343F-7642-BF97-6469A018FA0F}" sibTransId="{EEC4F0A7-C806-4245-9010-B831F1B2C26B}"/>
    <dgm:cxn modelId="{B23B058C-5568-4621-975A-33B1A125CEC3}" srcId="{3FCFC17E-5ED3-4940-B290-36FBD537959D}" destId="{47F9B573-246D-4FB8-BD04-83ACA185F60F}" srcOrd="0" destOrd="0" parTransId="{30691890-3592-40FA-8092-17AD895BCB98}" sibTransId="{57F4A608-7FB4-4B05-96FB-25726984B8C5}"/>
    <dgm:cxn modelId="{C02D9F10-6BC2-8C42-B271-D5E358DA36B4}" type="presOf" srcId="{B4C145E0-4820-4686-A028-B2A5D4633908}" destId="{02C91240-CA82-42ED-A6BD-DA025A923BDB}" srcOrd="0" destOrd="0" presId="urn:microsoft.com/office/officeart/2005/8/layout/list1"/>
    <dgm:cxn modelId="{31836504-B260-824F-A8BB-5BB5395B78E7}" type="presOf" srcId="{3FCFC17E-5ED3-4940-B290-36FBD537959D}" destId="{5364335E-EC2E-41A5-8E54-5FC621555C16}" srcOrd="1" destOrd="0" presId="urn:microsoft.com/office/officeart/2005/8/layout/list1"/>
    <dgm:cxn modelId="{6B9A2E08-E452-439D-8048-0F5677F19B8B}" srcId="{6C399ECD-73AA-4901-9783-5041190AE410}" destId="{B4C145E0-4820-4686-A028-B2A5D4633908}" srcOrd="0" destOrd="0" parTransId="{C4272B1D-1D4D-440B-9D04-03B508260BBB}" sibTransId="{9CF083F0-B35A-405D-97E7-4C606BBE0A7C}"/>
    <dgm:cxn modelId="{5B390DCA-837D-CB48-9BF0-26089FB35108}" type="presOf" srcId="{C522D679-E5FA-4502-9B55-F17E7FAED408}" destId="{1183D6F0-D128-4196-BCE2-6A8C263EC362}" srcOrd="1" destOrd="0" presId="urn:microsoft.com/office/officeart/2005/8/layout/list1"/>
    <dgm:cxn modelId="{525365FA-CB78-F343-9790-C8A2E8E3A0FF}" type="presOf" srcId="{FC4DF3A6-5B22-4AD2-BC91-1AD266F59761}" destId="{38DB2458-F239-42DF-8A48-74335729419C}" srcOrd="0" destOrd="1" presId="urn:microsoft.com/office/officeart/2005/8/layout/list1"/>
    <dgm:cxn modelId="{7691D85C-E22A-1E41-8DDB-894C311621E5}" type="presOf" srcId="{47F9B573-246D-4FB8-BD04-83ACA185F60F}" destId="{38DB2458-F239-42DF-8A48-74335729419C}" srcOrd="0" destOrd="0" presId="urn:microsoft.com/office/officeart/2005/8/layout/list1"/>
    <dgm:cxn modelId="{12A9B574-9F61-1744-8CDE-E3A2CE42D014}" type="presOf" srcId="{3FCFC17E-5ED3-4940-B290-36FBD537959D}" destId="{1DCCCF0E-E38F-4569-B093-423CBC61717F}" srcOrd="0" destOrd="0" presId="urn:microsoft.com/office/officeart/2005/8/layout/list1"/>
    <dgm:cxn modelId="{8A6C843E-A0D7-4596-9D53-261D47664179}" srcId="{B4C145E0-4820-4686-A028-B2A5D4633908}" destId="{B8BB8D61-DA7B-48DE-9838-2BCA91122297}" srcOrd="0" destOrd="0" parTransId="{5F7494C4-F00B-463B-A6F4-693B94B03F68}" sibTransId="{174FA800-0F8F-42AA-95FA-D3A447CA5B72}"/>
    <dgm:cxn modelId="{2066DF41-009B-468E-929C-A7D01570A8D8}" srcId="{C522D679-E5FA-4502-9B55-F17E7FAED408}" destId="{A58D73AA-56BE-44A6-B2A9-5D5DA0350A62}" srcOrd="0" destOrd="0" parTransId="{6AA1A9D2-6208-4A09-9D16-27134067C308}" sibTransId="{F25F40C4-3F6E-45E8-9E2A-8976AA3DC835}"/>
    <dgm:cxn modelId="{D373091F-D4FC-4632-8E56-799C5E77E4B9}" srcId="{3FCFC17E-5ED3-4940-B290-36FBD537959D}" destId="{ACE73B09-99AD-4156-BB74-0B63A53EE84F}" srcOrd="2" destOrd="0" parTransId="{AEE24621-F507-49A3-BACC-BE524E11BC78}" sibTransId="{182EE0F6-B93A-4855-A994-8A37BDB9EC2F}"/>
    <dgm:cxn modelId="{6A2D408E-1326-43E2-AA04-BD30B6CF8FA9}" srcId="{B4C145E0-4820-4686-A028-B2A5D4633908}" destId="{AA206205-83C3-4B14-99FD-386E75C6496A}" srcOrd="1" destOrd="0" parTransId="{C204186F-568F-49CE-8800-2E53E989A5D3}" sibTransId="{3A903A24-943E-443C-B296-FCD3E7A77000}"/>
    <dgm:cxn modelId="{82B092BE-DFD8-8946-84FC-16E2852EDFB7}" type="presOf" srcId="{A58D73AA-56BE-44A6-B2A9-5D5DA0350A62}" destId="{40D8BAB8-D8A5-4130-B437-1918F4A3D83A}" srcOrd="0" destOrd="0" presId="urn:microsoft.com/office/officeart/2005/8/layout/list1"/>
    <dgm:cxn modelId="{69C3BA7E-7E7E-4CEF-9339-BC0E05898536}" srcId="{3FCFC17E-5ED3-4940-B290-36FBD537959D}" destId="{FC4DF3A6-5B22-4AD2-BC91-1AD266F59761}" srcOrd="1" destOrd="0" parTransId="{162ADA82-369A-4FDF-AB18-E4F2AB266456}" sibTransId="{0D349F31-0E9B-4728-A6B2-1CF7BB17881B}"/>
    <dgm:cxn modelId="{5CE9F520-ECBB-F94C-BD69-B2900322120B}" type="presOf" srcId="{AA206205-83C3-4B14-99FD-386E75C6496A}" destId="{F0604375-9F10-43CF-851B-95598FA4CD68}" srcOrd="0" destOrd="1" presId="urn:microsoft.com/office/officeart/2005/8/layout/list1"/>
    <dgm:cxn modelId="{C6A4189C-0B6A-4562-B0BC-2314EEF8B08C}" srcId="{C522D679-E5FA-4502-9B55-F17E7FAED408}" destId="{120FDD82-0785-439F-907A-0BC5B2F499CA}" srcOrd="1" destOrd="0" parTransId="{8B68527B-ADF9-4BFD-89DD-419B491CA41D}" sibTransId="{D4AB55A3-60E5-40EA-95A7-6C972063F6A0}"/>
    <dgm:cxn modelId="{F4FE0DE4-DF88-4790-992B-9469E2170989}" srcId="{6C399ECD-73AA-4901-9783-5041190AE410}" destId="{3FCFC17E-5ED3-4940-B290-36FBD537959D}" srcOrd="2" destOrd="0" parTransId="{6A712CAA-CD09-4ED1-8D7E-6ADC5173132F}" sibTransId="{34F64B77-1D22-408E-A20A-B63184A27F28}"/>
    <dgm:cxn modelId="{27AC4DF9-C9CE-4A42-9161-CA4BB31007A9}" type="presOf" srcId="{ACE73B09-99AD-4156-BB74-0B63A53EE84F}" destId="{38DB2458-F239-42DF-8A48-74335729419C}" srcOrd="0" destOrd="2" presId="urn:microsoft.com/office/officeart/2005/8/layout/list1"/>
    <dgm:cxn modelId="{1CFE59D1-1568-0048-B091-9C4371D2FC36}" type="presParOf" srcId="{8564B5EE-8DC7-49F7-B3DD-99FC16FBC3B3}" destId="{BD88532B-4FFF-4ACB-B1AD-98E03FEA9027}" srcOrd="0" destOrd="0" presId="urn:microsoft.com/office/officeart/2005/8/layout/list1"/>
    <dgm:cxn modelId="{6DE75634-C1A3-9640-BDAA-33A414F402BD}" type="presParOf" srcId="{BD88532B-4FFF-4ACB-B1AD-98E03FEA9027}" destId="{02C91240-CA82-42ED-A6BD-DA025A923BDB}" srcOrd="0" destOrd="0" presId="urn:microsoft.com/office/officeart/2005/8/layout/list1"/>
    <dgm:cxn modelId="{1C477129-3A4F-8248-8AAD-277BB226CE8D}" type="presParOf" srcId="{BD88532B-4FFF-4ACB-B1AD-98E03FEA9027}" destId="{8CDF661E-D998-4BBA-96ED-5E548CBFB409}" srcOrd="1" destOrd="0" presId="urn:microsoft.com/office/officeart/2005/8/layout/list1"/>
    <dgm:cxn modelId="{A1FA0451-A9C7-A345-AF3B-6C3525D8FFF1}" type="presParOf" srcId="{8564B5EE-8DC7-49F7-B3DD-99FC16FBC3B3}" destId="{762EBABE-AA84-44ED-BB93-B1E141D26397}" srcOrd="1" destOrd="0" presId="urn:microsoft.com/office/officeart/2005/8/layout/list1"/>
    <dgm:cxn modelId="{8ACD8BDF-9A61-FA40-ACDD-C9B1344F114D}" type="presParOf" srcId="{8564B5EE-8DC7-49F7-B3DD-99FC16FBC3B3}" destId="{F0604375-9F10-43CF-851B-95598FA4CD68}" srcOrd="2" destOrd="0" presId="urn:microsoft.com/office/officeart/2005/8/layout/list1"/>
    <dgm:cxn modelId="{D9FD6518-23A4-1D4E-8A36-A66DA9683BFD}" type="presParOf" srcId="{8564B5EE-8DC7-49F7-B3DD-99FC16FBC3B3}" destId="{B0CCB3D9-6676-4698-9846-1B1DA4224E43}" srcOrd="3" destOrd="0" presId="urn:microsoft.com/office/officeart/2005/8/layout/list1"/>
    <dgm:cxn modelId="{CAE848FF-BF10-A342-8DC2-CBE5804EFF21}" type="presParOf" srcId="{8564B5EE-8DC7-49F7-B3DD-99FC16FBC3B3}" destId="{D06DC577-1DF9-4FAB-B324-D58C24FA9DCF}" srcOrd="4" destOrd="0" presId="urn:microsoft.com/office/officeart/2005/8/layout/list1"/>
    <dgm:cxn modelId="{DD24B803-F251-AC48-A7EB-4CB90B0CC0C9}" type="presParOf" srcId="{D06DC577-1DF9-4FAB-B324-D58C24FA9DCF}" destId="{1B128D1E-45FC-49C2-B7EF-F1B1C54F7A14}" srcOrd="0" destOrd="0" presId="urn:microsoft.com/office/officeart/2005/8/layout/list1"/>
    <dgm:cxn modelId="{30E4CF73-5D18-BC4F-8E49-E5B88BD2B364}" type="presParOf" srcId="{D06DC577-1DF9-4FAB-B324-D58C24FA9DCF}" destId="{1183D6F0-D128-4196-BCE2-6A8C263EC362}" srcOrd="1" destOrd="0" presId="urn:microsoft.com/office/officeart/2005/8/layout/list1"/>
    <dgm:cxn modelId="{DE6E51D5-5D64-5645-A8B4-F5862968796E}" type="presParOf" srcId="{8564B5EE-8DC7-49F7-B3DD-99FC16FBC3B3}" destId="{DB71ECE2-C3EE-4541-B1EE-2997F6D3AB03}" srcOrd="5" destOrd="0" presId="urn:microsoft.com/office/officeart/2005/8/layout/list1"/>
    <dgm:cxn modelId="{3FC9432E-BA2F-E247-BAAC-3C5BF91B923B}" type="presParOf" srcId="{8564B5EE-8DC7-49F7-B3DD-99FC16FBC3B3}" destId="{40D8BAB8-D8A5-4130-B437-1918F4A3D83A}" srcOrd="6" destOrd="0" presId="urn:microsoft.com/office/officeart/2005/8/layout/list1"/>
    <dgm:cxn modelId="{7A7051CB-33B9-9C46-B140-289B3139BDA1}" type="presParOf" srcId="{8564B5EE-8DC7-49F7-B3DD-99FC16FBC3B3}" destId="{3A5C3EA1-92DD-4113-A6F1-25FED9869F8A}" srcOrd="7" destOrd="0" presId="urn:microsoft.com/office/officeart/2005/8/layout/list1"/>
    <dgm:cxn modelId="{B236A296-A15A-AC41-937B-5DF2AE1BA86D}" type="presParOf" srcId="{8564B5EE-8DC7-49F7-B3DD-99FC16FBC3B3}" destId="{FD73501E-8FA6-469F-9B45-8A904BAC7A3A}" srcOrd="8" destOrd="0" presId="urn:microsoft.com/office/officeart/2005/8/layout/list1"/>
    <dgm:cxn modelId="{B6D83097-DF39-454F-948A-348C57A5830F}" type="presParOf" srcId="{FD73501E-8FA6-469F-9B45-8A904BAC7A3A}" destId="{1DCCCF0E-E38F-4569-B093-423CBC61717F}" srcOrd="0" destOrd="0" presId="urn:microsoft.com/office/officeart/2005/8/layout/list1"/>
    <dgm:cxn modelId="{E54B06EC-A18A-1646-BE9C-10AACCAACB6C}" type="presParOf" srcId="{FD73501E-8FA6-469F-9B45-8A904BAC7A3A}" destId="{5364335E-EC2E-41A5-8E54-5FC621555C16}" srcOrd="1" destOrd="0" presId="urn:microsoft.com/office/officeart/2005/8/layout/list1"/>
    <dgm:cxn modelId="{ED347646-E29F-4446-85C0-F8A718CA4BE4}" type="presParOf" srcId="{8564B5EE-8DC7-49F7-B3DD-99FC16FBC3B3}" destId="{BDDA2C03-3E17-4EAA-ABE1-EA264180F694}" srcOrd="9" destOrd="0" presId="urn:microsoft.com/office/officeart/2005/8/layout/list1"/>
    <dgm:cxn modelId="{BE0CC485-EABB-3C4D-998E-B32D91365702}" type="presParOf" srcId="{8564B5EE-8DC7-49F7-B3DD-99FC16FBC3B3}" destId="{38DB2458-F239-42DF-8A48-7433572941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06FA0B-D2D3-4BCB-9CEA-B64F7653694A}" type="doc">
      <dgm:prSet loTypeId="urn:microsoft.com/office/officeart/2005/8/layout/h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000E5AB4-3279-44B7-BDBC-44B60283D6B6}">
      <dgm:prSet custT="1"/>
      <dgm:spPr/>
      <dgm:t>
        <a:bodyPr/>
        <a:lstStyle/>
        <a:p>
          <a:pPr rtl="0"/>
          <a:r>
            <a:rPr lang="en-US" sz="1600" b="1" dirty="0" smtClean="0"/>
            <a:t>AAMVA</a:t>
          </a:r>
        </a:p>
        <a:p>
          <a:pPr rtl="0"/>
          <a:r>
            <a:rPr lang="en-US" sz="1200" b="1" dirty="0" smtClean="0"/>
            <a:t>Virginia/$1.6M</a:t>
          </a:r>
          <a:endParaRPr lang="en-US" sz="1200" b="1" dirty="0"/>
        </a:p>
      </dgm:t>
    </dgm:pt>
    <dgm:pt modelId="{9D6AD0D8-7447-4FDB-B3CA-A8DE5824F453}" type="parTrans" cxnId="{8867610E-9F48-43A3-8960-60AA3EC491B1}">
      <dgm:prSet/>
      <dgm:spPr/>
      <dgm:t>
        <a:bodyPr/>
        <a:lstStyle/>
        <a:p>
          <a:endParaRPr lang="en-US"/>
        </a:p>
      </dgm:t>
    </dgm:pt>
    <dgm:pt modelId="{744A2735-7629-4740-9769-3F0F76379D50}" type="sibTrans" cxnId="{8867610E-9F48-43A3-8960-60AA3EC491B1}">
      <dgm:prSet/>
      <dgm:spPr/>
      <dgm:t>
        <a:bodyPr/>
        <a:lstStyle/>
        <a:p>
          <a:endParaRPr lang="en-US"/>
        </a:p>
      </dgm:t>
    </dgm:pt>
    <dgm:pt modelId="{782D98D6-4DA8-4D4D-8ADA-721A6F92CC97}">
      <dgm:prSet custT="1"/>
      <dgm:spPr/>
      <dgm:t>
        <a:bodyPr/>
        <a:lstStyle/>
        <a:p>
          <a:pPr rtl="0"/>
          <a:r>
            <a:rPr lang="en-US" sz="1400" dirty="0" smtClean="0"/>
            <a:t>Focus:  Develop public-private partnership to strengthen private-sector credentials with attributes from a state DMV</a:t>
          </a:r>
          <a:endParaRPr lang="en-US" sz="1400" dirty="0"/>
        </a:p>
      </dgm:t>
    </dgm:pt>
    <dgm:pt modelId="{32F305C0-9996-4FDF-B4DC-C6B536323819}" type="parTrans" cxnId="{F09488CD-43C6-4DE0-8845-912EE9BDCFCE}">
      <dgm:prSet/>
      <dgm:spPr/>
      <dgm:t>
        <a:bodyPr/>
        <a:lstStyle/>
        <a:p>
          <a:endParaRPr lang="en-US"/>
        </a:p>
      </dgm:t>
    </dgm:pt>
    <dgm:pt modelId="{A2C95D07-9C79-4FC3-ACF8-E87B37AA1340}" type="sibTrans" cxnId="{F09488CD-43C6-4DE0-8845-912EE9BDCFCE}">
      <dgm:prSet/>
      <dgm:spPr/>
      <dgm:t>
        <a:bodyPr/>
        <a:lstStyle/>
        <a:p>
          <a:endParaRPr lang="en-US"/>
        </a:p>
      </dgm:t>
    </dgm:pt>
    <dgm:pt modelId="{D5408B90-4ED6-480D-88D4-9110469AFB75}">
      <dgm:prSet custT="1"/>
      <dgm:spPr/>
      <dgm:t>
        <a:bodyPr/>
        <a:lstStyle/>
        <a:p>
          <a:pPr rtl="0"/>
          <a:r>
            <a:rPr lang="en-US" sz="1600" b="1" dirty="0" err="1" smtClean="0"/>
            <a:t>Daon</a:t>
          </a:r>
          <a:endParaRPr lang="en-US" sz="1600" b="1" dirty="0" smtClean="0"/>
        </a:p>
        <a:p>
          <a:pPr rtl="0"/>
          <a:r>
            <a:rPr lang="en-US" sz="1200" b="1" dirty="0" smtClean="0"/>
            <a:t>Virginia/$1.8M</a:t>
          </a:r>
          <a:endParaRPr lang="en-US" sz="1200" b="1" dirty="0"/>
        </a:p>
      </dgm:t>
    </dgm:pt>
    <dgm:pt modelId="{14290546-7F8C-40A7-A72E-82DFFCC13FDA}" type="parTrans" cxnId="{2D54B775-0B2D-4D10-ABD6-AF1DF24E70BF}">
      <dgm:prSet/>
      <dgm:spPr/>
      <dgm:t>
        <a:bodyPr/>
        <a:lstStyle/>
        <a:p>
          <a:endParaRPr lang="en-US"/>
        </a:p>
      </dgm:t>
    </dgm:pt>
    <dgm:pt modelId="{4D7A5316-BA4D-4231-A513-DCCF4B878877}" type="sibTrans" cxnId="{2D54B775-0B2D-4D10-ABD6-AF1DF24E70BF}">
      <dgm:prSet/>
      <dgm:spPr/>
      <dgm:t>
        <a:bodyPr/>
        <a:lstStyle/>
        <a:p>
          <a:endParaRPr lang="en-US"/>
        </a:p>
      </dgm:t>
    </dgm:pt>
    <dgm:pt modelId="{800A6513-6B70-476C-A8F6-6F24C78A09B8}">
      <dgm:prSet custT="1"/>
      <dgm:spPr/>
      <dgm:t>
        <a:bodyPr/>
        <a:lstStyle/>
        <a:p>
          <a:pPr rtl="0"/>
          <a:r>
            <a:rPr lang="en-US" sz="1600" b="1" dirty="0" smtClean="0"/>
            <a:t>Criterion</a:t>
          </a:r>
        </a:p>
        <a:p>
          <a:pPr rtl="0"/>
          <a:r>
            <a:rPr lang="en-US" sz="1200" b="1" dirty="0" smtClean="0"/>
            <a:t>Virginia/$1.97M</a:t>
          </a:r>
          <a:endParaRPr lang="en-US" sz="1200" b="1" dirty="0"/>
        </a:p>
      </dgm:t>
    </dgm:pt>
    <dgm:pt modelId="{925AC273-02EB-4C9C-9425-11543AAE927A}" type="parTrans" cxnId="{DD34F73C-475E-44A0-BB0B-7869ACD9BA75}">
      <dgm:prSet/>
      <dgm:spPr/>
      <dgm:t>
        <a:bodyPr/>
        <a:lstStyle/>
        <a:p>
          <a:endParaRPr lang="en-US"/>
        </a:p>
      </dgm:t>
    </dgm:pt>
    <dgm:pt modelId="{EF7299CF-E81A-4A76-B2ED-B2CBD4F122F6}" type="sibTrans" cxnId="{DD34F73C-475E-44A0-BB0B-7869ACD9BA75}">
      <dgm:prSet/>
      <dgm:spPr/>
      <dgm:t>
        <a:bodyPr/>
        <a:lstStyle/>
        <a:p>
          <a:endParaRPr lang="en-US"/>
        </a:p>
      </dgm:t>
    </dgm:pt>
    <dgm:pt modelId="{F7E8511C-3CCB-4F11-B307-BE8956A77817}">
      <dgm:prSet custT="1"/>
      <dgm:spPr/>
      <dgm:t>
        <a:bodyPr/>
        <a:lstStyle/>
        <a:p>
          <a:pPr rtl="0"/>
          <a:r>
            <a:rPr lang="en-US" sz="1600" b="1" dirty="0" smtClean="0"/>
            <a:t>Internet2</a:t>
          </a:r>
        </a:p>
        <a:p>
          <a:pPr rtl="0"/>
          <a:r>
            <a:rPr lang="en-US" sz="1200" b="1" dirty="0" smtClean="0"/>
            <a:t>Michigan/$1.8M</a:t>
          </a:r>
          <a:endParaRPr lang="en-US" sz="1200" b="1" dirty="0"/>
        </a:p>
      </dgm:t>
    </dgm:pt>
    <dgm:pt modelId="{6F301E46-1DEC-4C69-A312-8168DBAB271F}" type="parTrans" cxnId="{EF4F7D1B-F729-4FD9-90FB-B6803E35138F}">
      <dgm:prSet/>
      <dgm:spPr/>
      <dgm:t>
        <a:bodyPr/>
        <a:lstStyle/>
        <a:p>
          <a:endParaRPr lang="en-US"/>
        </a:p>
      </dgm:t>
    </dgm:pt>
    <dgm:pt modelId="{9CB84021-D26C-4F58-8D04-59C07ED1444F}" type="sibTrans" cxnId="{EF4F7D1B-F729-4FD9-90FB-B6803E35138F}">
      <dgm:prSet/>
      <dgm:spPr/>
      <dgm:t>
        <a:bodyPr/>
        <a:lstStyle/>
        <a:p>
          <a:endParaRPr lang="en-US"/>
        </a:p>
      </dgm:t>
    </dgm:pt>
    <dgm:pt modelId="{0CCC3BB1-384F-429A-AA94-DE41124A2967}">
      <dgm:prSet custT="1"/>
      <dgm:spPr/>
      <dgm:t>
        <a:bodyPr/>
        <a:lstStyle/>
        <a:p>
          <a:pPr rtl="0"/>
          <a:r>
            <a:rPr lang="en-US" sz="1600" b="1" dirty="0" smtClean="0"/>
            <a:t>Resilient</a:t>
          </a:r>
        </a:p>
        <a:p>
          <a:pPr rtl="0"/>
          <a:r>
            <a:rPr lang="en-US" sz="1200" b="1" dirty="0" smtClean="0"/>
            <a:t>California/$2M</a:t>
          </a:r>
          <a:endParaRPr lang="en-US" sz="1200" b="1" dirty="0"/>
        </a:p>
      </dgm:t>
    </dgm:pt>
    <dgm:pt modelId="{AD37DEA4-A9EA-4C05-AA25-B042C1932C7D}" type="parTrans" cxnId="{8D923FC5-9C1D-40DF-A653-2C7C9E98E08A}">
      <dgm:prSet/>
      <dgm:spPr/>
      <dgm:t>
        <a:bodyPr/>
        <a:lstStyle/>
        <a:p>
          <a:endParaRPr lang="en-US"/>
        </a:p>
      </dgm:t>
    </dgm:pt>
    <dgm:pt modelId="{3F680696-035C-4DEA-9C61-DA9071A03491}" type="sibTrans" cxnId="{8D923FC5-9C1D-40DF-A653-2C7C9E98E08A}">
      <dgm:prSet/>
      <dgm:spPr/>
      <dgm:t>
        <a:bodyPr/>
        <a:lstStyle/>
        <a:p>
          <a:endParaRPr lang="en-US"/>
        </a:p>
      </dgm:t>
    </dgm:pt>
    <dgm:pt modelId="{3DC5C823-7768-4D4D-9E2F-F8CD373E1771}">
      <dgm:prSet custT="1"/>
      <dgm:spPr/>
      <dgm:t>
        <a:bodyPr/>
        <a:lstStyle/>
        <a:p>
          <a:pPr rtl="0"/>
          <a:r>
            <a:rPr lang="en-US" sz="1400" dirty="0" smtClean="0"/>
            <a:t>Focus:  deploy smartphone based, multi-factor authentication to consumers</a:t>
          </a:r>
          <a:endParaRPr lang="en-US" sz="1400" dirty="0"/>
        </a:p>
      </dgm:t>
    </dgm:pt>
    <dgm:pt modelId="{B0DB8240-CC65-4052-AC42-5F7F7CD68CD9}" type="parTrans" cxnId="{B0A8DC9E-E438-4E37-A250-68E51EF93D24}">
      <dgm:prSet/>
      <dgm:spPr/>
      <dgm:t>
        <a:bodyPr/>
        <a:lstStyle/>
        <a:p>
          <a:endParaRPr lang="en-US"/>
        </a:p>
      </dgm:t>
    </dgm:pt>
    <dgm:pt modelId="{F08B1A29-0A76-436F-AD6A-43BDDAC46985}" type="sibTrans" cxnId="{B0A8DC9E-E438-4E37-A250-68E51EF93D24}">
      <dgm:prSet/>
      <dgm:spPr/>
      <dgm:t>
        <a:bodyPr/>
        <a:lstStyle/>
        <a:p>
          <a:endParaRPr lang="en-US"/>
        </a:p>
      </dgm:t>
    </dgm:pt>
    <dgm:pt modelId="{0768E753-2D26-42D2-9CF9-A827E4A7806E}">
      <dgm:prSet custT="1"/>
      <dgm:spPr/>
      <dgm:t>
        <a:bodyPr/>
        <a:lstStyle/>
        <a:p>
          <a:pPr rtl="0"/>
          <a:r>
            <a:rPr lang="en-US" sz="1400" dirty="0" smtClean="0"/>
            <a:t>AARP, Purdue, eBay/</a:t>
          </a:r>
          <a:r>
            <a:rPr lang="en-US" sz="1400" dirty="0" err="1" smtClean="0"/>
            <a:t>Paypal</a:t>
          </a:r>
          <a:r>
            <a:rPr lang="en-US" sz="1400" dirty="0" smtClean="0"/>
            <a:t> are key relying parties</a:t>
          </a:r>
          <a:endParaRPr lang="en-US" sz="1400" dirty="0"/>
        </a:p>
      </dgm:t>
    </dgm:pt>
    <dgm:pt modelId="{33443C22-8F67-4D16-B2A4-FDF3A98584A0}" type="parTrans" cxnId="{B2D4FCBD-F404-4036-812E-045E2E50E80F}">
      <dgm:prSet/>
      <dgm:spPr/>
      <dgm:t>
        <a:bodyPr/>
        <a:lstStyle/>
        <a:p>
          <a:endParaRPr lang="en-US"/>
        </a:p>
      </dgm:t>
    </dgm:pt>
    <dgm:pt modelId="{E2169BCD-1EB4-45DE-982C-3E720D00D2F6}" type="sibTrans" cxnId="{B2D4FCBD-F404-4036-812E-045E2E50E80F}">
      <dgm:prSet/>
      <dgm:spPr/>
      <dgm:t>
        <a:bodyPr/>
        <a:lstStyle/>
        <a:p>
          <a:endParaRPr lang="en-US"/>
        </a:p>
      </dgm:t>
    </dgm:pt>
    <dgm:pt modelId="{A1EB4F70-78AE-4F3F-B5D0-B769465FE51B}">
      <dgm:prSet custT="1"/>
      <dgm:spPr/>
      <dgm:t>
        <a:bodyPr/>
        <a:lstStyle/>
        <a:p>
          <a:pPr rtl="0"/>
          <a:r>
            <a:rPr lang="en-US" sz="1400" dirty="0" smtClean="0"/>
            <a:t>Virginia DMV, </a:t>
          </a:r>
          <a:r>
            <a:rPr lang="en-US" sz="1400" dirty="0" err="1" smtClean="0"/>
            <a:t>Inova</a:t>
          </a:r>
          <a:r>
            <a:rPr lang="en-US" sz="1400" dirty="0" smtClean="0"/>
            <a:t>, Microsoft, CA, AT&amp;T are key partners</a:t>
          </a:r>
          <a:endParaRPr lang="en-US" sz="1400" dirty="0"/>
        </a:p>
      </dgm:t>
    </dgm:pt>
    <dgm:pt modelId="{E86F9E38-FAB4-4774-BCFC-2620DD98ECCA}" type="parTrans" cxnId="{E4D0B53D-0A4B-4EA3-ADDA-B38362E8AD36}">
      <dgm:prSet/>
      <dgm:spPr/>
      <dgm:t>
        <a:bodyPr/>
        <a:lstStyle/>
        <a:p>
          <a:endParaRPr lang="en-US"/>
        </a:p>
      </dgm:t>
    </dgm:pt>
    <dgm:pt modelId="{79C9398A-1531-4D62-A447-0297B2F05F43}" type="sibTrans" cxnId="{E4D0B53D-0A4B-4EA3-ADDA-B38362E8AD36}">
      <dgm:prSet/>
      <dgm:spPr/>
      <dgm:t>
        <a:bodyPr/>
        <a:lstStyle/>
        <a:p>
          <a:endParaRPr lang="en-US"/>
        </a:p>
      </dgm:t>
    </dgm:pt>
    <dgm:pt modelId="{ABFAAAA7-6AE8-4C90-B183-660B2CC4E7E2}">
      <dgm:prSet custT="1"/>
      <dgm:spPr/>
      <dgm:t>
        <a:bodyPr/>
        <a:lstStyle/>
        <a:p>
          <a:pPr rtl="0"/>
          <a:r>
            <a:rPr lang="en-US" sz="1400" b="0" dirty="0" smtClean="0"/>
            <a:t>Focus: develop a viable business model for Identity Ecosystem and attribute exchange</a:t>
          </a:r>
          <a:endParaRPr lang="en-US" sz="1400" b="0" dirty="0"/>
        </a:p>
      </dgm:t>
    </dgm:pt>
    <dgm:pt modelId="{B7827450-564D-48E8-A6B9-7B82C30C44B6}" type="parTrans" cxnId="{FE9CA37C-CC03-47F5-A177-DBA46B74629E}">
      <dgm:prSet/>
      <dgm:spPr/>
      <dgm:t>
        <a:bodyPr/>
        <a:lstStyle/>
        <a:p>
          <a:endParaRPr lang="en-US"/>
        </a:p>
      </dgm:t>
    </dgm:pt>
    <dgm:pt modelId="{880D7B24-EDD1-49E2-ADC7-CA95EA18C4AC}" type="sibTrans" cxnId="{FE9CA37C-CC03-47F5-A177-DBA46B74629E}">
      <dgm:prSet/>
      <dgm:spPr/>
      <dgm:t>
        <a:bodyPr/>
        <a:lstStyle/>
        <a:p>
          <a:endParaRPr lang="en-US"/>
        </a:p>
      </dgm:t>
    </dgm:pt>
    <dgm:pt modelId="{A700985E-1183-48ED-AA66-1E21152E77C6}">
      <dgm:prSet custT="1"/>
      <dgm:spPr/>
      <dgm:t>
        <a:bodyPr/>
        <a:lstStyle/>
        <a:p>
          <a:pPr rtl="0"/>
          <a:r>
            <a:rPr lang="en-US" sz="1400" b="0" dirty="0" smtClean="0"/>
            <a:t>Broadridge Financial, eBay,  Google, Wal-Mart, AOL, Verizon, GE, Experian, Lexis </a:t>
          </a:r>
          <a:r>
            <a:rPr lang="en-US" sz="1400" b="0" dirty="0" err="1" smtClean="0"/>
            <a:t>Nexis</a:t>
          </a:r>
          <a:r>
            <a:rPr lang="en-US" sz="1400" b="0" dirty="0" smtClean="0"/>
            <a:t>, CA, are key partners</a:t>
          </a:r>
          <a:endParaRPr lang="en-US" sz="1400" b="0" dirty="0"/>
        </a:p>
      </dgm:t>
    </dgm:pt>
    <dgm:pt modelId="{F0032FED-99E9-441A-88D2-BBEADC9A3FCC}" type="parTrans" cxnId="{98DEC54A-0EEE-498B-B34C-0A1597DC5FBB}">
      <dgm:prSet/>
      <dgm:spPr/>
      <dgm:t>
        <a:bodyPr/>
        <a:lstStyle/>
        <a:p>
          <a:endParaRPr lang="en-US"/>
        </a:p>
      </dgm:t>
    </dgm:pt>
    <dgm:pt modelId="{D84518CB-745F-45D7-B4E5-DEFA832F097D}" type="sibTrans" cxnId="{98DEC54A-0EEE-498B-B34C-0A1597DC5FBB}">
      <dgm:prSet/>
      <dgm:spPr/>
      <dgm:t>
        <a:bodyPr/>
        <a:lstStyle/>
        <a:p>
          <a:endParaRPr lang="en-US"/>
        </a:p>
      </dgm:t>
    </dgm:pt>
    <dgm:pt modelId="{75CB376C-5DE9-4A86-BCDA-F0CFDD85FDBE}">
      <dgm:prSet custT="1"/>
      <dgm:spPr/>
      <dgm:t>
        <a:bodyPr/>
        <a:lstStyle/>
        <a:p>
          <a:r>
            <a:rPr lang="en-US" sz="1400" b="0" dirty="0" smtClean="0"/>
            <a:t>Focus: deploy smartphone based, multi-factor authentication across 3 major universities, integrate it with a privacy manager.</a:t>
          </a:r>
          <a:endParaRPr lang="en-US" sz="1400" b="0" dirty="0"/>
        </a:p>
      </dgm:t>
    </dgm:pt>
    <dgm:pt modelId="{C160A46A-66D1-47A2-9A80-D6CB22A10214}" type="parTrans" cxnId="{599ED229-710E-4E76-8747-E37EEEC7C91B}">
      <dgm:prSet/>
      <dgm:spPr/>
      <dgm:t>
        <a:bodyPr/>
        <a:lstStyle/>
        <a:p>
          <a:endParaRPr lang="en-US"/>
        </a:p>
      </dgm:t>
    </dgm:pt>
    <dgm:pt modelId="{E38C5830-7929-4862-AB96-36B3FBFDA217}" type="sibTrans" cxnId="{599ED229-710E-4E76-8747-E37EEEC7C91B}">
      <dgm:prSet/>
      <dgm:spPr/>
      <dgm:t>
        <a:bodyPr/>
        <a:lstStyle/>
        <a:p>
          <a:endParaRPr lang="en-US"/>
        </a:p>
      </dgm:t>
    </dgm:pt>
    <dgm:pt modelId="{9D300FF9-FE74-4F8C-B019-D814AC1A23C6}">
      <dgm:prSet custT="1"/>
      <dgm:spPr/>
      <dgm:t>
        <a:bodyPr/>
        <a:lstStyle/>
        <a:p>
          <a:r>
            <a:rPr lang="en-US" sz="1400" b="0" dirty="0" smtClean="0"/>
            <a:t>MIT, University of Texas, University of Utah are deployment sites</a:t>
          </a:r>
          <a:endParaRPr lang="en-US" sz="1400" b="0" dirty="0"/>
        </a:p>
      </dgm:t>
    </dgm:pt>
    <dgm:pt modelId="{2BE7FB4D-5DE8-4B71-BA8E-B4DC28D4435A}" type="parTrans" cxnId="{6187189A-6457-4422-9EDD-FC8807D224B7}">
      <dgm:prSet/>
      <dgm:spPr/>
      <dgm:t>
        <a:bodyPr/>
        <a:lstStyle/>
        <a:p>
          <a:endParaRPr lang="en-US"/>
        </a:p>
      </dgm:t>
    </dgm:pt>
    <dgm:pt modelId="{77793D68-EF4B-4E35-8784-5B4DC9259FCD}" type="sibTrans" cxnId="{6187189A-6457-4422-9EDD-FC8807D224B7}">
      <dgm:prSet/>
      <dgm:spPr/>
      <dgm:t>
        <a:bodyPr/>
        <a:lstStyle/>
        <a:p>
          <a:endParaRPr lang="en-US"/>
        </a:p>
      </dgm:t>
    </dgm:pt>
    <dgm:pt modelId="{3B6BC2B1-5CA0-4604-89D2-78A596D284DF}">
      <dgm:prSet custT="1"/>
      <dgm:spPr/>
      <dgm:t>
        <a:bodyPr/>
        <a:lstStyle/>
        <a:p>
          <a:r>
            <a:rPr lang="en-US" sz="1400" b="0" dirty="0" smtClean="0"/>
            <a:t>Focus:  test </a:t>
          </a:r>
          <a:br>
            <a:rPr lang="en-US" sz="1400" b="0" dirty="0" smtClean="0"/>
          </a:br>
          <a:r>
            <a:rPr lang="en-US" sz="1400" b="0" dirty="0" smtClean="0"/>
            <a:t>“privacy enhancing” infrastructure in health care and K-12 environments.</a:t>
          </a:r>
          <a:endParaRPr lang="en-US" sz="1400" b="0" dirty="0"/>
        </a:p>
      </dgm:t>
    </dgm:pt>
    <dgm:pt modelId="{106EC830-204A-4738-B3C2-2FBB86D74C7A}" type="parTrans" cxnId="{7D967513-3D11-4E82-BC85-7902D39540C2}">
      <dgm:prSet/>
      <dgm:spPr/>
      <dgm:t>
        <a:bodyPr/>
        <a:lstStyle/>
        <a:p>
          <a:endParaRPr lang="en-US"/>
        </a:p>
      </dgm:t>
    </dgm:pt>
    <dgm:pt modelId="{7F102814-ED9F-4A8D-9262-14CB86BBDC7C}" type="sibTrans" cxnId="{7D967513-3D11-4E82-BC85-7902D39540C2}">
      <dgm:prSet/>
      <dgm:spPr/>
      <dgm:t>
        <a:bodyPr/>
        <a:lstStyle/>
        <a:p>
          <a:endParaRPr lang="en-US"/>
        </a:p>
      </dgm:t>
    </dgm:pt>
    <dgm:pt modelId="{7A4F71D5-A268-4E7C-A900-242230065C0F}">
      <dgm:prSet custT="1"/>
      <dgm:spPr/>
      <dgm:t>
        <a:bodyPr/>
        <a:lstStyle/>
        <a:p>
          <a:r>
            <a:rPr lang="en-US" sz="1400" b="0" dirty="0" smtClean="0"/>
            <a:t>AMA, American College of Cardiology, LexisNexis, </a:t>
          </a:r>
          <a:r>
            <a:rPr lang="en-US" sz="1400" b="0" dirty="0" err="1" smtClean="0"/>
            <a:t>Neustar</a:t>
          </a:r>
          <a:r>
            <a:rPr lang="en-US" sz="1400" b="0" dirty="0" smtClean="0"/>
            <a:t>, </a:t>
          </a:r>
          <a:r>
            <a:rPr lang="en-US" sz="1400" b="0" dirty="0" err="1" smtClean="0"/>
            <a:t>K</a:t>
          </a:r>
          <a:r>
            <a:rPr lang="en-US" sz="1350" b="0" dirty="0" err="1" smtClean="0"/>
            <a:t>nowledgefactor</a:t>
          </a:r>
          <a:r>
            <a:rPr lang="en-US" sz="1400" b="0" dirty="0" smtClean="0"/>
            <a:t> are key partners</a:t>
          </a:r>
          <a:endParaRPr lang="en-US" sz="1400" b="0" dirty="0"/>
        </a:p>
      </dgm:t>
    </dgm:pt>
    <dgm:pt modelId="{59D66F30-106C-440D-9EC7-1F8E9B839456}" type="parTrans" cxnId="{38A97F64-D531-448D-9A09-BF8600DB3D12}">
      <dgm:prSet/>
      <dgm:spPr/>
      <dgm:t>
        <a:bodyPr/>
        <a:lstStyle/>
        <a:p>
          <a:endParaRPr lang="en-US"/>
        </a:p>
      </dgm:t>
    </dgm:pt>
    <dgm:pt modelId="{BF95AD0A-CEF2-4AC6-9844-8A0061ABADE4}" type="sibTrans" cxnId="{38A97F64-D531-448D-9A09-BF8600DB3D12}">
      <dgm:prSet/>
      <dgm:spPr/>
      <dgm:t>
        <a:bodyPr/>
        <a:lstStyle/>
        <a:p>
          <a:endParaRPr lang="en-US"/>
        </a:p>
      </dgm:t>
    </dgm:pt>
    <dgm:pt modelId="{2E12ADF0-3B7B-4F53-9210-E55895E3B197}">
      <dgm:prSet custT="1"/>
      <dgm:spPr/>
      <dgm:t>
        <a:bodyPr/>
        <a:lstStyle/>
        <a:p>
          <a:pPr rtl="0"/>
          <a:r>
            <a:rPr lang="en-US" sz="1400" dirty="0" smtClean="0"/>
            <a:t>A major bank (not yet publicly named) will also be an RP</a:t>
          </a:r>
          <a:endParaRPr lang="en-US" sz="1400" dirty="0"/>
        </a:p>
      </dgm:t>
    </dgm:pt>
    <dgm:pt modelId="{A44C681B-840F-40A1-B2E7-96CA40B92133}" type="parTrans" cxnId="{5A81178E-EB87-4DC1-8968-08B527337CF7}">
      <dgm:prSet/>
      <dgm:spPr/>
      <dgm:t>
        <a:bodyPr/>
        <a:lstStyle/>
        <a:p>
          <a:endParaRPr lang="en-US"/>
        </a:p>
      </dgm:t>
    </dgm:pt>
    <dgm:pt modelId="{41B866FE-8914-4738-8772-6C45E7A80900}" type="sibTrans" cxnId="{5A81178E-EB87-4DC1-8968-08B527337CF7}">
      <dgm:prSet/>
      <dgm:spPr/>
      <dgm:t>
        <a:bodyPr/>
        <a:lstStyle/>
        <a:p>
          <a:endParaRPr lang="en-US"/>
        </a:p>
      </dgm:t>
    </dgm:pt>
    <dgm:pt modelId="{C6F8A7FD-EED2-4691-B5E1-0B6C62879279}" type="pres">
      <dgm:prSet presAssocID="{5F06FA0B-D2D3-4BCB-9CEA-B64F765369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2FE4B4-3F9A-4B8A-8F0A-C7C88979EBA5}" type="pres">
      <dgm:prSet presAssocID="{000E5AB4-3279-44B7-BDBC-44B60283D6B6}" presName="composite" presStyleCnt="0"/>
      <dgm:spPr/>
    </dgm:pt>
    <dgm:pt modelId="{0F5127BA-5EC9-4D98-A16B-39C77CD80633}" type="pres">
      <dgm:prSet presAssocID="{000E5AB4-3279-44B7-BDBC-44B60283D6B6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EB12D-0E23-4EFD-B67E-277FAE2D80CE}" type="pres">
      <dgm:prSet presAssocID="{000E5AB4-3279-44B7-BDBC-44B60283D6B6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F36F8-243E-4E69-9E7D-653E8AFC03C2}" type="pres">
      <dgm:prSet presAssocID="{744A2735-7629-4740-9769-3F0F76379D50}" presName="space" presStyleCnt="0"/>
      <dgm:spPr/>
    </dgm:pt>
    <dgm:pt modelId="{B2D0DDF0-357D-4261-B720-D742E8E4BA02}" type="pres">
      <dgm:prSet presAssocID="{D5408B90-4ED6-480D-88D4-9110469AFB75}" presName="composite" presStyleCnt="0"/>
      <dgm:spPr/>
    </dgm:pt>
    <dgm:pt modelId="{F65393A5-B1BE-4C43-BB20-EFED250489BF}" type="pres">
      <dgm:prSet presAssocID="{D5408B90-4ED6-480D-88D4-9110469AFB75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3A5C2-2EE8-47A6-AF59-6B4E2E165517}" type="pres">
      <dgm:prSet presAssocID="{D5408B90-4ED6-480D-88D4-9110469AFB75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82755-C494-414E-8BC3-D4A88E375696}" type="pres">
      <dgm:prSet presAssocID="{4D7A5316-BA4D-4231-A513-DCCF4B878877}" presName="space" presStyleCnt="0"/>
      <dgm:spPr/>
    </dgm:pt>
    <dgm:pt modelId="{4B9E4BBA-639A-40E7-ABC8-1D05F3FB412E}" type="pres">
      <dgm:prSet presAssocID="{800A6513-6B70-476C-A8F6-6F24C78A09B8}" presName="composite" presStyleCnt="0"/>
      <dgm:spPr/>
    </dgm:pt>
    <dgm:pt modelId="{469586C8-34B5-4A8E-A14C-B71B01F8C5F3}" type="pres">
      <dgm:prSet presAssocID="{800A6513-6B70-476C-A8F6-6F24C78A09B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B71AD-B674-48C8-B362-5293E295519E}" type="pres">
      <dgm:prSet presAssocID="{800A6513-6B70-476C-A8F6-6F24C78A09B8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F1811-021E-412D-9FAF-05531D14FFE2}" type="pres">
      <dgm:prSet presAssocID="{EF7299CF-E81A-4A76-B2ED-B2CBD4F122F6}" presName="space" presStyleCnt="0"/>
      <dgm:spPr/>
    </dgm:pt>
    <dgm:pt modelId="{721E88AF-AD09-4920-B591-B7A739F3B59C}" type="pres">
      <dgm:prSet presAssocID="{F7E8511C-3CCB-4F11-B307-BE8956A77817}" presName="composite" presStyleCnt="0"/>
      <dgm:spPr/>
    </dgm:pt>
    <dgm:pt modelId="{80EE17A9-209A-40E8-8786-E64007D4B0FE}" type="pres">
      <dgm:prSet presAssocID="{F7E8511C-3CCB-4F11-B307-BE8956A7781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8F7F7-5F7E-428E-9432-67B8AC3A701F}" type="pres">
      <dgm:prSet presAssocID="{F7E8511C-3CCB-4F11-B307-BE8956A77817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718BA-195D-4CB6-A979-AA5884B16515}" type="pres">
      <dgm:prSet presAssocID="{9CB84021-D26C-4F58-8D04-59C07ED1444F}" presName="space" presStyleCnt="0"/>
      <dgm:spPr/>
    </dgm:pt>
    <dgm:pt modelId="{71505B07-2DB1-44D1-B039-6CC9851F0555}" type="pres">
      <dgm:prSet presAssocID="{0CCC3BB1-384F-429A-AA94-DE41124A2967}" presName="composite" presStyleCnt="0"/>
      <dgm:spPr/>
    </dgm:pt>
    <dgm:pt modelId="{C4D142A9-164B-4095-AF3A-7EBA37D67672}" type="pres">
      <dgm:prSet presAssocID="{0CCC3BB1-384F-429A-AA94-DE41124A2967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A7F28-EE40-43A8-8747-FFFF40FE6A96}" type="pres">
      <dgm:prSet presAssocID="{0CCC3BB1-384F-429A-AA94-DE41124A2967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319535-AD07-F345-B500-0BB5314CAEF3}" type="presOf" srcId="{9D300FF9-FE74-4F8C-B019-D814AC1A23C6}" destId="{4B88F7F7-5F7E-428E-9432-67B8AC3A701F}" srcOrd="0" destOrd="1" presId="urn:microsoft.com/office/officeart/2005/8/layout/hList1"/>
    <dgm:cxn modelId="{77263EBD-5D99-594F-9496-E0CB9ED5F3A2}" type="presOf" srcId="{3DC5C823-7768-4D4D-9E2F-F8CD373E1771}" destId="{1C33A5C2-2EE8-47A6-AF59-6B4E2E165517}" srcOrd="0" destOrd="0" presId="urn:microsoft.com/office/officeart/2005/8/layout/hList1"/>
    <dgm:cxn modelId="{5D76392B-5358-EE4C-8F5E-E7A1AD6AC0E4}" type="presOf" srcId="{000E5AB4-3279-44B7-BDBC-44B60283D6B6}" destId="{0F5127BA-5EC9-4D98-A16B-39C77CD80633}" srcOrd="0" destOrd="0" presId="urn:microsoft.com/office/officeart/2005/8/layout/hList1"/>
    <dgm:cxn modelId="{5FDEA59D-8689-6949-9B9A-3C4647C4A2C1}" type="presOf" srcId="{A1EB4F70-78AE-4F3F-B5D0-B769465FE51B}" destId="{6D3EB12D-0E23-4EFD-B67E-277FAE2D80CE}" srcOrd="0" destOrd="1" presId="urn:microsoft.com/office/officeart/2005/8/layout/hList1"/>
    <dgm:cxn modelId="{3EBEECFB-82B3-C341-9C04-39B6D06B4F29}" type="presOf" srcId="{7A4F71D5-A268-4E7C-A900-242230065C0F}" destId="{8D3A7F28-EE40-43A8-8747-FFFF40FE6A96}" srcOrd="0" destOrd="1" presId="urn:microsoft.com/office/officeart/2005/8/layout/hList1"/>
    <dgm:cxn modelId="{599ED229-710E-4E76-8747-E37EEEC7C91B}" srcId="{F7E8511C-3CCB-4F11-B307-BE8956A77817}" destId="{75CB376C-5DE9-4A86-BCDA-F0CFDD85FDBE}" srcOrd="0" destOrd="0" parTransId="{C160A46A-66D1-47A2-9A80-D6CB22A10214}" sibTransId="{E38C5830-7929-4862-AB96-36B3FBFDA217}"/>
    <dgm:cxn modelId="{5CB35660-D305-F74D-B2DA-3B6868264FA8}" type="presOf" srcId="{75CB376C-5DE9-4A86-BCDA-F0CFDD85FDBE}" destId="{4B88F7F7-5F7E-428E-9432-67B8AC3A701F}" srcOrd="0" destOrd="0" presId="urn:microsoft.com/office/officeart/2005/8/layout/hList1"/>
    <dgm:cxn modelId="{DD34F73C-475E-44A0-BB0B-7869ACD9BA75}" srcId="{5F06FA0B-D2D3-4BCB-9CEA-B64F7653694A}" destId="{800A6513-6B70-476C-A8F6-6F24C78A09B8}" srcOrd="2" destOrd="0" parTransId="{925AC273-02EB-4C9C-9425-11543AAE927A}" sibTransId="{EF7299CF-E81A-4A76-B2ED-B2CBD4F122F6}"/>
    <dgm:cxn modelId="{A006CDDA-D7CB-474D-94FD-ED88CD704933}" type="presOf" srcId="{5F06FA0B-D2D3-4BCB-9CEA-B64F7653694A}" destId="{C6F8A7FD-EED2-4691-B5E1-0B6C62879279}" srcOrd="0" destOrd="0" presId="urn:microsoft.com/office/officeart/2005/8/layout/hList1"/>
    <dgm:cxn modelId="{38A97F64-D531-448D-9A09-BF8600DB3D12}" srcId="{0CCC3BB1-384F-429A-AA94-DE41124A2967}" destId="{7A4F71D5-A268-4E7C-A900-242230065C0F}" srcOrd="1" destOrd="0" parTransId="{59D66F30-106C-440D-9EC7-1F8E9B839456}" sibTransId="{BF95AD0A-CEF2-4AC6-9844-8A0061ABADE4}"/>
    <dgm:cxn modelId="{8D923FC5-9C1D-40DF-A653-2C7C9E98E08A}" srcId="{5F06FA0B-D2D3-4BCB-9CEA-B64F7653694A}" destId="{0CCC3BB1-384F-429A-AA94-DE41124A2967}" srcOrd="4" destOrd="0" parTransId="{AD37DEA4-A9EA-4C05-AA25-B042C1932C7D}" sibTransId="{3F680696-035C-4DEA-9C61-DA9071A03491}"/>
    <dgm:cxn modelId="{49FD7F03-DEF6-104A-86F8-8C798F6BFE87}" type="presOf" srcId="{782D98D6-4DA8-4D4D-8ADA-721A6F92CC97}" destId="{6D3EB12D-0E23-4EFD-B67E-277FAE2D80CE}" srcOrd="0" destOrd="0" presId="urn:microsoft.com/office/officeart/2005/8/layout/hList1"/>
    <dgm:cxn modelId="{B0A8DC9E-E438-4E37-A250-68E51EF93D24}" srcId="{D5408B90-4ED6-480D-88D4-9110469AFB75}" destId="{3DC5C823-7768-4D4D-9E2F-F8CD373E1771}" srcOrd="0" destOrd="0" parTransId="{B0DB8240-CC65-4052-AC42-5F7F7CD68CD9}" sibTransId="{F08B1A29-0A76-436F-AD6A-43BDDAC46985}"/>
    <dgm:cxn modelId="{8867610E-9F48-43A3-8960-60AA3EC491B1}" srcId="{5F06FA0B-D2D3-4BCB-9CEA-B64F7653694A}" destId="{000E5AB4-3279-44B7-BDBC-44B60283D6B6}" srcOrd="0" destOrd="0" parTransId="{9D6AD0D8-7447-4FDB-B3CA-A8DE5824F453}" sibTransId="{744A2735-7629-4740-9769-3F0F76379D50}"/>
    <dgm:cxn modelId="{772B853F-5D8B-6A41-A5FD-BF4F9D6C8552}" type="presOf" srcId="{0CCC3BB1-384F-429A-AA94-DE41124A2967}" destId="{C4D142A9-164B-4095-AF3A-7EBA37D67672}" srcOrd="0" destOrd="0" presId="urn:microsoft.com/office/officeart/2005/8/layout/hList1"/>
    <dgm:cxn modelId="{E4D0B53D-0A4B-4EA3-ADDA-B38362E8AD36}" srcId="{000E5AB4-3279-44B7-BDBC-44B60283D6B6}" destId="{A1EB4F70-78AE-4F3F-B5D0-B769465FE51B}" srcOrd="1" destOrd="0" parTransId="{E86F9E38-FAB4-4774-BCFC-2620DD98ECCA}" sibTransId="{79C9398A-1531-4D62-A447-0297B2F05F43}"/>
    <dgm:cxn modelId="{FE9CA37C-CC03-47F5-A177-DBA46B74629E}" srcId="{800A6513-6B70-476C-A8F6-6F24C78A09B8}" destId="{ABFAAAA7-6AE8-4C90-B183-660B2CC4E7E2}" srcOrd="0" destOrd="0" parTransId="{B7827450-564D-48E8-A6B9-7B82C30C44B6}" sibTransId="{880D7B24-EDD1-49E2-ADC7-CA95EA18C4AC}"/>
    <dgm:cxn modelId="{D4756A10-4077-5848-AA38-776DAEC6A92E}" type="presOf" srcId="{0768E753-2D26-42D2-9CF9-A827E4A7806E}" destId="{1C33A5C2-2EE8-47A6-AF59-6B4E2E165517}" srcOrd="0" destOrd="1" presId="urn:microsoft.com/office/officeart/2005/8/layout/hList1"/>
    <dgm:cxn modelId="{F09488CD-43C6-4DE0-8845-912EE9BDCFCE}" srcId="{000E5AB4-3279-44B7-BDBC-44B60283D6B6}" destId="{782D98D6-4DA8-4D4D-8ADA-721A6F92CC97}" srcOrd="0" destOrd="0" parTransId="{32F305C0-9996-4FDF-B4DC-C6B536323819}" sibTransId="{A2C95D07-9C79-4FC3-ACF8-E87B37AA1340}"/>
    <dgm:cxn modelId="{7D967513-3D11-4E82-BC85-7902D39540C2}" srcId="{0CCC3BB1-384F-429A-AA94-DE41124A2967}" destId="{3B6BC2B1-5CA0-4604-89D2-78A596D284DF}" srcOrd="0" destOrd="0" parTransId="{106EC830-204A-4738-B3C2-2FBB86D74C7A}" sibTransId="{7F102814-ED9F-4A8D-9262-14CB86BBDC7C}"/>
    <dgm:cxn modelId="{47FF0272-0F57-1A4C-BC01-22546B7F26CF}" type="presOf" srcId="{2E12ADF0-3B7B-4F53-9210-E55895E3B197}" destId="{1C33A5C2-2EE8-47A6-AF59-6B4E2E165517}" srcOrd="0" destOrd="2" presId="urn:microsoft.com/office/officeart/2005/8/layout/hList1"/>
    <dgm:cxn modelId="{9ADA889E-3EB1-2D4F-B33F-CA072B4ABE65}" type="presOf" srcId="{A700985E-1183-48ED-AA66-1E21152E77C6}" destId="{073B71AD-B674-48C8-B362-5293E295519E}" srcOrd="0" destOrd="1" presId="urn:microsoft.com/office/officeart/2005/8/layout/hList1"/>
    <dgm:cxn modelId="{B2D4FCBD-F404-4036-812E-045E2E50E80F}" srcId="{D5408B90-4ED6-480D-88D4-9110469AFB75}" destId="{0768E753-2D26-42D2-9CF9-A827E4A7806E}" srcOrd="1" destOrd="0" parTransId="{33443C22-8F67-4D16-B2A4-FDF3A98584A0}" sibTransId="{E2169BCD-1EB4-45DE-982C-3E720D00D2F6}"/>
    <dgm:cxn modelId="{6187189A-6457-4422-9EDD-FC8807D224B7}" srcId="{F7E8511C-3CCB-4F11-B307-BE8956A77817}" destId="{9D300FF9-FE74-4F8C-B019-D814AC1A23C6}" srcOrd="1" destOrd="0" parTransId="{2BE7FB4D-5DE8-4B71-BA8E-B4DC28D4435A}" sibTransId="{77793D68-EF4B-4E35-8784-5B4DC9259FCD}"/>
    <dgm:cxn modelId="{3725BD31-F44E-4849-A408-4BD4D6C74847}" type="presOf" srcId="{800A6513-6B70-476C-A8F6-6F24C78A09B8}" destId="{469586C8-34B5-4A8E-A14C-B71B01F8C5F3}" srcOrd="0" destOrd="0" presId="urn:microsoft.com/office/officeart/2005/8/layout/hList1"/>
    <dgm:cxn modelId="{EF4F7D1B-F729-4FD9-90FB-B6803E35138F}" srcId="{5F06FA0B-D2D3-4BCB-9CEA-B64F7653694A}" destId="{F7E8511C-3CCB-4F11-B307-BE8956A77817}" srcOrd="3" destOrd="0" parTransId="{6F301E46-1DEC-4C69-A312-8168DBAB271F}" sibTransId="{9CB84021-D26C-4F58-8D04-59C07ED1444F}"/>
    <dgm:cxn modelId="{1F2C714A-77C3-0D4A-9F20-EFD3781CAF47}" type="presOf" srcId="{3B6BC2B1-5CA0-4604-89D2-78A596D284DF}" destId="{8D3A7F28-EE40-43A8-8747-FFFF40FE6A96}" srcOrd="0" destOrd="0" presId="urn:microsoft.com/office/officeart/2005/8/layout/hList1"/>
    <dgm:cxn modelId="{9E175321-AA1D-8741-ADC0-FD5B3C53CB57}" type="presOf" srcId="{F7E8511C-3CCB-4F11-B307-BE8956A77817}" destId="{80EE17A9-209A-40E8-8786-E64007D4B0FE}" srcOrd="0" destOrd="0" presId="urn:microsoft.com/office/officeart/2005/8/layout/hList1"/>
    <dgm:cxn modelId="{F309FD77-828D-3541-977D-D1C122944A6C}" type="presOf" srcId="{D5408B90-4ED6-480D-88D4-9110469AFB75}" destId="{F65393A5-B1BE-4C43-BB20-EFED250489BF}" srcOrd="0" destOrd="0" presId="urn:microsoft.com/office/officeart/2005/8/layout/hList1"/>
    <dgm:cxn modelId="{2D54B775-0B2D-4D10-ABD6-AF1DF24E70BF}" srcId="{5F06FA0B-D2D3-4BCB-9CEA-B64F7653694A}" destId="{D5408B90-4ED6-480D-88D4-9110469AFB75}" srcOrd="1" destOrd="0" parTransId="{14290546-7F8C-40A7-A72E-82DFFCC13FDA}" sibTransId="{4D7A5316-BA4D-4231-A513-DCCF4B878877}"/>
    <dgm:cxn modelId="{5A81178E-EB87-4DC1-8968-08B527337CF7}" srcId="{D5408B90-4ED6-480D-88D4-9110469AFB75}" destId="{2E12ADF0-3B7B-4F53-9210-E55895E3B197}" srcOrd="2" destOrd="0" parTransId="{A44C681B-840F-40A1-B2E7-96CA40B92133}" sibTransId="{41B866FE-8914-4738-8772-6C45E7A80900}"/>
    <dgm:cxn modelId="{98DEC54A-0EEE-498B-B34C-0A1597DC5FBB}" srcId="{800A6513-6B70-476C-A8F6-6F24C78A09B8}" destId="{A700985E-1183-48ED-AA66-1E21152E77C6}" srcOrd="1" destOrd="0" parTransId="{F0032FED-99E9-441A-88D2-BBEADC9A3FCC}" sibTransId="{D84518CB-745F-45D7-B4E5-DEFA832F097D}"/>
    <dgm:cxn modelId="{CBFF7140-10CC-1840-927D-DEF56B03DD57}" type="presOf" srcId="{ABFAAAA7-6AE8-4C90-B183-660B2CC4E7E2}" destId="{073B71AD-B674-48C8-B362-5293E295519E}" srcOrd="0" destOrd="0" presId="urn:microsoft.com/office/officeart/2005/8/layout/hList1"/>
    <dgm:cxn modelId="{A83F7D62-6024-B945-ACE3-164FB45643F6}" type="presParOf" srcId="{C6F8A7FD-EED2-4691-B5E1-0B6C62879279}" destId="{3C2FE4B4-3F9A-4B8A-8F0A-C7C88979EBA5}" srcOrd="0" destOrd="0" presId="urn:microsoft.com/office/officeart/2005/8/layout/hList1"/>
    <dgm:cxn modelId="{144556E8-86E1-5C42-990D-05F23ADC87BB}" type="presParOf" srcId="{3C2FE4B4-3F9A-4B8A-8F0A-C7C88979EBA5}" destId="{0F5127BA-5EC9-4D98-A16B-39C77CD80633}" srcOrd="0" destOrd="0" presId="urn:microsoft.com/office/officeart/2005/8/layout/hList1"/>
    <dgm:cxn modelId="{47EA15CB-E462-A34B-8BDA-CE29E6E534C8}" type="presParOf" srcId="{3C2FE4B4-3F9A-4B8A-8F0A-C7C88979EBA5}" destId="{6D3EB12D-0E23-4EFD-B67E-277FAE2D80CE}" srcOrd="1" destOrd="0" presId="urn:microsoft.com/office/officeart/2005/8/layout/hList1"/>
    <dgm:cxn modelId="{9885F7C9-C80F-B34C-A9B8-4F9A096ED928}" type="presParOf" srcId="{C6F8A7FD-EED2-4691-B5E1-0B6C62879279}" destId="{15DF36F8-243E-4E69-9E7D-653E8AFC03C2}" srcOrd="1" destOrd="0" presId="urn:microsoft.com/office/officeart/2005/8/layout/hList1"/>
    <dgm:cxn modelId="{F1DAD948-D900-DB40-8665-FB492603CB6C}" type="presParOf" srcId="{C6F8A7FD-EED2-4691-B5E1-0B6C62879279}" destId="{B2D0DDF0-357D-4261-B720-D742E8E4BA02}" srcOrd="2" destOrd="0" presId="urn:microsoft.com/office/officeart/2005/8/layout/hList1"/>
    <dgm:cxn modelId="{CC8C35D0-3266-8B4F-B922-066EF2E6438A}" type="presParOf" srcId="{B2D0DDF0-357D-4261-B720-D742E8E4BA02}" destId="{F65393A5-B1BE-4C43-BB20-EFED250489BF}" srcOrd="0" destOrd="0" presId="urn:microsoft.com/office/officeart/2005/8/layout/hList1"/>
    <dgm:cxn modelId="{2BB42CCC-18F5-4744-ABB0-53CC2CB26C32}" type="presParOf" srcId="{B2D0DDF0-357D-4261-B720-D742E8E4BA02}" destId="{1C33A5C2-2EE8-47A6-AF59-6B4E2E165517}" srcOrd="1" destOrd="0" presId="urn:microsoft.com/office/officeart/2005/8/layout/hList1"/>
    <dgm:cxn modelId="{F886307A-6183-4545-B08C-CEB87EAE80D8}" type="presParOf" srcId="{C6F8A7FD-EED2-4691-B5E1-0B6C62879279}" destId="{2E782755-C494-414E-8BC3-D4A88E375696}" srcOrd="3" destOrd="0" presId="urn:microsoft.com/office/officeart/2005/8/layout/hList1"/>
    <dgm:cxn modelId="{D89013CB-5745-874B-86D7-CAFCD4C72BA3}" type="presParOf" srcId="{C6F8A7FD-EED2-4691-B5E1-0B6C62879279}" destId="{4B9E4BBA-639A-40E7-ABC8-1D05F3FB412E}" srcOrd="4" destOrd="0" presId="urn:microsoft.com/office/officeart/2005/8/layout/hList1"/>
    <dgm:cxn modelId="{46F3E4A6-D269-624F-AB5C-B370CDBB37B5}" type="presParOf" srcId="{4B9E4BBA-639A-40E7-ABC8-1D05F3FB412E}" destId="{469586C8-34B5-4A8E-A14C-B71B01F8C5F3}" srcOrd="0" destOrd="0" presId="urn:microsoft.com/office/officeart/2005/8/layout/hList1"/>
    <dgm:cxn modelId="{21920E77-CA28-2A41-B47E-351DDA6E9317}" type="presParOf" srcId="{4B9E4BBA-639A-40E7-ABC8-1D05F3FB412E}" destId="{073B71AD-B674-48C8-B362-5293E295519E}" srcOrd="1" destOrd="0" presId="urn:microsoft.com/office/officeart/2005/8/layout/hList1"/>
    <dgm:cxn modelId="{A441AAD2-C880-C04D-B313-359868908174}" type="presParOf" srcId="{C6F8A7FD-EED2-4691-B5E1-0B6C62879279}" destId="{460F1811-021E-412D-9FAF-05531D14FFE2}" srcOrd="5" destOrd="0" presId="urn:microsoft.com/office/officeart/2005/8/layout/hList1"/>
    <dgm:cxn modelId="{6A70ADD5-F150-8B4F-9296-B72B0C84D711}" type="presParOf" srcId="{C6F8A7FD-EED2-4691-B5E1-0B6C62879279}" destId="{721E88AF-AD09-4920-B591-B7A739F3B59C}" srcOrd="6" destOrd="0" presId="urn:microsoft.com/office/officeart/2005/8/layout/hList1"/>
    <dgm:cxn modelId="{050525CE-F6FD-0C4C-BD89-632C53302C9C}" type="presParOf" srcId="{721E88AF-AD09-4920-B591-B7A739F3B59C}" destId="{80EE17A9-209A-40E8-8786-E64007D4B0FE}" srcOrd="0" destOrd="0" presId="urn:microsoft.com/office/officeart/2005/8/layout/hList1"/>
    <dgm:cxn modelId="{8CDCB7DB-F19A-D649-B4D2-3C919C1C684B}" type="presParOf" srcId="{721E88AF-AD09-4920-B591-B7A739F3B59C}" destId="{4B88F7F7-5F7E-428E-9432-67B8AC3A701F}" srcOrd="1" destOrd="0" presId="urn:microsoft.com/office/officeart/2005/8/layout/hList1"/>
    <dgm:cxn modelId="{A28CC466-AF99-8948-AE2E-290A2168B98E}" type="presParOf" srcId="{C6F8A7FD-EED2-4691-B5E1-0B6C62879279}" destId="{9A5718BA-195D-4CB6-A979-AA5884B16515}" srcOrd="7" destOrd="0" presId="urn:microsoft.com/office/officeart/2005/8/layout/hList1"/>
    <dgm:cxn modelId="{3C001622-D199-A04A-B9A2-C7B07FEEEB42}" type="presParOf" srcId="{C6F8A7FD-EED2-4691-B5E1-0B6C62879279}" destId="{71505B07-2DB1-44D1-B039-6CC9851F0555}" srcOrd="8" destOrd="0" presId="urn:microsoft.com/office/officeart/2005/8/layout/hList1"/>
    <dgm:cxn modelId="{38F6F1A7-807E-AB4E-A25B-2D9CD6A501C1}" type="presParOf" srcId="{71505B07-2DB1-44D1-B039-6CC9851F0555}" destId="{C4D142A9-164B-4095-AF3A-7EBA37D67672}" srcOrd="0" destOrd="0" presId="urn:microsoft.com/office/officeart/2005/8/layout/hList1"/>
    <dgm:cxn modelId="{6011EC1E-9A93-084D-82B0-7FBAC8D83DB3}" type="presParOf" srcId="{71505B07-2DB1-44D1-B039-6CC9851F0555}" destId="{8D3A7F28-EE40-43A8-8747-FFFF40FE6A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06FA0B-D2D3-4BCB-9CEA-B64F7653694A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0E5AB4-3279-44B7-BDBC-44B60283D6B6}">
      <dgm:prSet custT="1"/>
      <dgm:spPr/>
      <dgm:t>
        <a:bodyPr/>
        <a:lstStyle/>
        <a:p>
          <a:pPr rtl="0"/>
          <a:r>
            <a:rPr lang="en-US" sz="1600" b="1" dirty="0" smtClean="0"/>
            <a:t>Troop ID</a:t>
          </a:r>
        </a:p>
        <a:p>
          <a:pPr rtl="0"/>
          <a:r>
            <a:rPr lang="en-US" sz="1200" b="1" dirty="0" smtClean="0"/>
            <a:t>(Virginia/$1.2M)</a:t>
          </a:r>
          <a:endParaRPr lang="en-US" sz="1200" b="1" dirty="0"/>
        </a:p>
      </dgm:t>
    </dgm:pt>
    <dgm:pt modelId="{9D6AD0D8-7447-4FDB-B3CA-A8DE5824F453}" type="parTrans" cxnId="{8867610E-9F48-43A3-8960-60AA3EC491B1}">
      <dgm:prSet/>
      <dgm:spPr/>
      <dgm:t>
        <a:bodyPr/>
        <a:lstStyle/>
        <a:p>
          <a:endParaRPr lang="en-US"/>
        </a:p>
      </dgm:t>
    </dgm:pt>
    <dgm:pt modelId="{744A2735-7629-4740-9769-3F0F76379D50}" type="sibTrans" cxnId="{8867610E-9F48-43A3-8960-60AA3EC491B1}">
      <dgm:prSet/>
      <dgm:spPr/>
      <dgm:t>
        <a:bodyPr/>
        <a:lstStyle/>
        <a:p>
          <a:endParaRPr lang="en-US"/>
        </a:p>
      </dgm:t>
    </dgm:pt>
    <dgm:pt modelId="{782D98D6-4DA8-4D4D-8ADA-721A6F92CC97}">
      <dgm:prSet custT="1"/>
      <dgm:spPr/>
      <dgm:t>
        <a:bodyPr/>
        <a:lstStyle/>
        <a:p>
          <a:pPr rtl="0"/>
          <a:r>
            <a:rPr lang="en-US" sz="1400" dirty="0" smtClean="0"/>
            <a:t>Focus:  Develop and deploy smartphone-based, MFA solution for veterans and military community</a:t>
          </a:r>
          <a:endParaRPr lang="en-US" sz="1400" dirty="0"/>
        </a:p>
      </dgm:t>
    </dgm:pt>
    <dgm:pt modelId="{32F305C0-9996-4FDF-B4DC-C6B536323819}" type="parTrans" cxnId="{F09488CD-43C6-4DE0-8845-912EE9BDCFCE}">
      <dgm:prSet/>
      <dgm:spPr/>
      <dgm:t>
        <a:bodyPr/>
        <a:lstStyle/>
        <a:p>
          <a:endParaRPr lang="en-US"/>
        </a:p>
      </dgm:t>
    </dgm:pt>
    <dgm:pt modelId="{A2C95D07-9C79-4FC3-ACF8-E87B37AA1340}" type="sibTrans" cxnId="{F09488CD-43C6-4DE0-8845-912EE9BDCFCE}">
      <dgm:prSet/>
      <dgm:spPr/>
      <dgm:t>
        <a:bodyPr/>
        <a:lstStyle/>
        <a:p>
          <a:endParaRPr lang="en-US"/>
        </a:p>
      </dgm:t>
    </dgm:pt>
    <dgm:pt modelId="{800A6513-6B70-476C-A8F6-6F24C78A09B8}">
      <dgm:prSet custT="1"/>
      <dgm:spPr/>
      <dgm:t>
        <a:bodyPr/>
        <a:lstStyle/>
        <a:p>
          <a:pPr rtl="0"/>
          <a:r>
            <a:rPr lang="en-US" sz="1600" b="1" dirty="0" smtClean="0"/>
            <a:t>PRIVO</a:t>
          </a:r>
        </a:p>
        <a:p>
          <a:pPr rtl="0"/>
          <a:r>
            <a:rPr lang="en-US" sz="1200" b="1" dirty="0" smtClean="0"/>
            <a:t>(Virginia/$1.6M)</a:t>
          </a:r>
          <a:endParaRPr lang="en-US" sz="1200" b="1" dirty="0"/>
        </a:p>
      </dgm:t>
    </dgm:pt>
    <dgm:pt modelId="{925AC273-02EB-4C9C-9425-11543AAE927A}" type="parTrans" cxnId="{DD34F73C-475E-44A0-BB0B-7869ACD9BA75}">
      <dgm:prSet/>
      <dgm:spPr/>
      <dgm:t>
        <a:bodyPr/>
        <a:lstStyle/>
        <a:p>
          <a:endParaRPr lang="en-US"/>
        </a:p>
      </dgm:t>
    </dgm:pt>
    <dgm:pt modelId="{EF7299CF-E81A-4A76-B2ED-B2CBD4F122F6}" type="sibTrans" cxnId="{DD34F73C-475E-44A0-BB0B-7869ACD9BA75}">
      <dgm:prSet/>
      <dgm:spPr/>
      <dgm:t>
        <a:bodyPr/>
        <a:lstStyle/>
        <a:p>
          <a:endParaRPr lang="en-US"/>
        </a:p>
      </dgm:t>
    </dgm:pt>
    <dgm:pt modelId="{F7E8511C-3CCB-4F11-B307-BE8956A77817}">
      <dgm:prSet custT="1"/>
      <dgm:spPr/>
      <dgm:t>
        <a:bodyPr/>
        <a:lstStyle/>
        <a:p>
          <a:pPr rtl="0"/>
          <a:r>
            <a:rPr lang="en-US" sz="1600" b="1" dirty="0" smtClean="0"/>
            <a:t>GTRI</a:t>
          </a:r>
        </a:p>
        <a:p>
          <a:pPr rtl="0"/>
          <a:r>
            <a:rPr lang="en-US" sz="1200" b="1" dirty="0" smtClean="0"/>
            <a:t> (Georgia/$1.7M)</a:t>
          </a:r>
          <a:endParaRPr lang="en-US" sz="1200" b="1" dirty="0"/>
        </a:p>
      </dgm:t>
    </dgm:pt>
    <dgm:pt modelId="{6F301E46-1DEC-4C69-A312-8168DBAB271F}" type="parTrans" cxnId="{EF4F7D1B-F729-4FD9-90FB-B6803E35138F}">
      <dgm:prSet/>
      <dgm:spPr/>
      <dgm:t>
        <a:bodyPr/>
        <a:lstStyle/>
        <a:p>
          <a:endParaRPr lang="en-US"/>
        </a:p>
      </dgm:t>
    </dgm:pt>
    <dgm:pt modelId="{9CB84021-D26C-4F58-8D04-59C07ED1444F}" type="sibTrans" cxnId="{EF4F7D1B-F729-4FD9-90FB-B6803E35138F}">
      <dgm:prSet/>
      <dgm:spPr/>
      <dgm:t>
        <a:bodyPr/>
        <a:lstStyle/>
        <a:p>
          <a:endParaRPr lang="en-US"/>
        </a:p>
      </dgm:t>
    </dgm:pt>
    <dgm:pt modelId="{A1EB4F70-78AE-4F3F-B5D0-B769465FE51B}">
      <dgm:prSet custT="1"/>
      <dgm:spPr/>
      <dgm:t>
        <a:bodyPr/>
        <a:lstStyle/>
        <a:p>
          <a:pPr rtl="0"/>
          <a:r>
            <a:rPr lang="en-US" sz="1400" dirty="0" err="1" smtClean="0"/>
            <a:t>UnderArmour</a:t>
          </a:r>
          <a:r>
            <a:rPr lang="en-US" sz="1400" dirty="0" smtClean="0"/>
            <a:t>, USAA, AT&amp;T, VA, Virginia DMV  are among participants</a:t>
          </a:r>
          <a:endParaRPr lang="en-US" sz="1400" dirty="0"/>
        </a:p>
      </dgm:t>
    </dgm:pt>
    <dgm:pt modelId="{E86F9E38-FAB4-4774-BCFC-2620DD98ECCA}" type="parTrans" cxnId="{E4D0B53D-0A4B-4EA3-ADDA-B38362E8AD36}">
      <dgm:prSet/>
      <dgm:spPr/>
      <dgm:t>
        <a:bodyPr/>
        <a:lstStyle/>
        <a:p>
          <a:endParaRPr lang="en-US"/>
        </a:p>
      </dgm:t>
    </dgm:pt>
    <dgm:pt modelId="{79C9398A-1531-4D62-A447-0297B2F05F43}" type="sibTrans" cxnId="{E4D0B53D-0A4B-4EA3-ADDA-B38362E8AD36}">
      <dgm:prSet/>
      <dgm:spPr/>
      <dgm:t>
        <a:bodyPr/>
        <a:lstStyle/>
        <a:p>
          <a:endParaRPr lang="en-US"/>
        </a:p>
      </dgm:t>
    </dgm:pt>
    <dgm:pt modelId="{ABFAAAA7-6AE8-4C90-B183-660B2CC4E7E2}">
      <dgm:prSet custT="1"/>
      <dgm:spPr/>
      <dgm:t>
        <a:bodyPr/>
        <a:lstStyle/>
        <a:p>
          <a:pPr rtl="0"/>
          <a:r>
            <a:rPr lang="en-US" sz="1400" b="0" dirty="0" smtClean="0"/>
            <a:t>Focus: deploy an NSTIC-aligned identity solution for children and families</a:t>
          </a:r>
          <a:endParaRPr lang="en-US" sz="1400" b="0" dirty="0"/>
        </a:p>
      </dgm:t>
    </dgm:pt>
    <dgm:pt modelId="{B7827450-564D-48E8-A6B9-7B82C30C44B6}" type="parTrans" cxnId="{FE9CA37C-CC03-47F5-A177-DBA46B74629E}">
      <dgm:prSet/>
      <dgm:spPr/>
      <dgm:t>
        <a:bodyPr/>
        <a:lstStyle/>
        <a:p>
          <a:endParaRPr lang="en-US"/>
        </a:p>
      </dgm:t>
    </dgm:pt>
    <dgm:pt modelId="{880D7B24-EDD1-49E2-ADC7-CA95EA18C4AC}" type="sibTrans" cxnId="{FE9CA37C-CC03-47F5-A177-DBA46B74629E}">
      <dgm:prSet/>
      <dgm:spPr/>
      <dgm:t>
        <a:bodyPr/>
        <a:lstStyle/>
        <a:p>
          <a:endParaRPr lang="en-US"/>
        </a:p>
      </dgm:t>
    </dgm:pt>
    <dgm:pt modelId="{75CB376C-5DE9-4A86-BCDA-F0CFDD85FDBE}">
      <dgm:prSet custT="1"/>
      <dgm:spPr/>
      <dgm:t>
        <a:bodyPr/>
        <a:lstStyle/>
        <a:p>
          <a:r>
            <a:rPr lang="en-US" sz="1400" b="0" dirty="0" smtClean="0"/>
            <a:t>Focus: Develop a “Trustmark Framework” that makes is easier for individuals and organizations to understand complex technical, privacy and security requirements and policies</a:t>
          </a:r>
          <a:endParaRPr lang="en-US" sz="1400" b="0" dirty="0"/>
        </a:p>
      </dgm:t>
    </dgm:pt>
    <dgm:pt modelId="{C160A46A-66D1-47A2-9A80-D6CB22A10214}" type="parTrans" cxnId="{599ED229-710E-4E76-8747-E37EEEC7C91B}">
      <dgm:prSet/>
      <dgm:spPr/>
      <dgm:t>
        <a:bodyPr/>
        <a:lstStyle/>
        <a:p>
          <a:endParaRPr lang="en-US"/>
        </a:p>
      </dgm:t>
    </dgm:pt>
    <dgm:pt modelId="{E38C5830-7929-4862-AB96-36B3FBFDA217}" type="sibTrans" cxnId="{599ED229-710E-4E76-8747-E37EEEC7C91B}">
      <dgm:prSet/>
      <dgm:spPr/>
      <dgm:t>
        <a:bodyPr/>
        <a:lstStyle/>
        <a:p>
          <a:endParaRPr lang="en-US"/>
        </a:p>
      </dgm:t>
    </dgm:pt>
    <dgm:pt modelId="{9D300FF9-FE74-4F8C-B019-D814AC1A23C6}">
      <dgm:prSet custT="1"/>
      <dgm:spPr/>
      <dgm:t>
        <a:bodyPr/>
        <a:lstStyle/>
        <a:p>
          <a:r>
            <a:rPr lang="en-US" sz="1400" b="0" dirty="0" smtClean="0"/>
            <a:t>NASCIO, NIEF are partners</a:t>
          </a:r>
          <a:endParaRPr lang="en-US" sz="1400" b="0" dirty="0"/>
        </a:p>
      </dgm:t>
    </dgm:pt>
    <dgm:pt modelId="{2BE7FB4D-5DE8-4B71-BA8E-B4DC28D4435A}" type="parTrans" cxnId="{6187189A-6457-4422-9EDD-FC8807D224B7}">
      <dgm:prSet/>
      <dgm:spPr/>
      <dgm:t>
        <a:bodyPr/>
        <a:lstStyle/>
        <a:p>
          <a:endParaRPr lang="en-US"/>
        </a:p>
      </dgm:t>
    </dgm:pt>
    <dgm:pt modelId="{77793D68-EF4B-4E35-8784-5B4DC9259FCD}" type="sibTrans" cxnId="{6187189A-6457-4422-9EDD-FC8807D224B7}">
      <dgm:prSet/>
      <dgm:spPr/>
      <dgm:t>
        <a:bodyPr/>
        <a:lstStyle/>
        <a:p>
          <a:endParaRPr lang="en-US"/>
        </a:p>
      </dgm:t>
    </dgm:pt>
    <dgm:pt modelId="{3B6BC2B1-5CA0-4604-89D2-78A596D284DF}">
      <dgm:prSet custT="1"/>
      <dgm:spPr/>
      <dgm:t>
        <a:bodyPr/>
        <a:lstStyle/>
        <a:p>
          <a:r>
            <a:rPr lang="en-US" sz="1600" b="1" dirty="0" smtClean="0"/>
            <a:t>TSCP</a:t>
          </a:r>
        </a:p>
        <a:p>
          <a:r>
            <a:rPr lang="en-US" sz="1200" b="1" dirty="0" smtClean="0"/>
            <a:t>(Virginia/$1.2M)</a:t>
          </a:r>
          <a:endParaRPr lang="en-US" sz="1200" b="1" dirty="0"/>
        </a:p>
      </dgm:t>
    </dgm:pt>
    <dgm:pt modelId="{106EC830-204A-4738-B3C2-2FBB86D74C7A}" type="parTrans" cxnId="{7D967513-3D11-4E82-BC85-7902D39540C2}">
      <dgm:prSet/>
      <dgm:spPr/>
      <dgm:t>
        <a:bodyPr/>
        <a:lstStyle/>
        <a:p>
          <a:endParaRPr lang="en-US"/>
        </a:p>
      </dgm:t>
    </dgm:pt>
    <dgm:pt modelId="{7F102814-ED9F-4A8D-9262-14CB86BBDC7C}" type="sibTrans" cxnId="{7D967513-3D11-4E82-BC85-7902D39540C2}">
      <dgm:prSet/>
      <dgm:spPr/>
      <dgm:t>
        <a:bodyPr/>
        <a:lstStyle/>
        <a:p>
          <a:endParaRPr lang="en-US"/>
        </a:p>
      </dgm:t>
    </dgm:pt>
    <dgm:pt modelId="{98997875-2978-4631-90A9-60657DA9A44C}">
      <dgm:prSet custT="1"/>
      <dgm:spPr/>
      <dgm:t>
        <a:bodyPr/>
        <a:lstStyle/>
        <a:p>
          <a:pPr rtl="0"/>
          <a:r>
            <a:rPr lang="en-US" sz="1400" b="0" dirty="0" smtClean="0"/>
            <a:t>Designed to address COPPA and unique issues it creates for online service firms</a:t>
          </a:r>
          <a:endParaRPr lang="en-US" sz="1400" b="0" dirty="0"/>
        </a:p>
      </dgm:t>
    </dgm:pt>
    <dgm:pt modelId="{EA0D34E1-2514-4D04-96E7-7E2F7B22CDE4}" type="parTrans" cxnId="{32744439-B845-40A2-AD01-082D705AABF2}">
      <dgm:prSet/>
      <dgm:spPr/>
      <dgm:t>
        <a:bodyPr/>
        <a:lstStyle/>
        <a:p>
          <a:endParaRPr lang="en-US"/>
        </a:p>
      </dgm:t>
    </dgm:pt>
    <dgm:pt modelId="{B977195B-51EB-48AF-8883-AEE050DEE515}" type="sibTrans" cxnId="{32744439-B845-40A2-AD01-082D705AABF2}">
      <dgm:prSet/>
      <dgm:spPr/>
      <dgm:t>
        <a:bodyPr/>
        <a:lstStyle/>
        <a:p>
          <a:endParaRPr lang="en-US"/>
        </a:p>
      </dgm:t>
    </dgm:pt>
    <dgm:pt modelId="{5DE4C923-6306-491C-8D56-A958277FFA2F}">
      <dgm:prSet custT="1"/>
      <dgm:spPr/>
      <dgm:t>
        <a:bodyPr/>
        <a:lstStyle/>
        <a:p>
          <a:pPr rtl="0"/>
          <a:r>
            <a:rPr lang="en-US" sz="1400" dirty="0" smtClean="0"/>
            <a:t>Partners include one of the largest online content providers and several large toy companies</a:t>
          </a:r>
          <a:endParaRPr lang="en-US" sz="1400" b="0" dirty="0"/>
        </a:p>
      </dgm:t>
    </dgm:pt>
    <dgm:pt modelId="{BEA7A2D9-96D9-4BAE-BFDF-F6A9AF65DE49}" type="parTrans" cxnId="{5F08566F-78D3-42CB-A667-0981C763031F}">
      <dgm:prSet/>
      <dgm:spPr/>
      <dgm:t>
        <a:bodyPr/>
        <a:lstStyle/>
        <a:p>
          <a:endParaRPr lang="en-US"/>
        </a:p>
      </dgm:t>
    </dgm:pt>
    <dgm:pt modelId="{DB67A2DA-4936-4718-87C8-F194CE488210}" type="sibTrans" cxnId="{5F08566F-78D3-42CB-A667-0981C763031F}">
      <dgm:prSet/>
      <dgm:spPr/>
      <dgm:t>
        <a:bodyPr/>
        <a:lstStyle/>
        <a:p>
          <a:endParaRPr lang="en-US"/>
        </a:p>
      </dgm:t>
    </dgm:pt>
    <dgm:pt modelId="{7A4F71D5-A268-4E7C-A900-242230065C0F}">
      <dgm:prSet custT="1"/>
      <dgm:spPr/>
      <dgm:t>
        <a:bodyPr/>
        <a:lstStyle/>
        <a:p>
          <a:r>
            <a:rPr lang="en-US" sz="1400" b="0" dirty="0" smtClean="0"/>
            <a:t>Fidelity, Chicago Mercantile Exchange are partners.</a:t>
          </a:r>
          <a:endParaRPr lang="en-US" sz="1400" b="0" dirty="0"/>
        </a:p>
      </dgm:t>
    </dgm:pt>
    <dgm:pt modelId="{BF95AD0A-CEF2-4AC6-9844-8A0061ABADE4}" type="sibTrans" cxnId="{38A97F64-D531-448D-9A09-BF8600DB3D12}">
      <dgm:prSet/>
      <dgm:spPr/>
      <dgm:t>
        <a:bodyPr/>
        <a:lstStyle/>
        <a:p>
          <a:endParaRPr lang="en-US"/>
        </a:p>
      </dgm:t>
    </dgm:pt>
    <dgm:pt modelId="{59D66F30-106C-440D-9EC7-1F8E9B839456}" type="parTrans" cxnId="{38A97F64-D531-448D-9A09-BF8600DB3D12}">
      <dgm:prSet/>
      <dgm:spPr/>
      <dgm:t>
        <a:bodyPr/>
        <a:lstStyle/>
        <a:p>
          <a:endParaRPr lang="en-US"/>
        </a:p>
      </dgm:t>
    </dgm:pt>
    <dgm:pt modelId="{293354D7-527D-4677-9DA4-58E4F75B9CFC}">
      <dgm:prSet custT="1"/>
      <dgm:spPr/>
      <dgm:t>
        <a:bodyPr/>
        <a:lstStyle/>
        <a:p>
          <a:r>
            <a:rPr lang="en-US" sz="1400" dirty="0" smtClean="0"/>
            <a:t>Focus:  enable people to use employer-issued MFA credential to access  their retirement accounts at a brokerage.  </a:t>
          </a:r>
          <a:endParaRPr lang="en-US" sz="1400" b="0" dirty="0"/>
        </a:p>
      </dgm:t>
    </dgm:pt>
    <dgm:pt modelId="{F6D7C64E-3845-42DB-88B6-6E7F5CDF367C}" type="parTrans" cxnId="{00E7CE48-ED96-4C0E-9CFA-E544D472EB40}">
      <dgm:prSet/>
      <dgm:spPr/>
      <dgm:t>
        <a:bodyPr/>
        <a:lstStyle/>
        <a:p>
          <a:endParaRPr lang="en-US"/>
        </a:p>
      </dgm:t>
    </dgm:pt>
    <dgm:pt modelId="{02A00684-A68D-4FE5-BC60-E39CD857015C}" type="sibTrans" cxnId="{00E7CE48-ED96-4C0E-9CFA-E544D472EB40}">
      <dgm:prSet/>
      <dgm:spPr/>
      <dgm:t>
        <a:bodyPr/>
        <a:lstStyle/>
        <a:p>
          <a:endParaRPr lang="en-US"/>
        </a:p>
      </dgm:t>
    </dgm:pt>
    <dgm:pt modelId="{E367DE4A-DFA8-4783-B6C6-A3859DD67486}">
      <dgm:prSet custT="1"/>
      <dgm:spPr/>
      <dgm:t>
        <a:bodyPr/>
        <a:lstStyle/>
        <a:p>
          <a:r>
            <a:rPr lang="en-US" sz="1400" smtClean="0"/>
            <a:t>Develop </a:t>
          </a:r>
          <a:r>
            <a:rPr lang="en-US" sz="1400" dirty="0" smtClean="0"/>
            <a:t>open-source Trust Framework Development Guidance document to support future cross-sector interoperability </a:t>
          </a:r>
          <a:endParaRPr lang="en-US" sz="1400" b="0" dirty="0"/>
        </a:p>
      </dgm:t>
    </dgm:pt>
    <dgm:pt modelId="{50379F6A-7263-4188-9C8D-43111D081FB0}" type="parTrans" cxnId="{63E12F28-2AFE-4E90-B088-C66C09355023}">
      <dgm:prSet/>
      <dgm:spPr/>
      <dgm:t>
        <a:bodyPr/>
        <a:lstStyle/>
        <a:p>
          <a:endParaRPr lang="en-US"/>
        </a:p>
      </dgm:t>
    </dgm:pt>
    <dgm:pt modelId="{26997F17-2C1E-4628-80DE-FAF51A9A44D2}" type="sibTrans" cxnId="{63E12F28-2AFE-4E90-B088-C66C09355023}">
      <dgm:prSet/>
      <dgm:spPr/>
      <dgm:t>
        <a:bodyPr/>
        <a:lstStyle/>
        <a:p>
          <a:endParaRPr lang="en-US"/>
        </a:p>
      </dgm:t>
    </dgm:pt>
    <dgm:pt modelId="{C6F8A7FD-EED2-4691-B5E1-0B6C62879279}" type="pres">
      <dgm:prSet presAssocID="{5F06FA0B-D2D3-4BCB-9CEA-B64F765369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2FE4B4-3F9A-4B8A-8F0A-C7C88979EBA5}" type="pres">
      <dgm:prSet presAssocID="{000E5AB4-3279-44B7-BDBC-44B60283D6B6}" presName="composite" presStyleCnt="0"/>
      <dgm:spPr/>
      <dgm:t>
        <a:bodyPr/>
        <a:lstStyle/>
        <a:p>
          <a:endParaRPr lang="en-US"/>
        </a:p>
      </dgm:t>
    </dgm:pt>
    <dgm:pt modelId="{0F5127BA-5EC9-4D98-A16B-39C77CD80633}" type="pres">
      <dgm:prSet presAssocID="{000E5AB4-3279-44B7-BDBC-44B60283D6B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EB12D-0E23-4EFD-B67E-277FAE2D80CE}" type="pres">
      <dgm:prSet presAssocID="{000E5AB4-3279-44B7-BDBC-44B60283D6B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F36F8-243E-4E69-9E7D-653E8AFC03C2}" type="pres">
      <dgm:prSet presAssocID="{744A2735-7629-4740-9769-3F0F76379D50}" presName="space" presStyleCnt="0"/>
      <dgm:spPr/>
      <dgm:t>
        <a:bodyPr/>
        <a:lstStyle/>
        <a:p>
          <a:endParaRPr lang="en-US"/>
        </a:p>
      </dgm:t>
    </dgm:pt>
    <dgm:pt modelId="{4B9E4BBA-639A-40E7-ABC8-1D05F3FB412E}" type="pres">
      <dgm:prSet presAssocID="{800A6513-6B70-476C-A8F6-6F24C78A09B8}" presName="composite" presStyleCnt="0"/>
      <dgm:spPr/>
      <dgm:t>
        <a:bodyPr/>
        <a:lstStyle/>
        <a:p>
          <a:endParaRPr lang="en-US"/>
        </a:p>
      </dgm:t>
    </dgm:pt>
    <dgm:pt modelId="{469586C8-34B5-4A8E-A14C-B71B01F8C5F3}" type="pres">
      <dgm:prSet presAssocID="{800A6513-6B70-476C-A8F6-6F24C78A09B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B71AD-B674-48C8-B362-5293E295519E}" type="pres">
      <dgm:prSet presAssocID="{800A6513-6B70-476C-A8F6-6F24C78A09B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F1811-021E-412D-9FAF-05531D14FFE2}" type="pres">
      <dgm:prSet presAssocID="{EF7299CF-E81A-4A76-B2ED-B2CBD4F122F6}" presName="space" presStyleCnt="0"/>
      <dgm:spPr/>
      <dgm:t>
        <a:bodyPr/>
        <a:lstStyle/>
        <a:p>
          <a:endParaRPr lang="en-US"/>
        </a:p>
      </dgm:t>
    </dgm:pt>
    <dgm:pt modelId="{721E88AF-AD09-4920-B591-B7A739F3B59C}" type="pres">
      <dgm:prSet presAssocID="{F7E8511C-3CCB-4F11-B307-BE8956A77817}" presName="composite" presStyleCnt="0"/>
      <dgm:spPr/>
      <dgm:t>
        <a:bodyPr/>
        <a:lstStyle/>
        <a:p>
          <a:endParaRPr lang="en-US"/>
        </a:p>
      </dgm:t>
    </dgm:pt>
    <dgm:pt modelId="{80EE17A9-209A-40E8-8786-E64007D4B0FE}" type="pres">
      <dgm:prSet presAssocID="{F7E8511C-3CCB-4F11-B307-BE8956A7781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8F7F7-5F7E-428E-9432-67B8AC3A701F}" type="pres">
      <dgm:prSet presAssocID="{F7E8511C-3CCB-4F11-B307-BE8956A7781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718BA-195D-4CB6-A979-AA5884B16515}" type="pres">
      <dgm:prSet presAssocID="{9CB84021-D26C-4F58-8D04-59C07ED1444F}" presName="space" presStyleCnt="0"/>
      <dgm:spPr/>
      <dgm:t>
        <a:bodyPr/>
        <a:lstStyle/>
        <a:p>
          <a:endParaRPr lang="en-US"/>
        </a:p>
      </dgm:t>
    </dgm:pt>
    <dgm:pt modelId="{D8BFC7F9-7DDB-4929-8F89-79CF76F3D368}" type="pres">
      <dgm:prSet presAssocID="{3B6BC2B1-5CA0-4604-89D2-78A596D284DF}" presName="composite" presStyleCnt="0"/>
      <dgm:spPr/>
      <dgm:t>
        <a:bodyPr/>
        <a:lstStyle/>
        <a:p>
          <a:endParaRPr lang="en-US"/>
        </a:p>
      </dgm:t>
    </dgm:pt>
    <dgm:pt modelId="{ED525C7F-56CE-463E-A33D-DEB3572A51F7}" type="pres">
      <dgm:prSet presAssocID="{3B6BC2B1-5CA0-4604-89D2-78A596D284D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8233F-2780-478F-B3D7-3FB4ED647934}" type="pres">
      <dgm:prSet presAssocID="{3B6BC2B1-5CA0-4604-89D2-78A596D284DF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EE981B-D9A9-A846-BD45-E4996CCD7086}" type="presOf" srcId="{F7E8511C-3CCB-4F11-B307-BE8956A77817}" destId="{80EE17A9-209A-40E8-8786-E64007D4B0FE}" srcOrd="0" destOrd="0" presId="urn:microsoft.com/office/officeart/2005/8/layout/hList1"/>
    <dgm:cxn modelId="{A3406737-FC81-A44B-833B-4EA835F54687}" type="presOf" srcId="{ABFAAAA7-6AE8-4C90-B183-660B2CC4E7E2}" destId="{073B71AD-B674-48C8-B362-5293E295519E}" srcOrd="0" destOrd="0" presId="urn:microsoft.com/office/officeart/2005/8/layout/hList1"/>
    <dgm:cxn modelId="{3CCB044A-597D-0B44-99CF-D249A68A9006}" type="presOf" srcId="{5DE4C923-6306-491C-8D56-A958277FFA2F}" destId="{073B71AD-B674-48C8-B362-5293E295519E}" srcOrd="0" destOrd="2" presId="urn:microsoft.com/office/officeart/2005/8/layout/hList1"/>
    <dgm:cxn modelId="{3E83B250-C20D-4045-9ECB-1959C0E35779}" type="presOf" srcId="{5F06FA0B-D2D3-4BCB-9CEA-B64F7653694A}" destId="{C6F8A7FD-EED2-4691-B5E1-0B6C62879279}" srcOrd="0" destOrd="0" presId="urn:microsoft.com/office/officeart/2005/8/layout/hList1"/>
    <dgm:cxn modelId="{599ED229-710E-4E76-8747-E37EEEC7C91B}" srcId="{F7E8511C-3CCB-4F11-B307-BE8956A77817}" destId="{75CB376C-5DE9-4A86-BCDA-F0CFDD85FDBE}" srcOrd="0" destOrd="0" parTransId="{C160A46A-66D1-47A2-9A80-D6CB22A10214}" sibTransId="{E38C5830-7929-4862-AB96-36B3FBFDA217}"/>
    <dgm:cxn modelId="{DD34F73C-475E-44A0-BB0B-7869ACD9BA75}" srcId="{5F06FA0B-D2D3-4BCB-9CEA-B64F7653694A}" destId="{800A6513-6B70-476C-A8F6-6F24C78A09B8}" srcOrd="1" destOrd="0" parTransId="{925AC273-02EB-4C9C-9425-11543AAE927A}" sibTransId="{EF7299CF-E81A-4A76-B2ED-B2CBD4F122F6}"/>
    <dgm:cxn modelId="{01CA7048-D4DB-E048-9942-0AC596F9CDBF}" type="presOf" srcId="{7A4F71D5-A268-4E7C-A900-242230065C0F}" destId="{4AB8233F-2780-478F-B3D7-3FB4ED647934}" srcOrd="0" destOrd="2" presId="urn:microsoft.com/office/officeart/2005/8/layout/hList1"/>
    <dgm:cxn modelId="{38A97F64-D531-448D-9A09-BF8600DB3D12}" srcId="{3B6BC2B1-5CA0-4604-89D2-78A596D284DF}" destId="{7A4F71D5-A268-4E7C-A900-242230065C0F}" srcOrd="2" destOrd="0" parTransId="{59D66F30-106C-440D-9EC7-1F8E9B839456}" sibTransId="{BF95AD0A-CEF2-4AC6-9844-8A0061ABADE4}"/>
    <dgm:cxn modelId="{D162985C-697B-A34B-9CF0-B3AD67FB2F06}" type="presOf" srcId="{293354D7-527D-4677-9DA4-58E4F75B9CFC}" destId="{4AB8233F-2780-478F-B3D7-3FB4ED647934}" srcOrd="0" destOrd="0" presId="urn:microsoft.com/office/officeart/2005/8/layout/hList1"/>
    <dgm:cxn modelId="{8867610E-9F48-43A3-8960-60AA3EC491B1}" srcId="{5F06FA0B-D2D3-4BCB-9CEA-B64F7653694A}" destId="{000E5AB4-3279-44B7-BDBC-44B60283D6B6}" srcOrd="0" destOrd="0" parTransId="{9D6AD0D8-7447-4FDB-B3CA-A8DE5824F453}" sibTransId="{744A2735-7629-4740-9769-3F0F76379D50}"/>
    <dgm:cxn modelId="{3E0D0935-0948-244B-98A8-DDFB01C3B416}" type="presOf" srcId="{800A6513-6B70-476C-A8F6-6F24C78A09B8}" destId="{469586C8-34B5-4A8E-A14C-B71B01F8C5F3}" srcOrd="0" destOrd="0" presId="urn:microsoft.com/office/officeart/2005/8/layout/hList1"/>
    <dgm:cxn modelId="{63E12F28-2AFE-4E90-B088-C66C09355023}" srcId="{3B6BC2B1-5CA0-4604-89D2-78A596D284DF}" destId="{E367DE4A-DFA8-4783-B6C6-A3859DD67486}" srcOrd="1" destOrd="0" parTransId="{50379F6A-7263-4188-9C8D-43111D081FB0}" sibTransId="{26997F17-2C1E-4628-80DE-FAF51A9A44D2}"/>
    <dgm:cxn modelId="{E4D0B53D-0A4B-4EA3-ADDA-B38362E8AD36}" srcId="{000E5AB4-3279-44B7-BDBC-44B60283D6B6}" destId="{A1EB4F70-78AE-4F3F-B5D0-B769465FE51B}" srcOrd="1" destOrd="0" parTransId="{E86F9E38-FAB4-4774-BCFC-2620DD98ECCA}" sibTransId="{79C9398A-1531-4D62-A447-0297B2F05F43}"/>
    <dgm:cxn modelId="{00E7CE48-ED96-4C0E-9CFA-E544D472EB40}" srcId="{3B6BC2B1-5CA0-4604-89D2-78A596D284DF}" destId="{293354D7-527D-4677-9DA4-58E4F75B9CFC}" srcOrd="0" destOrd="0" parTransId="{F6D7C64E-3845-42DB-88B6-6E7F5CDF367C}" sibTransId="{02A00684-A68D-4FE5-BC60-E39CD857015C}"/>
    <dgm:cxn modelId="{FE9CA37C-CC03-47F5-A177-DBA46B74629E}" srcId="{800A6513-6B70-476C-A8F6-6F24C78A09B8}" destId="{ABFAAAA7-6AE8-4C90-B183-660B2CC4E7E2}" srcOrd="0" destOrd="0" parTransId="{B7827450-564D-48E8-A6B9-7B82C30C44B6}" sibTransId="{880D7B24-EDD1-49E2-ADC7-CA95EA18C4AC}"/>
    <dgm:cxn modelId="{F09488CD-43C6-4DE0-8845-912EE9BDCFCE}" srcId="{000E5AB4-3279-44B7-BDBC-44B60283D6B6}" destId="{782D98D6-4DA8-4D4D-8ADA-721A6F92CC97}" srcOrd="0" destOrd="0" parTransId="{32F305C0-9996-4FDF-B4DC-C6B536323819}" sibTransId="{A2C95D07-9C79-4FC3-ACF8-E87B37AA1340}"/>
    <dgm:cxn modelId="{38F28857-F13D-4442-A51E-AA282F6D5159}" type="presOf" srcId="{000E5AB4-3279-44B7-BDBC-44B60283D6B6}" destId="{0F5127BA-5EC9-4D98-A16B-39C77CD80633}" srcOrd="0" destOrd="0" presId="urn:microsoft.com/office/officeart/2005/8/layout/hList1"/>
    <dgm:cxn modelId="{7D967513-3D11-4E82-BC85-7902D39540C2}" srcId="{5F06FA0B-D2D3-4BCB-9CEA-B64F7653694A}" destId="{3B6BC2B1-5CA0-4604-89D2-78A596D284DF}" srcOrd="3" destOrd="0" parTransId="{106EC830-204A-4738-B3C2-2FBB86D74C7A}" sibTransId="{7F102814-ED9F-4A8D-9262-14CB86BBDC7C}"/>
    <dgm:cxn modelId="{5F08566F-78D3-42CB-A667-0981C763031F}" srcId="{800A6513-6B70-476C-A8F6-6F24C78A09B8}" destId="{5DE4C923-6306-491C-8D56-A958277FFA2F}" srcOrd="2" destOrd="0" parTransId="{BEA7A2D9-96D9-4BAE-BFDF-F6A9AF65DE49}" sibTransId="{DB67A2DA-4936-4718-87C8-F194CE488210}"/>
    <dgm:cxn modelId="{693D8DCA-1D83-164C-8008-58813052CF59}" type="presOf" srcId="{98997875-2978-4631-90A9-60657DA9A44C}" destId="{073B71AD-B674-48C8-B362-5293E295519E}" srcOrd="0" destOrd="1" presId="urn:microsoft.com/office/officeart/2005/8/layout/hList1"/>
    <dgm:cxn modelId="{997AD5F6-E980-3C49-A98C-433D887AEA9C}" type="presOf" srcId="{A1EB4F70-78AE-4F3F-B5D0-B769465FE51B}" destId="{6D3EB12D-0E23-4EFD-B67E-277FAE2D80CE}" srcOrd="0" destOrd="1" presId="urn:microsoft.com/office/officeart/2005/8/layout/hList1"/>
    <dgm:cxn modelId="{6187189A-6457-4422-9EDD-FC8807D224B7}" srcId="{F7E8511C-3CCB-4F11-B307-BE8956A77817}" destId="{9D300FF9-FE74-4F8C-B019-D814AC1A23C6}" srcOrd="1" destOrd="0" parTransId="{2BE7FB4D-5DE8-4B71-BA8E-B4DC28D4435A}" sibTransId="{77793D68-EF4B-4E35-8784-5B4DC9259FCD}"/>
    <dgm:cxn modelId="{EF4F7D1B-F729-4FD9-90FB-B6803E35138F}" srcId="{5F06FA0B-D2D3-4BCB-9CEA-B64F7653694A}" destId="{F7E8511C-3CCB-4F11-B307-BE8956A77817}" srcOrd="2" destOrd="0" parTransId="{6F301E46-1DEC-4C69-A312-8168DBAB271F}" sibTransId="{9CB84021-D26C-4F58-8D04-59C07ED1444F}"/>
    <dgm:cxn modelId="{A042F772-29F0-FF40-A0AF-8FCA03DFF2BB}" type="presOf" srcId="{E367DE4A-DFA8-4783-B6C6-A3859DD67486}" destId="{4AB8233F-2780-478F-B3D7-3FB4ED647934}" srcOrd="0" destOrd="1" presId="urn:microsoft.com/office/officeart/2005/8/layout/hList1"/>
    <dgm:cxn modelId="{32744439-B845-40A2-AD01-082D705AABF2}" srcId="{800A6513-6B70-476C-A8F6-6F24C78A09B8}" destId="{98997875-2978-4631-90A9-60657DA9A44C}" srcOrd="1" destOrd="0" parTransId="{EA0D34E1-2514-4D04-96E7-7E2F7B22CDE4}" sibTransId="{B977195B-51EB-48AF-8883-AEE050DEE515}"/>
    <dgm:cxn modelId="{6C419C17-466F-2C49-8861-95E2613B29E2}" type="presOf" srcId="{3B6BC2B1-5CA0-4604-89D2-78A596D284DF}" destId="{ED525C7F-56CE-463E-A33D-DEB3572A51F7}" srcOrd="0" destOrd="0" presId="urn:microsoft.com/office/officeart/2005/8/layout/hList1"/>
    <dgm:cxn modelId="{11455E06-D961-ED42-A1C2-F667D1C063AA}" type="presOf" srcId="{782D98D6-4DA8-4D4D-8ADA-721A6F92CC97}" destId="{6D3EB12D-0E23-4EFD-B67E-277FAE2D80CE}" srcOrd="0" destOrd="0" presId="urn:microsoft.com/office/officeart/2005/8/layout/hList1"/>
    <dgm:cxn modelId="{8C068B01-FDB3-F042-950C-3E5EE1CA3F88}" type="presOf" srcId="{9D300FF9-FE74-4F8C-B019-D814AC1A23C6}" destId="{4B88F7F7-5F7E-428E-9432-67B8AC3A701F}" srcOrd="0" destOrd="1" presId="urn:microsoft.com/office/officeart/2005/8/layout/hList1"/>
    <dgm:cxn modelId="{9B8FB90C-425C-0B4B-AE29-0353E25D190C}" type="presOf" srcId="{75CB376C-5DE9-4A86-BCDA-F0CFDD85FDBE}" destId="{4B88F7F7-5F7E-428E-9432-67B8AC3A701F}" srcOrd="0" destOrd="0" presId="urn:microsoft.com/office/officeart/2005/8/layout/hList1"/>
    <dgm:cxn modelId="{3279769C-BC10-FD44-BE20-D5F84EF2BB21}" type="presParOf" srcId="{C6F8A7FD-EED2-4691-B5E1-0B6C62879279}" destId="{3C2FE4B4-3F9A-4B8A-8F0A-C7C88979EBA5}" srcOrd="0" destOrd="0" presId="urn:microsoft.com/office/officeart/2005/8/layout/hList1"/>
    <dgm:cxn modelId="{6AFF6833-138D-0248-88E0-7007550B3204}" type="presParOf" srcId="{3C2FE4B4-3F9A-4B8A-8F0A-C7C88979EBA5}" destId="{0F5127BA-5EC9-4D98-A16B-39C77CD80633}" srcOrd="0" destOrd="0" presId="urn:microsoft.com/office/officeart/2005/8/layout/hList1"/>
    <dgm:cxn modelId="{5E5E8F7A-6937-3E49-98F5-5C9F5C4C7E82}" type="presParOf" srcId="{3C2FE4B4-3F9A-4B8A-8F0A-C7C88979EBA5}" destId="{6D3EB12D-0E23-4EFD-B67E-277FAE2D80CE}" srcOrd="1" destOrd="0" presId="urn:microsoft.com/office/officeart/2005/8/layout/hList1"/>
    <dgm:cxn modelId="{8FEDC1C6-6126-8740-BFDB-0301DDCAA61E}" type="presParOf" srcId="{C6F8A7FD-EED2-4691-B5E1-0B6C62879279}" destId="{15DF36F8-243E-4E69-9E7D-653E8AFC03C2}" srcOrd="1" destOrd="0" presId="urn:microsoft.com/office/officeart/2005/8/layout/hList1"/>
    <dgm:cxn modelId="{FC0D0089-9C45-7244-A1F1-6C0BA536C871}" type="presParOf" srcId="{C6F8A7FD-EED2-4691-B5E1-0B6C62879279}" destId="{4B9E4BBA-639A-40E7-ABC8-1D05F3FB412E}" srcOrd="2" destOrd="0" presId="urn:microsoft.com/office/officeart/2005/8/layout/hList1"/>
    <dgm:cxn modelId="{7A084712-8FF7-3D4C-8A7E-2F1D7A7DAF16}" type="presParOf" srcId="{4B9E4BBA-639A-40E7-ABC8-1D05F3FB412E}" destId="{469586C8-34B5-4A8E-A14C-B71B01F8C5F3}" srcOrd="0" destOrd="0" presId="urn:microsoft.com/office/officeart/2005/8/layout/hList1"/>
    <dgm:cxn modelId="{38C85E68-1512-E643-A0FE-9170CF7AEE8F}" type="presParOf" srcId="{4B9E4BBA-639A-40E7-ABC8-1D05F3FB412E}" destId="{073B71AD-B674-48C8-B362-5293E295519E}" srcOrd="1" destOrd="0" presId="urn:microsoft.com/office/officeart/2005/8/layout/hList1"/>
    <dgm:cxn modelId="{1EAE31C0-C84C-C04D-BC23-2663A23690BA}" type="presParOf" srcId="{C6F8A7FD-EED2-4691-B5E1-0B6C62879279}" destId="{460F1811-021E-412D-9FAF-05531D14FFE2}" srcOrd="3" destOrd="0" presId="urn:microsoft.com/office/officeart/2005/8/layout/hList1"/>
    <dgm:cxn modelId="{35825028-AB76-E246-83B5-2AE306CAFDEA}" type="presParOf" srcId="{C6F8A7FD-EED2-4691-B5E1-0B6C62879279}" destId="{721E88AF-AD09-4920-B591-B7A739F3B59C}" srcOrd="4" destOrd="0" presId="urn:microsoft.com/office/officeart/2005/8/layout/hList1"/>
    <dgm:cxn modelId="{9926F2B0-88E6-C64D-A6F9-166C0F9790F3}" type="presParOf" srcId="{721E88AF-AD09-4920-B591-B7A739F3B59C}" destId="{80EE17A9-209A-40E8-8786-E64007D4B0FE}" srcOrd="0" destOrd="0" presId="urn:microsoft.com/office/officeart/2005/8/layout/hList1"/>
    <dgm:cxn modelId="{DCA0E01B-2B20-5F41-98FD-98BB319BD6BE}" type="presParOf" srcId="{721E88AF-AD09-4920-B591-B7A739F3B59C}" destId="{4B88F7F7-5F7E-428E-9432-67B8AC3A701F}" srcOrd="1" destOrd="0" presId="urn:microsoft.com/office/officeart/2005/8/layout/hList1"/>
    <dgm:cxn modelId="{0AF1A471-4084-A74E-BDA1-3F4FE93FA11D}" type="presParOf" srcId="{C6F8A7FD-EED2-4691-B5E1-0B6C62879279}" destId="{9A5718BA-195D-4CB6-A979-AA5884B16515}" srcOrd="5" destOrd="0" presId="urn:microsoft.com/office/officeart/2005/8/layout/hList1"/>
    <dgm:cxn modelId="{336C374A-4DDE-2142-BBA8-84340276DC27}" type="presParOf" srcId="{C6F8A7FD-EED2-4691-B5E1-0B6C62879279}" destId="{D8BFC7F9-7DDB-4929-8F89-79CF76F3D368}" srcOrd="6" destOrd="0" presId="urn:microsoft.com/office/officeart/2005/8/layout/hList1"/>
    <dgm:cxn modelId="{4106734D-3E5F-664B-9109-8EFBF0820690}" type="presParOf" srcId="{D8BFC7F9-7DDB-4929-8F89-79CF76F3D368}" destId="{ED525C7F-56CE-463E-A33D-DEB3572A51F7}" srcOrd="0" destOrd="0" presId="urn:microsoft.com/office/officeart/2005/8/layout/hList1"/>
    <dgm:cxn modelId="{D804525C-0554-F24E-8436-D9DD80EE2EBB}" type="presParOf" srcId="{D8BFC7F9-7DDB-4929-8F89-79CF76F3D368}" destId="{4AB8233F-2780-478F-B3D7-3FB4ED6479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8FE6D6-84C8-4289-83E7-7DDEB45F9714}" type="doc">
      <dgm:prSet loTypeId="urn:microsoft.com/office/officeart/2005/8/layout/cycle4#2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D030A0-846A-43EA-A0E8-665B92D8DEE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69BBC32-B6A9-4BAE-897D-C33169CB8202}" type="parTrans" cxnId="{1DBE98B7-85FA-44B0-B678-54B24F32D5FE}">
      <dgm:prSet/>
      <dgm:spPr/>
      <dgm:t>
        <a:bodyPr/>
        <a:lstStyle/>
        <a:p>
          <a:endParaRPr lang="en-US"/>
        </a:p>
      </dgm:t>
    </dgm:pt>
    <dgm:pt modelId="{5E4E63E4-94A7-4FC0-98C4-5C2B9E788944}" type="sibTrans" cxnId="{1DBE98B7-85FA-44B0-B678-54B24F32D5FE}">
      <dgm:prSet/>
      <dgm:spPr/>
      <dgm:t>
        <a:bodyPr/>
        <a:lstStyle/>
        <a:p>
          <a:endParaRPr lang="en-US"/>
        </a:p>
      </dgm:t>
    </dgm:pt>
    <dgm:pt modelId="{A509AA11-9054-4292-A6D2-592C29A0B647}">
      <dgm:prSet phldrT="[Text]"/>
      <dgm:spPr>
        <a:solidFill>
          <a:srgbClr val="00CC00"/>
        </a:solidFill>
        <a:effectLst/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DFC9815-E2FF-4B7F-907D-1E9C87B92CA1}" type="parTrans" cxnId="{EFF7C9A2-6815-4017-9361-470B1F3C555A}">
      <dgm:prSet/>
      <dgm:spPr/>
      <dgm:t>
        <a:bodyPr/>
        <a:lstStyle/>
        <a:p>
          <a:endParaRPr lang="en-US"/>
        </a:p>
      </dgm:t>
    </dgm:pt>
    <dgm:pt modelId="{F49EC505-7361-4380-BFEC-64E1B6753F68}" type="sibTrans" cxnId="{EFF7C9A2-6815-4017-9361-470B1F3C555A}">
      <dgm:prSet/>
      <dgm:spPr/>
      <dgm:t>
        <a:bodyPr/>
        <a:lstStyle/>
        <a:p>
          <a:endParaRPr lang="en-US"/>
        </a:p>
      </dgm:t>
    </dgm:pt>
    <dgm:pt modelId="{91ABA33B-03E1-4533-B390-A4121DF292C7}">
      <dgm:prSet phldrT="[Text]"/>
      <dgm:spPr>
        <a:solidFill>
          <a:srgbClr val="00CC66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B9CCA2C-6157-46BB-8BF9-211CBBCC8170}" type="parTrans" cxnId="{3963C550-7C5E-47F5-BE22-0FCC0C571911}">
      <dgm:prSet/>
      <dgm:spPr/>
      <dgm:t>
        <a:bodyPr/>
        <a:lstStyle/>
        <a:p>
          <a:endParaRPr lang="en-US"/>
        </a:p>
      </dgm:t>
    </dgm:pt>
    <dgm:pt modelId="{9766D51C-DA49-430F-AA90-6C496B621405}" type="sibTrans" cxnId="{3963C550-7C5E-47F5-BE22-0FCC0C571911}">
      <dgm:prSet/>
      <dgm:spPr/>
      <dgm:t>
        <a:bodyPr/>
        <a:lstStyle/>
        <a:p>
          <a:endParaRPr lang="en-US"/>
        </a:p>
      </dgm:t>
    </dgm:pt>
    <dgm:pt modelId="{7D61463A-BFB1-4564-8E5E-DC6BFB6BF974}">
      <dgm:prSet phldrT="[Text]"/>
      <dgm:spPr>
        <a:solidFill>
          <a:srgbClr val="0099FF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0A8C108-D2FA-4152-BD46-6346E0D65C71}" type="parTrans" cxnId="{5F129FCB-F7FB-4295-8DD1-2987040C3BA4}">
      <dgm:prSet/>
      <dgm:spPr/>
      <dgm:t>
        <a:bodyPr/>
        <a:lstStyle/>
        <a:p>
          <a:endParaRPr lang="en-US"/>
        </a:p>
      </dgm:t>
    </dgm:pt>
    <dgm:pt modelId="{5482C9D9-4244-40DE-AFBB-385B3C60C3B1}" type="sibTrans" cxnId="{5F129FCB-F7FB-4295-8DD1-2987040C3BA4}">
      <dgm:prSet/>
      <dgm:spPr/>
      <dgm:t>
        <a:bodyPr/>
        <a:lstStyle/>
        <a:p>
          <a:endParaRPr lang="en-US"/>
        </a:p>
      </dgm:t>
    </dgm:pt>
    <dgm:pt modelId="{B5CFE8BE-6DC8-44B8-BD04-85F20D48ACD6}" type="pres">
      <dgm:prSet presAssocID="{3A8FE6D6-84C8-4289-83E7-7DDEB45F971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E15A05-5B9C-4B05-8B96-2680965EE766}" type="pres">
      <dgm:prSet presAssocID="{3A8FE6D6-84C8-4289-83E7-7DDEB45F9714}" presName="children" presStyleCnt="0"/>
      <dgm:spPr/>
    </dgm:pt>
    <dgm:pt modelId="{F4A243D5-93B6-4022-BF07-BA8916F9E91C}" type="pres">
      <dgm:prSet presAssocID="{3A8FE6D6-84C8-4289-83E7-7DDEB45F9714}" presName="childPlaceholder" presStyleCnt="0"/>
      <dgm:spPr/>
    </dgm:pt>
    <dgm:pt modelId="{E2CECC95-89EB-4C4F-9416-4E7347E66AB1}" type="pres">
      <dgm:prSet presAssocID="{3A8FE6D6-84C8-4289-83E7-7DDEB45F9714}" presName="circle" presStyleCnt="0"/>
      <dgm:spPr/>
    </dgm:pt>
    <dgm:pt modelId="{12BA142D-3BEA-4841-848B-1EAB6415819E}" type="pres">
      <dgm:prSet presAssocID="{3A8FE6D6-84C8-4289-83E7-7DDEB45F971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6719A-5938-451A-BD51-8A8FCB7A8D63}" type="pres">
      <dgm:prSet presAssocID="{3A8FE6D6-84C8-4289-83E7-7DDEB45F971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70E55-0267-4FF2-A315-F281C513BBB7}" type="pres">
      <dgm:prSet presAssocID="{3A8FE6D6-84C8-4289-83E7-7DDEB45F971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377B9-358F-4AEB-A4CA-232DAAACB23C}" type="pres">
      <dgm:prSet presAssocID="{3A8FE6D6-84C8-4289-83E7-7DDEB45F971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8244A-8097-4E16-B5C4-CCFD9AC7A3C4}" type="pres">
      <dgm:prSet presAssocID="{3A8FE6D6-84C8-4289-83E7-7DDEB45F9714}" presName="quadrantPlaceholder" presStyleCnt="0"/>
      <dgm:spPr/>
    </dgm:pt>
    <dgm:pt modelId="{A6AACBEE-0559-4D01-977D-93B6FF394B0E}" type="pres">
      <dgm:prSet presAssocID="{3A8FE6D6-84C8-4289-83E7-7DDEB45F9714}" presName="center1" presStyleLbl="fgShp" presStyleIdx="0" presStyleCnt="2"/>
      <dgm:spPr/>
    </dgm:pt>
    <dgm:pt modelId="{4E329422-864E-4E5E-9FDD-13BEE2CC0E7F}" type="pres">
      <dgm:prSet presAssocID="{3A8FE6D6-84C8-4289-83E7-7DDEB45F9714}" presName="center2" presStyleLbl="fgShp" presStyleIdx="1" presStyleCnt="2"/>
      <dgm:spPr/>
    </dgm:pt>
  </dgm:ptLst>
  <dgm:cxnLst>
    <dgm:cxn modelId="{3963C550-7C5E-47F5-BE22-0FCC0C571911}" srcId="{3A8FE6D6-84C8-4289-83E7-7DDEB45F9714}" destId="{91ABA33B-03E1-4533-B390-A4121DF292C7}" srcOrd="2" destOrd="0" parTransId="{CB9CCA2C-6157-46BB-8BF9-211CBBCC8170}" sibTransId="{9766D51C-DA49-430F-AA90-6C496B621405}"/>
    <dgm:cxn modelId="{5F129FCB-F7FB-4295-8DD1-2987040C3BA4}" srcId="{3A8FE6D6-84C8-4289-83E7-7DDEB45F9714}" destId="{7D61463A-BFB1-4564-8E5E-DC6BFB6BF974}" srcOrd="3" destOrd="0" parTransId="{10A8C108-D2FA-4152-BD46-6346E0D65C71}" sibTransId="{5482C9D9-4244-40DE-AFBB-385B3C60C3B1}"/>
    <dgm:cxn modelId="{4424A0B2-9EA4-2F42-9BC7-9E72915FA348}" type="presOf" srcId="{A509AA11-9054-4292-A6D2-592C29A0B647}" destId="{C496719A-5938-451A-BD51-8A8FCB7A8D63}" srcOrd="0" destOrd="0" presId="urn:microsoft.com/office/officeart/2005/8/layout/cycle4#2"/>
    <dgm:cxn modelId="{1DBE98B7-85FA-44B0-B678-54B24F32D5FE}" srcId="{3A8FE6D6-84C8-4289-83E7-7DDEB45F9714}" destId="{31D030A0-846A-43EA-A0E8-665B92D8DEE3}" srcOrd="0" destOrd="0" parTransId="{F69BBC32-B6A9-4BAE-897D-C33169CB8202}" sibTransId="{5E4E63E4-94A7-4FC0-98C4-5C2B9E788944}"/>
    <dgm:cxn modelId="{BF60527D-8ACF-E24E-AD7A-78B74D2C07CF}" type="presOf" srcId="{3A8FE6D6-84C8-4289-83E7-7DDEB45F9714}" destId="{B5CFE8BE-6DC8-44B8-BD04-85F20D48ACD6}" srcOrd="0" destOrd="0" presId="urn:microsoft.com/office/officeart/2005/8/layout/cycle4#2"/>
    <dgm:cxn modelId="{195A50F6-5F03-A14E-96F9-5FD02DDE265F}" type="presOf" srcId="{31D030A0-846A-43EA-A0E8-665B92D8DEE3}" destId="{12BA142D-3BEA-4841-848B-1EAB6415819E}" srcOrd="0" destOrd="0" presId="urn:microsoft.com/office/officeart/2005/8/layout/cycle4#2"/>
    <dgm:cxn modelId="{EBA3A4AC-EA02-3347-A1DB-42351F04D99D}" type="presOf" srcId="{91ABA33B-03E1-4533-B390-A4121DF292C7}" destId="{A9470E55-0267-4FF2-A315-F281C513BBB7}" srcOrd="0" destOrd="0" presId="urn:microsoft.com/office/officeart/2005/8/layout/cycle4#2"/>
    <dgm:cxn modelId="{9FAE67B0-DE13-5740-90BB-C7CDF25E97C6}" type="presOf" srcId="{7D61463A-BFB1-4564-8E5E-DC6BFB6BF974}" destId="{324377B9-358F-4AEB-A4CA-232DAAACB23C}" srcOrd="0" destOrd="0" presId="urn:microsoft.com/office/officeart/2005/8/layout/cycle4#2"/>
    <dgm:cxn modelId="{EFF7C9A2-6815-4017-9361-470B1F3C555A}" srcId="{3A8FE6D6-84C8-4289-83E7-7DDEB45F9714}" destId="{A509AA11-9054-4292-A6D2-592C29A0B647}" srcOrd="1" destOrd="0" parTransId="{8DFC9815-E2FF-4B7F-907D-1E9C87B92CA1}" sibTransId="{F49EC505-7361-4380-BFEC-64E1B6753F68}"/>
    <dgm:cxn modelId="{CF917FDC-3CA8-0342-94BE-4A08ECA99B9E}" type="presParOf" srcId="{B5CFE8BE-6DC8-44B8-BD04-85F20D48ACD6}" destId="{7EE15A05-5B9C-4B05-8B96-2680965EE766}" srcOrd="0" destOrd="0" presId="urn:microsoft.com/office/officeart/2005/8/layout/cycle4#2"/>
    <dgm:cxn modelId="{7BCE6792-E88A-7D40-B118-40B52E108F65}" type="presParOf" srcId="{7EE15A05-5B9C-4B05-8B96-2680965EE766}" destId="{F4A243D5-93B6-4022-BF07-BA8916F9E91C}" srcOrd="0" destOrd="0" presId="urn:microsoft.com/office/officeart/2005/8/layout/cycle4#2"/>
    <dgm:cxn modelId="{5731BB12-B365-B440-B271-95283E90D4D0}" type="presParOf" srcId="{B5CFE8BE-6DC8-44B8-BD04-85F20D48ACD6}" destId="{E2CECC95-89EB-4C4F-9416-4E7347E66AB1}" srcOrd="1" destOrd="0" presId="urn:microsoft.com/office/officeart/2005/8/layout/cycle4#2"/>
    <dgm:cxn modelId="{BFEAE8CB-7A3C-334B-87FC-5ADA1ECB1FB7}" type="presParOf" srcId="{E2CECC95-89EB-4C4F-9416-4E7347E66AB1}" destId="{12BA142D-3BEA-4841-848B-1EAB6415819E}" srcOrd="0" destOrd="0" presId="urn:microsoft.com/office/officeart/2005/8/layout/cycle4#2"/>
    <dgm:cxn modelId="{CD7DBE67-4554-1A4E-B009-396F593004B6}" type="presParOf" srcId="{E2CECC95-89EB-4C4F-9416-4E7347E66AB1}" destId="{C496719A-5938-451A-BD51-8A8FCB7A8D63}" srcOrd="1" destOrd="0" presId="urn:microsoft.com/office/officeart/2005/8/layout/cycle4#2"/>
    <dgm:cxn modelId="{33157A91-9F7B-0649-AB79-98BAC66AD251}" type="presParOf" srcId="{E2CECC95-89EB-4C4F-9416-4E7347E66AB1}" destId="{A9470E55-0267-4FF2-A315-F281C513BBB7}" srcOrd="2" destOrd="0" presId="urn:microsoft.com/office/officeart/2005/8/layout/cycle4#2"/>
    <dgm:cxn modelId="{4FE7298E-C7D7-E843-A40D-027B88CB567B}" type="presParOf" srcId="{E2CECC95-89EB-4C4F-9416-4E7347E66AB1}" destId="{324377B9-358F-4AEB-A4CA-232DAAACB23C}" srcOrd="3" destOrd="0" presId="urn:microsoft.com/office/officeart/2005/8/layout/cycle4#2"/>
    <dgm:cxn modelId="{078C61E4-B83B-084C-991D-D0686A1943A4}" type="presParOf" srcId="{E2CECC95-89EB-4C4F-9416-4E7347E66AB1}" destId="{5178244A-8097-4E16-B5C4-CCFD9AC7A3C4}" srcOrd="4" destOrd="0" presId="urn:microsoft.com/office/officeart/2005/8/layout/cycle4#2"/>
    <dgm:cxn modelId="{6EFBCF61-3B61-2141-B192-2C0A2F13F183}" type="presParOf" srcId="{B5CFE8BE-6DC8-44B8-BD04-85F20D48ACD6}" destId="{A6AACBEE-0559-4D01-977D-93B6FF394B0E}" srcOrd="2" destOrd="0" presId="urn:microsoft.com/office/officeart/2005/8/layout/cycle4#2"/>
    <dgm:cxn modelId="{C6EFFAF0-E26C-C140-8445-474A77EAF28B}" type="presParOf" srcId="{B5CFE8BE-6DC8-44B8-BD04-85F20D48ACD6}" destId="{4E329422-864E-4E5E-9FDD-13BEE2CC0E7F}" srcOrd="3" destOrd="0" presId="urn:microsoft.com/office/officeart/2005/8/layout/cycle4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B3529-32DC-4770-A63E-A62A8FE19AD9}">
      <dsp:nvSpPr>
        <dsp:cNvPr id="0" name=""/>
        <dsp:cNvSpPr/>
      </dsp:nvSpPr>
      <dsp:spPr>
        <a:xfrm>
          <a:off x="2886075" y="0"/>
          <a:ext cx="1924050" cy="1270000"/>
        </a:xfrm>
        <a:prstGeom prst="trapezoid">
          <a:avLst>
            <a:gd name="adj" fmla="val 7575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50000"/>
                </a:schemeClr>
              </a:solidFill>
            </a:rPr>
            <a:t>Economic benefits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886075" y="0"/>
        <a:ext cx="1924050" cy="1270000"/>
      </dsp:txXfrm>
    </dsp:sp>
    <dsp:sp modelId="{2EEE7B40-012D-471B-8E56-C8D0819BDD10}">
      <dsp:nvSpPr>
        <dsp:cNvPr id="0" name=""/>
        <dsp:cNvSpPr/>
      </dsp:nvSpPr>
      <dsp:spPr>
        <a:xfrm>
          <a:off x="1924050" y="1270000"/>
          <a:ext cx="3848100" cy="1270000"/>
        </a:xfrm>
        <a:prstGeom prst="trapezoid">
          <a:avLst>
            <a:gd name="adj" fmla="val 75750"/>
          </a:avLst>
        </a:prstGeom>
        <a:gradFill rotWithShape="0">
          <a:gsLst>
            <a:gs pos="0">
              <a:schemeClr val="accent2">
                <a:shade val="80000"/>
                <a:hueOff val="219966"/>
                <a:satOff val="-14291"/>
                <a:lumOff val="119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219966"/>
                <a:satOff val="-14291"/>
                <a:lumOff val="119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219966"/>
                <a:satOff val="-14291"/>
                <a:lumOff val="119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50000"/>
                </a:schemeClr>
              </a:solidFill>
            </a:rPr>
            <a:t>Improved privacy standards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597467" y="1270000"/>
        <a:ext cx="2501265" cy="1270000"/>
      </dsp:txXfrm>
    </dsp:sp>
    <dsp:sp modelId="{9645BE30-2BFD-45E0-989C-6C66012B7B41}">
      <dsp:nvSpPr>
        <dsp:cNvPr id="0" name=""/>
        <dsp:cNvSpPr/>
      </dsp:nvSpPr>
      <dsp:spPr>
        <a:xfrm>
          <a:off x="962024" y="2540000"/>
          <a:ext cx="5772150" cy="1270000"/>
        </a:xfrm>
        <a:prstGeom prst="trapezoid">
          <a:avLst>
            <a:gd name="adj" fmla="val 75750"/>
          </a:avLst>
        </a:prstGeom>
        <a:gradFill rotWithShape="0">
          <a:gsLst>
            <a:gs pos="0">
              <a:schemeClr val="accent2">
                <a:shade val="80000"/>
                <a:hueOff val="439933"/>
                <a:satOff val="-28582"/>
                <a:lumOff val="239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439933"/>
                <a:satOff val="-28582"/>
                <a:lumOff val="239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439933"/>
                <a:satOff val="-28582"/>
                <a:lumOff val="239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50000"/>
                </a:schemeClr>
              </a:solidFill>
            </a:rPr>
            <a:t>Enhanced security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972151" y="2540000"/>
        <a:ext cx="3751897" cy="1270000"/>
      </dsp:txXfrm>
    </dsp:sp>
    <dsp:sp modelId="{E242918A-59AD-464B-A8E7-37D99879A93C}">
      <dsp:nvSpPr>
        <dsp:cNvPr id="0" name=""/>
        <dsp:cNvSpPr/>
      </dsp:nvSpPr>
      <dsp:spPr>
        <a:xfrm>
          <a:off x="0" y="3810000"/>
          <a:ext cx="7696200" cy="1270000"/>
        </a:xfrm>
        <a:prstGeom prst="trapezoid">
          <a:avLst>
            <a:gd name="adj" fmla="val 75750"/>
          </a:avLst>
        </a:prstGeom>
        <a:gradFill rotWithShape="0">
          <a:gsLst>
            <a:gs pos="0">
              <a:schemeClr val="accent2">
                <a:shade val="80000"/>
                <a:hueOff val="659899"/>
                <a:satOff val="-42873"/>
                <a:lumOff val="358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659899"/>
                <a:satOff val="-42873"/>
                <a:lumOff val="358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659899"/>
                <a:satOff val="-42873"/>
                <a:lumOff val="358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2"/>
              </a:solidFill>
            </a:rPr>
            <a:t>TRUSTED IDENTITIES</a:t>
          </a:r>
          <a:endParaRPr lang="en-US" sz="3200" b="1" kern="1200" dirty="0">
            <a:solidFill>
              <a:schemeClr val="bg2"/>
            </a:solidFill>
          </a:endParaRPr>
        </a:p>
      </dsp:txBody>
      <dsp:txXfrm>
        <a:off x="1346834" y="3810000"/>
        <a:ext cx="5002530" cy="127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5D744-5E15-482B-8DC5-BC8F4144B15E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676251-1784-4623-A991-5080538DF8DC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Private sector will lead the effort</a:t>
          </a:r>
          <a:endParaRPr lang="en-US" sz="3400" kern="1200" dirty="0"/>
        </a:p>
      </dsp:txBody>
      <dsp:txXfrm>
        <a:off x="2262981" y="0"/>
        <a:ext cx="2983309" cy="2149832"/>
      </dsp:txXfrm>
    </dsp:sp>
    <dsp:sp modelId="{3AC299BA-454D-4ACF-8BBF-CBCC083FA31F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7068437"/>
            <a:satOff val="0"/>
            <a:lumOff val="1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060AE4-7470-4083-AB1A-ABFB21EE5945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068437"/>
              <a:satOff val="0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Federal government will provide support</a:t>
          </a:r>
          <a:endParaRPr lang="en-US" sz="3400" kern="1200" dirty="0"/>
        </a:p>
      </dsp:txBody>
      <dsp:txXfrm>
        <a:off x="2262981" y="2149832"/>
        <a:ext cx="2983309" cy="2149832"/>
      </dsp:txXfrm>
    </dsp:sp>
    <dsp:sp modelId="{E08FACC2-AD14-4877-9445-680F997EE4E6}">
      <dsp:nvSpPr>
        <dsp:cNvPr id="0" name=""/>
        <dsp:cNvSpPr/>
      </dsp:nvSpPr>
      <dsp:spPr>
        <a:xfrm>
          <a:off x="5246290" y="0"/>
          <a:ext cx="2983309" cy="21498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Not a government-run identity program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Private sector is in the best position to drive technologies and solutions…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…and ensure the Identity Ecosystem offers improved online trust and better customer experiences</a:t>
          </a:r>
          <a:endParaRPr lang="en-US" sz="1300" kern="1200" dirty="0"/>
        </a:p>
      </dsp:txBody>
      <dsp:txXfrm>
        <a:off x="5246290" y="0"/>
        <a:ext cx="2983309" cy="2149832"/>
      </dsp:txXfrm>
    </dsp:sp>
    <dsp:sp modelId="{CFEA5BA1-6ABC-4DCF-8147-F10EAC9BD656}">
      <dsp:nvSpPr>
        <dsp:cNvPr id="0" name=""/>
        <dsp:cNvSpPr/>
      </dsp:nvSpPr>
      <dsp:spPr>
        <a:xfrm>
          <a:off x="5246290" y="2149832"/>
          <a:ext cx="2983309" cy="21498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Help develop a private-sector led governance model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Facilitate and lead development of interoperable standards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Provide clarity on national policy and legal issues (i.e., liability and privacy) 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Fund pilots to stimulate the marketplace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Act as an early adopter to stimulate demand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5246290" y="2149832"/>
        <a:ext cx="2983309" cy="2149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F318E-8223-4945-ADE4-3461A599593D}">
      <dsp:nvSpPr>
        <dsp:cNvPr id="0" name=""/>
        <dsp:cNvSpPr/>
      </dsp:nvSpPr>
      <dsp:spPr>
        <a:xfrm>
          <a:off x="1004" y="0"/>
          <a:ext cx="2611933" cy="47243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$2    Trillion</a:t>
          </a:r>
          <a:endParaRPr lang="en-US" sz="4000" kern="1200" dirty="0"/>
        </a:p>
      </dsp:txBody>
      <dsp:txXfrm>
        <a:off x="1004" y="0"/>
        <a:ext cx="2611933" cy="1417320"/>
      </dsp:txXfrm>
    </dsp:sp>
    <dsp:sp modelId="{8FB8A353-BDAF-40C9-AE28-055D5407287E}">
      <dsp:nvSpPr>
        <dsp:cNvPr id="0" name=""/>
        <dsp:cNvSpPr/>
      </dsp:nvSpPr>
      <dsp:spPr>
        <a:xfrm>
          <a:off x="262197" y="1417320"/>
          <a:ext cx="2089546" cy="30708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 total projected online retail sales across the G20 nations in 2016</a:t>
          </a:r>
          <a:endParaRPr lang="en-US" sz="2500" kern="1200" dirty="0"/>
        </a:p>
      </dsp:txBody>
      <dsp:txXfrm>
        <a:off x="323398" y="1478521"/>
        <a:ext cx="1967144" cy="2948458"/>
      </dsp:txXfrm>
    </dsp:sp>
    <dsp:sp modelId="{3D6059EA-7830-4DFF-BEFE-B54A14DE3946}">
      <dsp:nvSpPr>
        <dsp:cNvPr id="0" name=""/>
        <dsp:cNvSpPr/>
      </dsp:nvSpPr>
      <dsp:spPr>
        <a:xfrm>
          <a:off x="2808833" y="0"/>
          <a:ext cx="2611933" cy="47243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$2.5 trillion </a:t>
          </a:r>
          <a:endParaRPr lang="en-US" sz="4000" kern="1200" dirty="0"/>
        </a:p>
      </dsp:txBody>
      <dsp:txXfrm>
        <a:off x="2808833" y="0"/>
        <a:ext cx="2611933" cy="1417320"/>
      </dsp:txXfrm>
    </dsp:sp>
    <dsp:sp modelId="{4C645328-DC16-49D3-9429-573B56679D83}">
      <dsp:nvSpPr>
        <dsp:cNvPr id="0" name=""/>
        <dsp:cNvSpPr/>
      </dsp:nvSpPr>
      <dsp:spPr>
        <a:xfrm>
          <a:off x="3070026" y="1417320"/>
          <a:ext cx="2089546" cy="30708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What this number can </a:t>
          </a:r>
          <a:r>
            <a:rPr lang="en-US" sz="2500" u="sng" kern="1200" dirty="0" smtClean="0"/>
            <a:t>grow</a:t>
          </a:r>
          <a:r>
            <a:rPr lang="en-US" sz="2500" kern="1200" dirty="0" smtClean="0"/>
            <a:t> to if consumers believe the Internet is more worthy of their trust  </a:t>
          </a:r>
          <a:endParaRPr lang="en-US" sz="2500" kern="1200" dirty="0"/>
        </a:p>
      </dsp:txBody>
      <dsp:txXfrm>
        <a:off x="3131227" y="1478521"/>
        <a:ext cx="1967144" cy="2948458"/>
      </dsp:txXfrm>
    </dsp:sp>
    <dsp:sp modelId="{3CF64FD4-A87A-469D-86DA-1E86B46E13E9}">
      <dsp:nvSpPr>
        <dsp:cNvPr id="0" name=""/>
        <dsp:cNvSpPr/>
      </dsp:nvSpPr>
      <dsp:spPr>
        <a:xfrm>
          <a:off x="5616661" y="0"/>
          <a:ext cx="2611933" cy="47243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$1.5 Trillion</a:t>
          </a:r>
          <a:endParaRPr lang="en-US" sz="4000" kern="1200" dirty="0"/>
        </a:p>
      </dsp:txBody>
      <dsp:txXfrm>
        <a:off x="5616661" y="0"/>
        <a:ext cx="2611933" cy="1417320"/>
      </dsp:txXfrm>
    </dsp:sp>
    <dsp:sp modelId="{60FBBB92-5546-44FA-A746-156E05C9029A}">
      <dsp:nvSpPr>
        <dsp:cNvPr id="0" name=""/>
        <dsp:cNvSpPr/>
      </dsp:nvSpPr>
      <dsp:spPr>
        <a:xfrm>
          <a:off x="5877855" y="1417320"/>
          <a:ext cx="2089546" cy="30708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What this number will </a:t>
          </a:r>
          <a:r>
            <a:rPr lang="en-US" sz="2500" u="sng" kern="1200" dirty="0" smtClean="0"/>
            <a:t>fall</a:t>
          </a:r>
          <a:r>
            <a:rPr lang="en-US" sz="2500" kern="1200" dirty="0" smtClean="0"/>
            <a:t> to if Trust is eroded</a:t>
          </a:r>
          <a:endParaRPr lang="en-US" sz="2500" kern="1200" dirty="0"/>
        </a:p>
      </dsp:txBody>
      <dsp:txXfrm>
        <a:off x="5939056" y="1478521"/>
        <a:ext cx="1967144" cy="2948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8EFBC-20D5-7343-93D6-185B57E06FC3}" type="datetimeFigureOut">
              <a:rPr lang="en-US" smtClean="0"/>
              <a:t>6/10/14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47DD4-6922-F54D-A431-63AB03EDF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5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4214" y="4344026"/>
            <a:ext cx="5489575" cy="5303848"/>
          </a:xfrm>
        </p:spPr>
        <p:txBody>
          <a:bodyPr/>
          <a:lstStyle/>
          <a:p>
            <a:pPr eaLnBrk="0" hangingPunct="0">
              <a:lnSpc>
                <a:spcPct val="110000"/>
              </a:lnSpc>
            </a:pPr>
            <a:r>
              <a:rPr lang="en-US" sz="2000" b="1" dirty="0"/>
              <a:t>With Point-to-Point, each connection:</a:t>
            </a:r>
          </a:p>
          <a:p>
            <a:pPr lvl="1" eaLnBrk="0" hangingPunct="0">
              <a:lnSpc>
                <a:spcPct val="110000"/>
              </a:lnSpc>
            </a:pPr>
            <a:endParaRPr lang="en-US" sz="400" b="1" dirty="0"/>
          </a:p>
          <a:p>
            <a:pPr marL="282559" lvl="1" indent="174615" eaLnBrk="0" hangingPunct="0">
              <a:lnSpc>
                <a:spcPct val="110000"/>
              </a:lnSpc>
              <a:buFontTx/>
              <a:buChar char="•"/>
            </a:pPr>
            <a:r>
              <a:rPr lang="en-US" sz="2000" dirty="0"/>
              <a:t>…takes weeks/months to establish</a:t>
            </a:r>
          </a:p>
          <a:p>
            <a:pPr marL="282559" lvl="1" indent="174615">
              <a:lnSpc>
                <a:spcPct val="110000"/>
              </a:lnSpc>
              <a:buFontTx/>
              <a:buChar char="•"/>
            </a:pPr>
            <a:r>
              <a:rPr lang="en-US" sz="2000" dirty="0"/>
              <a:t>…consumes agency resources and incurs significant costs</a:t>
            </a:r>
          </a:p>
          <a:p>
            <a:pPr marL="282559" lvl="1" indent="174615">
              <a:lnSpc>
                <a:spcPct val="110000"/>
              </a:lnSpc>
              <a:buFontTx/>
              <a:buChar char="•"/>
            </a:pPr>
            <a:r>
              <a:rPr lang="en-US" sz="2000" dirty="0"/>
              <a:t>…must be maintained perpetually</a:t>
            </a:r>
          </a:p>
          <a:p>
            <a:pPr marL="739734" lvl="3" indent="174615">
              <a:lnSpc>
                <a:spcPct val="110000"/>
              </a:lnSpc>
              <a:buFontTx/>
              <a:buChar char="•"/>
            </a:pPr>
            <a:r>
              <a:rPr lang="en-US" sz="1600" dirty="0"/>
              <a:t>Software maintenance</a:t>
            </a:r>
          </a:p>
          <a:p>
            <a:pPr marL="739734" lvl="3" indent="174615">
              <a:lnSpc>
                <a:spcPct val="110000"/>
              </a:lnSpc>
              <a:buFontTx/>
              <a:buChar char="•"/>
            </a:pPr>
            <a:r>
              <a:rPr lang="en-US" sz="1600" dirty="0"/>
              <a:t>Updates</a:t>
            </a:r>
          </a:p>
          <a:p>
            <a:pPr marL="739734" lvl="3" indent="174615">
              <a:lnSpc>
                <a:spcPct val="110000"/>
              </a:lnSpc>
              <a:buFontTx/>
              <a:buChar char="•"/>
            </a:pPr>
            <a:r>
              <a:rPr lang="en-US" sz="1600" dirty="0"/>
              <a:t>Security patches</a:t>
            </a:r>
          </a:p>
          <a:p>
            <a:pPr marL="739734" lvl="3" indent="174615">
              <a:lnSpc>
                <a:spcPct val="110000"/>
              </a:lnSpc>
              <a:buFontTx/>
              <a:buChar char="•"/>
            </a:pPr>
            <a:r>
              <a:rPr lang="en-US" sz="1600" dirty="0"/>
              <a:t>Version control</a:t>
            </a:r>
          </a:p>
          <a:p>
            <a:pPr marL="282559" lvl="2" indent="174615">
              <a:lnSpc>
                <a:spcPct val="110000"/>
              </a:lnSpc>
              <a:buFontTx/>
              <a:buChar char="•"/>
            </a:pPr>
            <a:r>
              <a:rPr lang="en-US" sz="2000" dirty="0"/>
              <a:t>…does not ensure interoperability of tokens accepted by different agencies – citizens have to get multiple credentials</a:t>
            </a:r>
          </a:p>
          <a:p>
            <a:pPr marL="282559" lvl="2" indent="174615">
              <a:lnSpc>
                <a:spcPct val="110000"/>
              </a:lnSpc>
              <a:buFontTx/>
              <a:buChar char="•"/>
            </a:pPr>
            <a:r>
              <a:rPr lang="en-US" sz="2000" dirty="0"/>
              <a:t>At LOA2+, agencies paying same entities to identity proof and credential the same citizens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04B3-C540-422B-A6FA-16290160F5F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100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80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altLang="en-US" sz="180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altLang="en-US" sz="18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Council At Large Delegates: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Ian Glazer (Individual Member) and Adam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Madlin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(Symantec) </a:t>
            </a:r>
          </a:p>
          <a:p>
            <a:pPr>
              <a:spcBef>
                <a:spcPct val="0"/>
              </a:spcBef>
            </a:pPr>
            <a:endParaRPr lang="en-US" altLang="en-US" sz="18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4214" y="4344026"/>
            <a:ext cx="5489575" cy="5303848"/>
          </a:xfrm>
        </p:spPr>
        <p:txBody>
          <a:bodyPr/>
          <a:lstStyle/>
          <a:p>
            <a:pPr eaLnBrk="0" hangingPunct="0">
              <a:lnSpc>
                <a:spcPct val="110000"/>
              </a:lnSpc>
            </a:pPr>
            <a:r>
              <a:rPr lang="en-US" sz="2000" b="1" dirty="0"/>
              <a:t>With Point-to-Point, each connection:</a:t>
            </a:r>
          </a:p>
          <a:p>
            <a:pPr lvl="1" eaLnBrk="0" hangingPunct="0">
              <a:lnSpc>
                <a:spcPct val="110000"/>
              </a:lnSpc>
            </a:pPr>
            <a:endParaRPr lang="en-US" sz="400" b="1" dirty="0"/>
          </a:p>
          <a:p>
            <a:pPr marL="282559" lvl="1" indent="174615" eaLnBrk="0" hangingPunct="0">
              <a:lnSpc>
                <a:spcPct val="110000"/>
              </a:lnSpc>
              <a:buFontTx/>
              <a:buChar char="•"/>
            </a:pPr>
            <a:r>
              <a:rPr lang="en-US" sz="2000" dirty="0"/>
              <a:t>…takes weeks/months to establish</a:t>
            </a:r>
          </a:p>
          <a:p>
            <a:pPr marL="282559" lvl="1" indent="174615">
              <a:lnSpc>
                <a:spcPct val="110000"/>
              </a:lnSpc>
              <a:buFontTx/>
              <a:buChar char="•"/>
            </a:pPr>
            <a:r>
              <a:rPr lang="en-US" sz="2000" dirty="0"/>
              <a:t>…consumes agency resources and incurs significant costs</a:t>
            </a:r>
          </a:p>
          <a:p>
            <a:pPr marL="282559" lvl="1" indent="174615">
              <a:lnSpc>
                <a:spcPct val="110000"/>
              </a:lnSpc>
              <a:buFontTx/>
              <a:buChar char="•"/>
            </a:pPr>
            <a:r>
              <a:rPr lang="en-US" sz="2000" dirty="0"/>
              <a:t>…must be maintained perpetually</a:t>
            </a:r>
          </a:p>
          <a:p>
            <a:pPr marL="739734" lvl="3" indent="174615">
              <a:lnSpc>
                <a:spcPct val="110000"/>
              </a:lnSpc>
              <a:buFontTx/>
              <a:buChar char="•"/>
            </a:pPr>
            <a:r>
              <a:rPr lang="en-US" sz="1600" dirty="0"/>
              <a:t>Software maintenance</a:t>
            </a:r>
          </a:p>
          <a:p>
            <a:pPr marL="739734" lvl="3" indent="174615">
              <a:lnSpc>
                <a:spcPct val="110000"/>
              </a:lnSpc>
              <a:buFontTx/>
              <a:buChar char="•"/>
            </a:pPr>
            <a:r>
              <a:rPr lang="en-US" sz="1600" dirty="0"/>
              <a:t>Updates</a:t>
            </a:r>
          </a:p>
          <a:p>
            <a:pPr marL="739734" lvl="3" indent="174615">
              <a:lnSpc>
                <a:spcPct val="110000"/>
              </a:lnSpc>
              <a:buFontTx/>
              <a:buChar char="•"/>
            </a:pPr>
            <a:r>
              <a:rPr lang="en-US" sz="1600" dirty="0"/>
              <a:t>Security patches</a:t>
            </a:r>
          </a:p>
          <a:p>
            <a:pPr marL="739734" lvl="3" indent="174615">
              <a:lnSpc>
                <a:spcPct val="110000"/>
              </a:lnSpc>
              <a:buFontTx/>
              <a:buChar char="•"/>
            </a:pPr>
            <a:r>
              <a:rPr lang="en-US" sz="1600" dirty="0"/>
              <a:t>Version control</a:t>
            </a:r>
          </a:p>
          <a:p>
            <a:pPr marL="282559" lvl="2" indent="174615">
              <a:lnSpc>
                <a:spcPct val="110000"/>
              </a:lnSpc>
              <a:buFontTx/>
              <a:buChar char="•"/>
            </a:pPr>
            <a:r>
              <a:rPr lang="en-US" sz="2000" dirty="0"/>
              <a:t>…does not ensure interoperability of tokens accepted by different agencies – citizens have to get multiple credentials</a:t>
            </a:r>
          </a:p>
          <a:p>
            <a:pPr marL="282559" lvl="2" indent="174615">
              <a:lnSpc>
                <a:spcPct val="110000"/>
              </a:lnSpc>
              <a:buFontTx/>
              <a:buChar char="•"/>
            </a:pPr>
            <a:r>
              <a:rPr lang="en-US" sz="2000" dirty="0"/>
              <a:t>At LOA2+, agencies paying same entities to identity proof and credential the same citizens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04B3-C540-422B-A6FA-16290160F5F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100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4213" y="4344025"/>
            <a:ext cx="5489575" cy="457824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C0E80-6EA1-47E1-829D-651B7217BBF1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30</a:t>
            </a:fld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Review committees from the slide.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43CC6-C121-4999-8C4F-874E38BB1B3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32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true market includes rules</a:t>
            </a:r>
            <a:r>
              <a:rPr lang="en-US" baseline="0" dirty="0" smtClean="0"/>
              <a:t> of engagement, liability, clearly defined risks, </a:t>
            </a:r>
            <a:r>
              <a:rPr lang="en-US" baseline="0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47DD4-6922-F54D-A431-63AB03EDFD9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If you haven’t already, to join the IDESG, first fill out the application on the IDESG website…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Now to the most important part, how to engage and get involved.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gif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gif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gif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gif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gif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gif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gif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gif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gif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gif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gif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gif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gif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gif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gif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gif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gif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gif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gif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gif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gif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gif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gif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48B1-28BA-BC40-A3C7-2F3C36CAF53B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1E6-1944-834D-A0C0-84D6BC56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3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48B1-28BA-BC40-A3C7-2F3C36CAF53B}" type="datetimeFigureOut">
              <a:rPr lang="en-US" smtClean="0"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1E6-1944-834D-A0C0-84D6BC56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03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6C1D-741B-4251-96E5-D0D26440DB73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8468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D0A-4D43-4404-982B-F0D155CA8CAF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1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56" y="328497"/>
            <a:ext cx="2514600" cy="9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75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291772D-D98C-4134-8A83-DB54D887315A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0872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Trebuchet MS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Trebuchet MS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AF3-8263-428E-BC3B-64E87B3B87BD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158496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92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9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767B-6DDC-46A8-9AD4-8470A0DF2035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190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25329"/>
            <a:ext cx="8833104" cy="37589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8CCD-07CD-49AC-B917-3F7BA08971CA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3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1259-6255-43DD-9D0C-9438C5DF7009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149352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73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BE78E86-7B0E-44C1-BE2F-C204A785130D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149352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DC9D-E288-471D-AEE3-9E4AA59A7F63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770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5576-D67B-49C7-8553-930520F72515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149352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05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48B1-28BA-BC40-A3C7-2F3C36CAF53B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1E6-1944-834D-A0C0-84D6BC56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417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DC9A-AED7-468B-90F3-C3F6FFF2B653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22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9697-4EC7-448C-980B-88B8E9EE691A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fld id="{ADBBBD6D-7A00-4A1B-8645-FF82A8172F97}" type="slidenum">
              <a:rPr lang="en-US">
                <a:solidFill>
                  <a:srgbClr val="0A658C">
                    <a:lumMod val="75000"/>
                  </a:srgbClr>
                </a:solidFill>
                <a:latin typeface="Times New Roman"/>
              </a:rPr>
              <a:pPr defTabSz="914400"/>
              <a:t>‹#›</a:t>
            </a:fld>
            <a:endParaRPr lang="en-US" dirty="0">
              <a:solidFill>
                <a:srgbClr val="0A658C">
                  <a:lumMod val="75000"/>
                </a:srgbClr>
              </a:solid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56" y="328497"/>
            <a:ext cx="2514600" cy="9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94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6C1D-741B-4251-96E5-D0D26440DB73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055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D0A-4D43-4404-982B-F0D155CA8CAF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1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56" y="328497"/>
            <a:ext cx="2514600" cy="9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55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291772D-D98C-4134-8A83-DB54D887315A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2442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Trebuchet MS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Trebuchet MS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AF3-8263-428E-BC3B-64E87B3B87BD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158496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92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42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767B-6DDC-46A8-9AD4-8470A0DF2035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40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25329"/>
            <a:ext cx="8833104" cy="37589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8CCD-07CD-49AC-B917-3F7BA08971CA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1259-6255-43DD-9D0C-9438C5DF7009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149352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52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BE78E86-7B0E-44C1-BE2F-C204A785130D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149352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48B1-28BA-BC40-A3C7-2F3C36CAF53B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1E6-1944-834D-A0C0-84D6BC56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25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DC9D-E288-471D-AEE3-9E4AA59A7F63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071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5576-D67B-49C7-8553-930520F72515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149352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88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DC9A-AED7-468B-90F3-C3F6FFF2B653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92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EL_DCS_PRI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04813" y="303213"/>
            <a:ext cx="1636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1142999" y="2432340"/>
            <a:ext cx="4690872" cy="9417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6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1142999" y="3689350"/>
            <a:ext cx="4690872" cy="3193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900"/>
              </a:spcBef>
              <a:defRPr sz="2000" b="1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371137524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480" y="2772375"/>
            <a:ext cx="4325112" cy="73250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2800" b="1" smtClean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480" y="3694176"/>
            <a:ext cx="4325112" cy="7386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2208228337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auto">
          <a:xfrm>
            <a:off x="411480" y="2824696"/>
            <a:ext cx="8330184" cy="680186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5200"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411480" y="3694176"/>
            <a:ext cx="8330184" cy="55399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167158036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80" y="1399032"/>
            <a:ext cx="6098178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943600" algn="r"/>
              </a:tabLst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228600" marR="0" indent="-22701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83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228600" marR="0" indent="-22701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42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29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724400" y="1399029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70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29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3228040" y="1399029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0"/>
          <p:cNvSpPr>
            <a:spLocks noGrp="1"/>
          </p:cNvSpPr>
          <p:nvPr>
            <p:ph sz="quarter" idx="13"/>
          </p:nvPr>
        </p:nvSpPr>
        <p:spPr bwMode="gray">
          <a:xfrm>
            <a:off x="6070040" y="1399029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9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48B1-28BA-BC40-A3C7-2F3C36CAF53B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1E6-1944-834D-A0C0-84D6BC56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29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8" y="1873249"/>
            <a:ext cx="8330184" cy="4269367"/>
          </a:xfrm>
          <a:prstGeom prst="rect">
            <a:avLst/>
          </a:prstGeom>
        </p:spPr>
        <p:txBody>
          <a:bodyPr/>
          <a:lstStyle>
            <a:lvl2pPr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8330184" cy="377371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09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873248"/>
            <a:ext cx="3999155" cy="427024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6999"/>
            <a:ext cx="3995928" cy="73866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 bwMode="gray">
          <a:xfrm>
            <a:off x="4733924" y="1396999"/>
            <a:ext cx="3995928" cy="73866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/>
          </p:nvPr>
        </p:nvSpPr>
        <p:spPr bwMode="gray">
          <a:xfrm>
            <a:off x="4737846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 bwMode="gray">
          <a:xfrm>
            <a:off x="4724400" y="1873248"/>
            <a:ext cx="3999155" cy="427024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9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8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DEL_PRI_RGB"/>
          <p:cNvPicPr>
            <a:picLocks noChangeAspect="1" noChangeArrowheads="1"/>
          </p:cNvPicPr>
          <p:nvPr/>
        </p:nvPicPr>
        <p:blipFill>
          <a:blip r:embed="rId2" cstate="print"/>
          <a:srcRect l="11237" t="27428" r="9845" b="25551"/>
          <a:stretch>
            <a:fillRect/>
          </a:stretch>
        </p:blipFill>
        <p:spPr bwMode="gray">
          <a:xfrm>
            <a:off x="2844800" y="3032125"/>
            <a:ext cx="3451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402336" y="5458968"/>
            <a:ext cx="4937760" cy="1152144"/>
          </a:xfrm>
        </p:spPr>
        <p:txBody>
          <a:bodyPr anchor="b">
            <a:noAutofit/>
          </a:bodyPr>
          <a:lstStyle>
            <a:lvl1pPr>
              <a:lnSpc>
                <a:spcPts val="800"/>
              </a:lnSpc>
              <a:spcBef>
                <a:spcPts val="400"/>
              </a:spcBef>
              <a:spcAft>
                <a:spcPts val="400"/>
              </a:spcAft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604542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847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6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EL_DCS_PRI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04813" y="303213"/>
            <a:ext cx="1636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1142999" y="2432340"/>
            <a:ext cx="4690872" cy="9417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6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1142999" y="3689350"/>
            <a:ext cx="4690872" cy="3193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900"/>
              </a:spcBef>
              <a:defRPr sz="2000" b="1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3154126028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480" y="2772375"/>
            <a:ext cx="4325112" cy="73250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2800" b="1" smtClean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480" y="3694176"/>
            <a:ext cx="4325112" cy="7386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3692139078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auto">
          <a:xfrm>
            <a:off x="411480" y="2824696"/>
            <a:ext cx="8330184" cy="680186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5200"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411480" y="3694176"/>
            <a:ext cx="8330184" cy="55399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4173432877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80" y="1399032"/>
            <a:ext cx="6098178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943600" algn="r"/>
              </a:tabLst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228600" marR="0" indent="-22701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48B1-28BA-BC40-A3C7-2F3C36CAF53B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1E6-1944-834D-A0C0-84D6BC56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23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228600" marR="0" indent="-22701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11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29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724400" y="1399029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04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29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3228040" y="1399029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0"/>
          <p:cNvSpPr>
            <a:spLocks noGrp="1"/>
          </p:cNvSpPr>
          <p:nvPr>
            <p:ph sz="quarter" idx="13"/>
          </p:nvPr>
        </p:nvSpPr>
        <p:spPr bwMode="gray">
          <a:xfrm>
            <a:off x="6070040" y="1399029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01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8" y="1873249"/>
            <a:ext cx="8330184" cy="4269367"/>
          </a:xfrm>
          <a:prstGeom prst="rect">
            <a:avLst/>
          </a:prstGeom>
        </p:spPr>
        <p:txBody>
          <a:bodyPr/>
          <a:lstStyle>
            <a:lvl2pPr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8330184" cy="377371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28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873248"/>
            <a:ext cx="3999155" cy="427024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6999"/>
            <a:ext cx="3995928" cy="73866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 bwMode="gray">
          <a:xfrm>
            <a:off x="4733924" y="1396999"/>
            <a:ext cx="3995928" cy="73866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/>
          </p:nvPr>
        </p:nvSpPr>
        <p:spPr bwMode="gray">
          <a:xfrm>
            <a:off x="4737846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 bwMode="gray">
          <a:xfrm>
            <a:off x="4724400" y="1873248"/>
            <a:ext cx="3999155" cy="427024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93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08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DEL_PRI_RGB"/>
          <p:cNvPicPr>
            <a:picLocks noChangeAspect="1" noChangeArrowheads="1"/>
          </p:cNvPicPr>
          <p:nvPr/>
        </p:nvPicPr>
        <p:blipFill>
          <a:blip r:embed="rId2" cstate="print"/>
          <a:srcRect l="11237" t="27428" r="9845" b="25551"/>
          <a:stretch>
            <a:fillRect/>
          </a:stretch>
        </p:blipFill>
        <p:spPr bwMode="gray">
          <a:xfrm>
            <a:off x="2844800" y="3032125"/>
            <a:ext cx="3451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402336" y="5458968"/>
            <a:ext cx="4937760" cy="1152144"/>
          </a:xfrm>
        </p:spPr>
        <p:txBody>
          <a:bodyPr anchor="b">
            <a:noAutofit/>
          </a:bodyPr>
          <a:lstStyle>
            <a:lvl1pPr>
              <a:lnSpc>
                <a:spcPts val="800"/>
              </a:lnSpc>
              <a:spcBef>
                <a:spcPts val="400"/>
              </a:spcBef>
              <a:spcAft>
                <a:spcPts val="400"/>
              </a:spcAft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718059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40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1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EL_DCS_PRI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04813" y="303213"/>
            <a:ext cx="1636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1142999" y="2432340"/>
            <a:ext cx="4690872" cy="9417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6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1142999" y="3689350"/>
            <a:ext cx="4690872" cy="3193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900"/>
              </a:spcBef>
              <a:defRPr sz="2000" b="1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4039842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48B1-28BA-BC40-A3C7-2F3C36CAF53B}" type="datetimeFigureOut">
              <a:rPr lang="en-US" smtClean="0"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1E6-1944-834D-A0C0-84D6BC56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41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480" y="2772375"/>
            <a:ext cx="4325112" cy="73250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2800" b="1" smtClean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480" y="3694176"/>
            <a:ext cx="4325112" cy="7386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3574102876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auto">
          <a:xfrm>
            <a:off x="411480" y="2824696"/>
            <a:ext cx="8330184" cy="680186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5200"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411480" y="3694176"/>
            <a:ext cx="8330184" cy="55399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1414181089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80" y="1399032"/>
            <a:ext cx="6098178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943600" algn="r"/>
              </a:tabLst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228600" marR="0" indent="-22701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5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228600" marR="0" indent="-22701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84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29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724400" y="1399029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82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29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3228040" y="1399029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0"/>
          <p:cNvSpPr>
            <a:spLocks noGrp="1"/>
          </p:cNvSpPr>
          <p:nvPr>
            <p:ph sz="quarter" idx="13"/>
          </p:nvPr>
        </p:nvSpPr>
        <p:spPr bwMode="gray">
          <a:xfrm>
            <a:off x="6070040" y="1399029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88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8" y="1873249"/>
            <a:ext cx="8330184" cy="4269367"/>
          </a:xfrm>
          <a:prstGeom prst="rect">
            <a:avLst/>
          </a:prstGeom>
        </p:spPr>
        <p:txBody>
          <a:bodyPr/>
          <a:lstStyle>
            <a:lvl2pPr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8330184" cy="377371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677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873248"/>
            <a:ext cx="3999155" cy="427024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6999"/>
            <a:ext cx="3995928" cy="73866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 bwMode="gray">
          <a:xfrm>
            <a:off x="4733924" y="1396999"/>
            <a:ext cx="3995928" cy="73866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/>
          </p:nvPr>
        </p:nvSpPr>
        <p:spPr bwMode="gray">
          <a:xfrm>
            <a:off x="4737846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 bwMode="gray">
          <a:xfrm>
            <a:off x="4724400" y="1873248"/>
            <a:ext cx="3999155" cy="427024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07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09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DEL_PRI_RGB"/>
          <p:cNvPicPr>
            <a:picLocks noChangeAspect="1" noChangeArrowheads="1"/>
          </p:cNvPicPr>
          <p:nvPr/>
        </p:nvPicPr>
        <p:blipFill>
          <a:blip r:embed="rId2" cstate="print"/>
          <a:srcRect l="11237" t="27428" r="9845" b="25551"/>
          <a:stretch>
            <a:fillRect/>
          </a:stretch>
        </p:blipFill>
        <p:spPr bwMode="gray">
          <a:xfrm>
            <a:off x="2844800" y="3032125"/>
            <a:ext cx="3451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402336" y="5458968"/>
            <a:ext cx="4937760" cy="1152144"/>
          </a:xfrm>
        </p:spPr>
        <p:txBody>
          <a:bodyPr anchor="b">
            <a:noAutofit/>
          </a:bodyPr>
          <a:lstStyle>
            <a:lvl1pPr>
              <a:lnSpc>
                <a:spcPts val="800"/>
              </a:lnSpc>
              <a:spcBef>
                <a:spcPts val="400"/>
              </a:spcBef>
              <a:spcAft>
                <a:spcPts val="400"/>
              </a:spcAft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75584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48B1-28BA-BC40-A3C7-2F3C36CAF53B}" type="datetimeFigureOut">
              <a:rPr lang="en-US" smtClean="0"/>
              <a:t>6/10/14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1E6-1944-834D-A0C0-84D6BC56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20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03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EL_DCS_PRI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04813" y="303213"/>
            <a:ext cx="1636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1142999" y="2432340"/>
            <a:ext cx="4690872" cy="9417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6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1142999" y="3689350"/>
            <a:ext cx="4690872" cy="3193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900"/>
              </a:spcBef>
              <a:defRPr sz="2000" b="1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3015013710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480" y="2772375"/>
            <a:ext cx="4325112" cy="73250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2800" b="1" smtClean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480" y="3694176"/>
            <a:ext cx="4325112" cy="7386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309166618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auto">
          <a:xfrm>
            <a:off x="411480" y="2824696"/>
            <a:ext cx="8330184" cy="680186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5200"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411480" y="3694176"/>
            <a:ext cx="8330184" cy="55399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2599935147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80" y="1399032"/>
            <a:ext cx="6098178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943600" algn="r"/>
              </a:tabLst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228600" marR="0" indent="-22701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807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228600" marR="0" indent="-22701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000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29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724400" y="1399029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74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29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3228040" y="1399029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0"/>
          <p:cNvSpPr>
            <a:spLocks noGrp="1"/>
          </p:cNvSpPr>
          <p:nvPr>
            <p:ph sz="quarter" idx="13"/>
          </p:nvPr>
        </p:nvSpPr>
        <p:spPr bwMode="gray">
          <a:xfrm>
            <a:off x="6070040" y="1399029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185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8" y="1873249"/>
            <a:ext cx="8330184" cy="4269367"/>
          </a:xfrm>
          <a:prstGeom prst="rect">
            <a:avLst/>
          </a:prstGeom>
        </p:spPr>
        <p:txBody>
          <a:bodyPr/>
          <a:lstStyle>
            <a:lvl2pPr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8330184" cy="377371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132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873248"/>
            <a:ext cx="3999155" cy="427024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6999"/>
            <a:ext cx="3995928" cy="73866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 bwMode="gray">
          <a:xfrm>
            <a:off x="4733924" y="1396999"/>
            <a:ext cx="3995928" cy="73866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/>
          </p:nvPr>
        </p:nvSpPr>
        <p:spPr bwMode="gray">
          <a:xfrm>
            <a:off x="4737846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 bwMode="gray">
          <a:xfrm>
            <a:off x="4724400" y="1873248"/>
            <a:ext cx="3999155" cy="427024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7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48B1-28BA-BC40-A3C7-2F3C36CAF53B}" type="datetimeFigureOut">
              <a:rPr lang="en-US" smtClean="0"/>
              <a:t>6/10/14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1E6-1944-834D-A0C0-84D6BC56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824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42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DEL_PRI_RGB"/>
          <p:cNvPicPr>
            <a:picLocks noChangeAspect="1" noChangeArrowheads="1"/>
          </p:cNvPicPr>
          <p:nvPr/>
        </p:nvPicPr>
        <p:blipFill>
          <a:blip r:embed="rId2" cstate="print"/>
          <a:srcRect l="11237" t="27428" r="9845" b="25551"/>
          <a:stretch>
            <a:fillRect/>
          </a:stretch>
        </p:blipFill>
        <p:spPr bwMode="gray">
          <a:xfrm>
            <a:off x="2844800" y="3032125"/>
            <a:ext cx="3451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402336" y="5458968"/>
            <a:ext cx="4937760" cy="1152144"/>
          </a:xfrm>
        </p:spPr>
        <p:txBody>
          <a:bodyPr anchor="b">
            <a:noAutofit/>
          </a:bodyPr>
          <a:lstStyle>
            <a:lvl1pPr>
              <a:lnSpc>
                <a:spcPts val="800"/>
              </a:lnSpc>
              <a:spcBef>
                <a:spcPts val="400"/>
              </a:spcBef>
              <a:spcAft>
                <a:spcPts val="400"/>
              </a:spcAft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222116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5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EL_DCS_PRI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04813" y="303213"/>
            <a:ext cx="1636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1142999" y="2432340"/>
            <a:ext cx="4690872" cy="9417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6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1142999" y="3689350"/>
            <a:ext cx="4690872" cy="3193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900"/>
              </a:spcBef>
              <a:defRPr sz="2000" b="1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2397379134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480" y="2772375"/>
            <a:ext cx="4325112" cy="73250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2800" b="1" smtClean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480" y="3694176"/>
            <a:ext cx="4325112" cy="7386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2787914778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auto">
          <a:xfrm>
            <a:off x="411480" y="2824696"/>
            <a:ext cx="8330184" cy="680186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5200"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411480" y="3694176"/>
            <a:ext cx="8330184" cy="55399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3839413749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80" y="1399032"/>
            <a:ext cx="6098178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943600" algn="r"/>
              </a:tabLst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228600" marR="0" indent="-22701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9436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020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228600" marR="0" indent="-227013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492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29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724400" y="1399029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513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29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3228040" y="1399029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0"/>
          <p:cNvSpPr>
            <a:spLocks noGrp="1"/>
          </p:cNvSpPr>
          <p:nvPr>
            <p:ph sz="quarter" idx="13"/>
          </p:nvPr>
        </p:nvSpPr>
        <p:spPr bwMode="gray">
          <a:xfrm>
            <a:off x="6070040" y="1399029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2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 anchor="ctr" anchorCtr="1">
            <a:noAutofit/>
          </a:bodyPr>
          <a:lstStyle>
            <a:lvl1pPr>
              <a:defRPr sz="8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090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8" y="1873249"/>
            <a:ext cx="8330184" cy="4269367"/>
          </a:xfrm>
          <a:prstGeom prst="rect">
            <a:avLst/>
          </a:prstGeom>
        </p:spPr>
        <p:txBody>
          <a:bodyPr/>
          <a:lstStyle>
            <a:lvl2pPr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8330184" cy="377371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508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873248"/>
            <a:ext cx="3999155" cy="427024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6999"/>
            <a:ext cx="3995928" cy="73866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 bwMode="gray">
          <a:xfrm>
            <a:off x="4733924" y="1396999"/>
            <a:ext cx="3995928" cy="73866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/>
          </p:nvPr>
        </p:nvSpPr>
        <p:spPr bwMode="gray">
          <a:xfrm>
            <a:off x="4737846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 bwMode="gray">
          <a:xfrm>
            <a:off x="4724400" y="1873248"/>
            <a:ext cx="3999155" cy="427024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990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391665"/>
            <a:ext cx="8330184" cy="387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562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DEL_PRI_RGB"/>
          <p:cNvPicPr>
            <a:picLocks noChangeAspect="1" noChangeArrowheads="1"/>
          </p:cNvPicPr>
          <p:nvPr/>
        </p:nvPicPr>
        <p:blipFill>
          <a:blip r:embed="rId2" cstate="print"/>
          <a:srcRect l="11237" t="27428" r="9845" b="25551"/>
          <a:stretch>
            <a:fillRect/>
          </a:stretch>
        </p:blipFill>
        <p:spPr bwMode="gray">
          <a:xfrm>
            <a:off x="2844800" y="3032125"/>
            <a:ext cx="3451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402336" y="5458968"/>
            <a:ext cx="4937760" cy="1152144"/>
          </a:xfrm>
        </p:spPr>
        <p:txBody>
          <a:bodyPr anchor="b">
            <a:noAutofit/>
          </a:bodyPr>
          <a:lstStyle>
            <a:lvl1pPr>
              <a:lnSpc>
                <a:spcPts val="800"/>
              </a:lnSpc>
              <a:spcBef>
                <a:spcPts val="400"/>
              </a:spcBef>
              <a:spcAft>
                <a:spcPts val="400"/>
              </a:spcAft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557054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6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41F7-19DF-4E89-A488-2850585DC49D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56" y="328497"/>
            <a:ext cx="2514600" cy="9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46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148D-EF06-4E64-873C-2832A72C71DC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62803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1621-1FE9-4C8A-A6BA-24197C9C8663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1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56" y="328497"/>
            <a:ext cx="2514600" cy="9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0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C584D7-C7DA-4CAE-A912-30A2F7578041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6163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Trebuchet MS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Trebuchet MS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34C8-9FC4-4E60-BC9C-44872926C466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158496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92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49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48B1-28BA-BC40-A3C7-2F3C36CAF53B}" type="datetimeFigureOut">
              <a:rPr lang="en-US" smtClean="0"/>
              <a:t>6/10/14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1E6-1944-834D-A0C0-84D6BC56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620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10AF-E1CD-4776-AA7D-0B5C90C9C88E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28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25329"/>
            <a:ext cx="8833104" cy="37589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FC24-CF1F-437E-A7B9-BC9E237256BD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CCCB-8B0D-409E-8C14-5F4BC4987DC0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149352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77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3A3780A-61FE-4395-96A4-7860A92DDE4A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149352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0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3341-0BDF-4A54-A7A0-50A92DABA1F4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555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2B37-13AB-455B-B7C1-AA5065BFEB56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149352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1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AF65-492A-42F4-ADD3-5F89EA02209B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215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41F7-19DF-4E89-A488-2850585DC49D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56" y="328497"/>
            <a:ext cx="2514600" cy="9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17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148D-EF06-4E64-873C-2832A72C71DC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07590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1621-1FE9-4C8A-A6BA-24197C9C8663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1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56" y="328497"/>
            <a:ext cx="2514600" cy="9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86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48B1-28BA-BC40-A3C7-2F3C36CAF53B}" type="datetimeFigureOut">
              <a:rPr lang="en-US" smtClean="0"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1E6-1944-834D-A0C0-84D6BC56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832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C584D7-C7DA-4CAE-A912-30A2F7578041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0268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Trebuchet MS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Trebuchet MS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34C8-9FC4-4E60-BC9C-44872926C466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158496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92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86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10AF-E1CD-4776-AA7D-0B5C90C9C88E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13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25329"/>
            <a:ext cx="8833104" cy="37589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FC24-CF1F-437E-A7B9-BC9E237256BD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CCCB-8B0D-409E-8C14-5F4BC4987DC0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149352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28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3A3780A-61FE-4395-96A4-7860A92DDE4A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149352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3341-0BDF-4A54-A7A0-50A92DABA1F4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7196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2B37-13AB-455B-B7C1-AA5065BFEB56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149352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35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AF65-492A-42F4-ADD3-5F89EA02209B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22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9697-4EC7-448C-980B-88B8E9EE691A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fld id="{ADBBBD6D-7A00-4A1B-8645-FF82A8172F97}" type="slidenum">
              <a:rPr lang="en-US">
                <a:solidFill>
                  <a:srgbClr val="0A658C">
                    <a:lumMod val="75000"/>
                  </a:srgbClr>
                </a:solidFill>
                <a:latin typeface="Times New Roman"/>
              </a:rPr>
              <a:pPr defTabSz="914400"/>
              <a:t>‹#›</a:t>
            </a:fld>
            <a:endParaRPr lang="en-US" dirty="0">
              <a:solidFill>
                <a:srgbClr val="0A658C">
                  <a:lumMod val="75000"/>
                </a:srgbClr>
              </a:solid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56" y="328497"/>
            <a:ext cx="2514600" cy="9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37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2.xml"/><Relationship Id="rId13" Type="http://schemas.openxmlformats.org/officeDocument/2006/relationships/theme" Target="../theme/theme10.xml"/><Relationship Id="rId14" Type="http://schemas.openxmlformats.org/officeDocument/2006/relationships/image" Target="../media/image5.gif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4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14" Type="http://schemas.openxmlformats.org/officeDocument/2006/relationships/image" Target="../media/image5.gif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8.xml"/><Relationship Id="rId13" Type="http://schemas.openxmlformats.org/officeDocument/2006/relationships/theme" Target="../theme/theme8.xml"/><Relationship Id="rId14" Type="http://schemas.openxmlformats.org/officeDocument/2006/relationships/image" Target="../media/image5.gif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theme" Target="../theme/theme9.xml"/><Relationship Id="rId14" Type="http://schemas.openxmlformats.org/officeDocument/2006/relationships/image" Target="../media/image5.gif"/><Relationship Id="rId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48B1-28BA-BC40-A3C7-2F3C36CAF53B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21E6-1944-834D-A0C0-84D6BC56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0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9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 defTabSz="914400"/>
            <a:fld id="{6B8E9735-EF55-417C-971C-40F6B79821CD}" type="datetime1">
              <a:rPr lang="en-US" smtClean="0"/>
              <a:pPr defTabSz="914400"/>
              <a:t>6/10/14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 defTabSz="914400"/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914400"/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 defTabSz="914400"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3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b="1" kern="1200">
          <a:solidFill>
            <a:schemeClr val="accent3">
              <a:shade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 2"/>
        <a:buChar char=""/>
        <a:defRPr kumimoji="0" sz="27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9"/>
          <p:cNvSpPr>
            <a:spLocks/>
          </p:cNvSpPr>
          <p:nvPr/>
        </p:nvSpPr>
        <p:spPr bwMode="gray">
          <a:xfrm>
            <a:off x="8770938" y="6695739"/>
            <a:ext cx="2682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4400">
              <a:defRPr/>
            </a:pPr>
            <a:fld id="{990B618F-FA17-4AF0-BFD8-50FC545D157D}" type="slidenum">
              <a:rPr lang="en-US" sz="800">
                <a:solidFill>
                  <a:srgbClr val="002776"/>
                </a:solidFill>
                <a:latin typeface="Calibri"/>
                <a:cs typeface="Arial" pitchFamily="34" charset="0"/>
              </a:rPr>
              <a:pPr defTabSz="914400">
                <a:defRPr/>
              </a:pPr>
              <a:t>‹#›</a:t>
            </a:fld>
            <a:endParaRPr lang="en-US" sz="800" dirty="0">
              <a:solidFill>
                <a:srgbClr val="002776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" name="Footer Placeholder 10"/>
          <p:cNvSpPr>
            <a:spLocks/>
          </p:cNvSpPr>
          <p:nvPr/>
        </p:nvSpPr>
        <p:spPr bwMode="gray">
          <a:xfrm>
            <a:off x="381000" y="6667985"/>
            <a:ext cx="4318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4400">
              <a:defRPr/>
            </a:pPr>
            <a:r>
              <a:rPr lang="en-US" sz="900" dirty="0">
                <a:solidFill>
                  <a:srgbClr val="002776"/>
                </a:solidFill>
                <a:latin typeface="Calibri"/>
                <a:cs typeface="Arial" pitchFamily="34" charset="0"/>
              </a:rPr>
              <a:t>National Strategy for Trusted Identities in Cyberspace</a:t>
            </a:r>
          </a:p>
        </p:txBody>
      </p:sp>
      <p:sp>
        <p:nvSpPr>
          <p:cNvPr id="1029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392113"/>
            <a:ext cx="83296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15"/>
          <p:cNvSpPr>
            <a:spLocks noGrp="1"/>
          </p:cNvSpPr>
          <p:nvPr>
            <p:ph type="body" idx="1"/>
          </p:nvPr>
        </p:nvSpPr>
        <p:spPr bwMode="gray">
          <a:xfrm>
            <a:off x="411163" y="1400175"/>
            <a:ext cx="83312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49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lang="en-US" sz="2800" b="1" kern="1200" dirty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2300"/>
        </a:spcBef>
        <a:spcAft>
          <a:spcPct val="0"/>
        </a:spcAft>
        <a:buFont typeface="Arial" charset="0"/>
        <a:defRPr lang="en-US" sz="24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2286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lang="en-US" sz="24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455613" indent="-231775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–"/>
        <a:defRPr lang="en-US" sz="2000" kern="1200" dirty="0">
          <a:solidFill>
            <a:schemeClr val="tx2"/>
          </a:solidFill>
          <a:latin typeface="+mn-lt"/>
          <a:ea typeface="+mn-ea"/>
          <a:cs typeface="Arial" charset="0"/>
        </a:defRPr>
      </a:lvl3pPr>
      <a:lvl4pPr marL="685800" indent="-228600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•"/>
        <a:defRPr lang="en-US" sz="20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914400" indent="-228600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–"/>
        <a:defRPr lang="en-US" sz="20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666750" marR="0" indent="-166688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tabLst/>
        <a:defRPr kumimoji="0" lang="en-US" sz="10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6pPr>
      <a:lvl7pPr marL="1079500" indent="-18415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52538" indent="-173038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35100" indent="-182563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9"/>
          <p:cNvSpPr>
            <a:spLocks/>
          </p:cNvSpPr>
          <p:nvPr/>
        </p:nvSpPr>
        <p:spPr bwMode="gray">
          <a:xfrm>
            <a:off x="8770938" y="6695739"/>
            <a:ext cx="2682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4400">
              <a:defRPr/>
            </a:pPr>
            <a:fld id="{990B618F-FA17-4AF0-BFD8-50FC545D157D}" type="slidenum">
              <a:rPr lang="en-US" sz="800">
                <a:solidFill>
                  <a:srgbClr val="002776"/>
                </a:solidFill>
                <a:latin typeface="Calibri"/>
                <a:cs typeface="Arial" pitchFamily="34" charset="0"/>
              </a:rPr>
              <a:pPr defTabSz="914400">
                <a:defRPr/>
              </a:pPr>
              <a:t>‹#›</a:t>
            </a:fld>
            <a:endParaRPr lang="en-US" sz="800" dirty="0">
              <a:solidFill>
                <a:srgbClr val="002776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" name="Footer Placeholder 10"/>
          <p:cNvSpPr>
            <a:spLocks/>
          </p:cNvSpPr>
          <p:nvPr/>
        </p:nvSpPr>
        <p:spPr bwMode="gray">
          <a:xfrm>
            <a:off x="381000" y="6667985"/>
            <a:ext cx="4318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4400">
              <a:defRPr/>
            </a:pPr>
            <a:r>
              <a:rPr lang="en-US" sz="900" dirty="0">
                <a:solidFill>
                  <a:srgbClr val="002776"/>
                </a:solidFill>
                <a:latin typeface="Calibri"/>
                <a:cs typeface="Arial" pitchFamily="34" charset="0"/>
              </a:rPr>
              <a:t>National Strategy for Trusted Identities in Cyberspace</a:t>
            </a:r>
          </a:p>
        </p:txBody>
      </p:sp>
      <p:sp>
        <p:nvSpPr>
          <p:cNvPr id="1029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392113"/>
            <a:ext cx="83296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15"/>
          <p:cNvSpPr>
            <a:spLocks noGrp="1"/>
          </p:cNvSpPr>
          <p:nvPr>
            <p:ph type="body" idx="1"/>
          </p:nvPr>
        </p:nvSpPr>
        <p:spPr bwMode="gray">
          <a:xfrm>
            <a:off x="411163" y="1400175"/>
            <a:ext cx="83312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626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lang="en-US" sz="2800" b="1" kern="1200" dirty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2300"/>
        </a:spcBef>
        <a:spcAft>
          <a:spcPct val="0"/>
        </a:spcAft>
        <a:buFont typeface="Arial" charset="0"/>
        <a:defRPr lang="en-US" sz="24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2286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lang="en-US" sz="24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455613" indent="-231775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–"/>
        <a:defRPr lang="en-US" sz="2000" kern="1200" dirty="0">
          <a:solidFill>
            <a:schemeClr val="tx2"/>
          </a:solidFill>
          <a:latin typeface="+mn-lt"/>
          <a:ea typeface="+mn-ea"/>
          <a:cs typeface="Arial" charset="0"/>
        </a:defRPr>
      </a:lvl3pPr>
      <a:lvl4pPr marL="685800" indent="-228600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•"/>
        <a:defRPr lang="en-US" sz="20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914400" indent="-228600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–"/>
        <a:defRPr lang="en-US" sz="20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666750" marR="0" indent="-166688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tabLst/>
        <a:defRPr kumimoji="0" lang="en-US" sz="10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6pPr>
      <a:lvl7pPr marL="1079500" indent="-18415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52538" indent="-173038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35100" indent="-182563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9"/>
          <p:cNvSpPr>
            <a:spLocks/>
          </p:cNvSpPr>
          <p:nvPr/>
        </p:nvSpPr>
        <p:spPr bwMode="gray">
          <a:xfrm>
            <a:off x="8770938" y="6695739"/>
            <a:ext cx="2682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4400">
              <a:defRPr/>
            </a:pPr>
            <a:fld id="{990B618F-FA17-4AF0-BFD8-50FC545D157D}" type="slidenum">
              <a:rPr lang="en-US" sz="800">
                <a:solidFill>
                  <a:srgbClr val="002776"/>
                </a:solidFill>
                <a:latin typeface="Calibri"/>
                <a:cs typeface="Arial" pitchFamily="34" charset="0"/>
              </a:rPr>
              <a:pPr defTabSz="914400">
                <a:defRPr/>
              </a:pPr>
              <a:t>‹#›</a:t>
            </a:fld>
            <a:endParaRPr lang="en-US" sz="800" dirty="0">
              <a:solidFill>
                <a:srgbClr val="002776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" name="Footer Placeholder 10"/>
          <p:cNvSpPr>
            <a:spLocks/>
          </p:cNvSpPr>
          <p:nvPr/>
        </p:nvSpPr>
        <p:spPr bwMode="gray">
          <a:xfrm>
            <a:off x="381000" y="6667985"/>
            <a:ext cx="4318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4400">
              <a:defRPr/>
            </a:pPr>
            <a:r>
              <a:rPr lang="en-US" sz="900" dirty="0">
                <a:solidFill>
                  <a:srgbClr val="002776"/>
                </a:solidFill>
                <a:latin typeface="Calibri"/>
                <a:cs typeface="Arial" pitchFamily="34" charset="0"/>
              </a:rPr>
              <a:t>National Strategy for Trusted Identities in Cyberspace</a:t>
            </a:r>
          </a:p>
        </p:txBody>
      </p:sp>
      <p:sp>
        <p:nvSpPr>
          <p:cNvPr id="1029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392113"/>
            <a:ext cx="83296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15"/>
          <p:cNvSpPr>
            <a:spLocks noGrp="1"/>
          </p:cNvSpPr>
          <p:nvPr>
            <p:ph type="body" idx="1"/>
          </p:nvPr>
        </p:nvSpPr>
        <p:spPr bwMode="gray">
          <a:xfrm>
            <a:off x="411163" y="1400175"/>
            <a:ext cx="83312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7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lang="en-US" sz="2800" b="1" kern="1200" dirty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2300"/>
        </a:spcBef>
        <a:spcAft>
          <a:spcPct val="0"/>
        </a:spcAft>
        <a:buFont typeface="Arial" charset="0"/>
        <a:defRPr lang="en-US" sz="24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2286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lang="en-US" sz="24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455613" indent="-231775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–"/>
        <a:defRPr lang="en-US" sz="2000" kern="1200" dirty="0">
          <a:solidFill>
            <a:schemeClr val="tx2"/>
          </a:solidFill>
          <a:latin typeface="+mn-lt"/>
          <a:ea typeface="+mn-ea"/>
          <a:cs typeface="Arial" charset="0"/>
        </a:defRPr>
      </a:lvl3pPr>
      <a:lvl4pPr marL="685800" indent="-228600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•"/>
        <a:defRPr lang="en-US" sz="20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914400" indent="-228600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–"/>
        <a:defRPr lang="en-US" sz="20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666750" marR="0" indent="-166688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tabLst/>
        <a:defRPr kumimoji="0" lang="en-US" sz="10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6pPr>
      <a:lvl7pPr marL="1079500" indent="-18415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52538" indent="-173038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35100" indent="-182563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9"/>
          <p:cNvSpPr>
            <a:spLocks/>
          </p:cNvSpPr>
          <p:nvPr/>
        </p:nvSpPr>
        <p:spPr bwMode="gray">
          <a:xfrm>
            <a:off x="8770938" y="6695739"/>
            <a:ext cx="2682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4400">
              <a:defRPr/>
            </a:pPr>
            <a:fld id="{990B618F-FA17-4AF0-BFD8-50FC545D157D}" type="slidenum">
              <a:rPr lang="en-US" sz="800">
                <a:solidFill>
                  <a:srgbClr val="002776"/>
                </a:solidFill>
                <a:latin typeface="Calibri"/>
                <a:cs typeface="Arial" pitchFamily="34" charset="0"/>
              </a:rPr>
              <a:pPr defTabSz="914400">
                <a:defRPr/>
              </a:pPr>
              <a:t>‹#›</a:t>
            </a:fld>
            <a:endParaRPr lang="en-US" sz="800" dirty="0">
              <a:solidFill>
                <a:srgbClr val="002776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" name="Footer Placeholder 10"/>
          <p:cNvSpPr>
            <a:spLocks/>
          </p:cNvSpPr>
          <p:nvPr/>
        </p:nvSpPr>
        <p:spPr bwMode="gray">
          <a:xfrm>
            <a:off x="381000" y="6667985"/>
            <a:ext cx="4318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4400">
              <a:defRPr/>
            </a:pPr>
            <a:r>
              <a:rPr lang="en-US" sz="900" dirty="0">
                <a:solidFill>
                  <a:srgbClr val="002776"/>
                </a:solidFill>
                <a:latin typeface="Calibri"/>
                <a:cs typeface="Arial" pitchFamily="34" charset="0"/>
              </a:rPr>
              <a:t>National Strategy for Trusted Identities in Cyberspace</a:t>
            </a:r>
          </a:p>
        </p:txBody>
      </p:sp>
      <p:sp>
        <p:nvSpPr>
          <p:cNvPr id="1029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392113"/>
            <a:ext cx="83296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15"/>
          <p:cNvSpPr>
            <a:spLocks noGrp="1"/>
          </p:cNvSpPr>
          <p:nvPr>
            <p:ph type="body" idx="1"/>
          </p:nvPr>
        </p:nvSpPr>
        <p:spPr bwMode="gray">
          <a:xfrm>
            <a:off x="411163" y="1400175"/>
            <a:ext cx="83312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481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lang="en-US" sz="2800" b="1" kern="1200" dirty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2300"/>
        </a:spcBef>
        <a:spcAft>
          <a:spcPct val="0"/>
        </a:spcAft>
        <a:buFont typeface="Arial" charset="0"/>
        <a:defRPr lang="en-US" sz="24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2286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lang="en-US" sz="24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455613" indent="-231775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–"/>
        <a:defRPr lang="en-US" sz="2000" kern="1200" dirty="0">
          <a:solidFill>
            <a:schemeClr val="tx2"/>
          </a:solidFill>
          <a:latin typeface="+mn-lt"/>
          <a:ea typeface="+mn-ea"/>
          <a:cs typeface="Arial" charset="0"/>
        </a:defRPr>
      </a:lvl3pPr>
      <a:lvl4pPr marL="685800" indent="-228600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•"/>
        <a:defRPr lang="en-US" sz="20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914400" indent="-228600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–"/>
        <a:defRPr lang="en-US" sz="20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666750" marR="0" indent="-166688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tabLst/>
        <a:defRPr kumimoji="0" lang="en-US" sz="10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6pPr>
      <a:lvl7pPr marL="1079500" indent="-18415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52538" indent="-173038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35100" indent="-182563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9"/>
          <p:cNvSpPr>
            <a:spLocks/>
          </p:cNvSpPr>
          <p:nvPr/>
        </p:nvSpPr>
        <p:spPr bwMode="gray">
          <a:xfrm>
            <a:off x="8770938" y="6695739"/>
            <a:ext cx="2682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4400">
              <a:defRPr/>
            </a:pPr>
            <a:fld id="{990B618F-FA17-4AF0-BFD8-50FC545D157D}" type="slidenum">
              <a:rPr lang="en-US" sz="800">
                <a:solidFill>
                  <a:srgbClr val="002776"/>
                </a:solidFill>
                <a:latin typeface="Calibri"/>
                <a:cs typeface="Arial" pitchFamily="34" charset="0"/>
              </a:rPr>
              <a:pPr defTabSz="914400">
                <a:defRPr/>
              </a:pPr>
              <a:t>‹#›</a:t>
            </a:fld>
            <a:endParaRPr lang="en-US" sz="800" dirty="0">
              <a:solidFill>
                <a:srgbClr val="002776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" name="Footer Placeholder 10"/>
          <p:cNvSpPr>
            <a:spLocks/>
          </p:cNvSpPr>
          <p:nvPr/>
        </p:nvSpPr>
        <p:spPr bwMode="gray">
          <a:xfrm>
            <a:off x="381000" y="6667985"/>
            <a:ext cx="4318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4400">
              <a:defRPr/>
            </a:pPr>
            <a:r>
              <a:rPr lang="en-US" sz="900" dirty="0">
                <a:solidFill>
                  <a:srgbClr val="002776"/>
                </a:solidFill>
                <a:latin typeface="Calibri"/>
                <a:cs typeface="Arial" pitchFamily="34" charset="0"/>
              </a:rPr>
              <a:t>National Strategy for Trusted Identities in Cyberspace</a:t>
            </a:r>
          </a:p>
        </p:txBody>
      </p:sp>
      <p:sp>
        <p:nvSpPr>
          <p:cNvPr id="1029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392113"/>
            <a:ext cx="83296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15"/>
          <p:cNvSpPr>
            <a:spLocks noGrp="1"/>
          </p:cNvSpPr>
          <p:nvPr>
            <p:ph type="body" idx="1"/>
          </p:nvPr>
        </p:nvSpPr>
        <p:spPr bwMode="gray">
          <a:xfrm>
            <a:off x="411163" y="1400175"/>
            <a:ext cx="83312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781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8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lang="en-US" sz="2800" b="1" kern="1200" dirty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2300"/>
        </a:spcBef>
        <a:spcAft>
          <a:spcPct val="0"/>
        </a:spcAft>
        <a:buFont typeface="Arial" charset="0"/>
        <a:defRPr lang="en-US" sz="24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2286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lang="en-US" sz="24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455613" indent="-231775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–"/>
        <a:defRPr lang="en-US" sz="2000" kern="1200" dirty="0">
          <a:solidFill>
            <a:schemeClr val="tx2"/>
          </a:solidFill>
          <a:latin typeface="+mn-lt"/>
          <a:ea typeface="+mn-ea"/>
          <a:cs typeface="Arial" charset="0"/>
        </a:defRPr>
      </a:lvl3pPr>
      <a:lvl4pPr marL="685800" indent="-228600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•"/>
        <a:defRPr lang="en-US" sz="20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914400" indent="-228600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–"/>
        <a:defRPr lang="en-US" sz="2000" kern="1200" dirty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666750" marR="0" indent="-166688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tabLst/>
        <a:defRPr kumimoji="0" lang="en-US" sz="10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6pPr>
      <a:lvl7pPr marL="1079500" indent="-18415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52538" indent="-173038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35100" indent="-182563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 defTabSz="914400"/>
            <a:fld id="{8AC0AF65-492A-42F4-ADD3-5F89EA02209B}" type="datetime1">
              <a:rPr lang="en-US" smtClean="0"/>
              <a:pPr defTabSz="914400"/>
              <a:t>6/10/14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 defTabSz="914400"/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914400"/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 defTabSz="914400"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7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b="1" kern="1200">
          <a:solidFill>
            <a:schemeClr val="accent3">
              <a:shade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 2"/>
        <a:buChar char=""/>
        <a:defRPr kumimoji="0" sz="27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 defTabSz="914400"/>
            <a:fld id="{8AC0AF65-492A-42F4-ADD3-5F89EA02209B}" type="datetime1">
              <a:rPr lang="en-US" smtClean="0"/>
              <a:pPr defTabSz="914400"/>
              <a:t>6/10/14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 defTabSz="914400"/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914400"/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 defTabSz="914400"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5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b="1" kern="1200">
          <a:solidFill>
            <a:schemeClr val="accent3">
              <a:shade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 2"/>
        <a:buChar char=""/>
        <a:defRPr kumimoji="0" sz="27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12185"/>
            <a:ext cx="8833104" cy="3934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 defTabSz="914400"/>
            <a:fld id="{6B8E9735-EF55-417C-971C-40F6B79821CD}" type="datetime1">
              <a:rPr lang="en-US" smtClean="0"/>
              <a:pPr defTabSz="914400"/>
              <a:t>6/10/14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 defTabSz="914400"/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 dirty="0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914400"/>
            <a:endParaRPr lang="en-US">
              <a:solidFill>
                <a:srgbClr val="4E4E4E"/>
              </a:solidFill>
              <a:latin typeface="Times New Rom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914400"/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 defTabSz="914400"/>
              <a:t>‹#›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8" y="6325329"/>
            <a:ext cx="999103" cy="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7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b="1" kern="1200">
          <a:solidFill>
            <a:schemeClr val="accent3">
              <a:shade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 2"/>
        <a:buChar char=""/>
        <a:defRPr kumimoji="0" sz="27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7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7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gif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7.xml"/><Relationship Id="rId2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50.xml"/><Relationship Id="rId2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50.xml"/><Relationship Id="rId2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jpeg"/><Relationship Id="rId23" Type="http://schemas.openxmlformats.org/officeDocument/2006/relationships/image" Target="../media/image37.jpeg"/><Relationship Id="rId24" Type="http://schemas.openxmlformats.org/officeDocument/2006/relationships/image" Target="../media/image38.jpeg"/><Relationship Id="rId25" Type="http://schemas.openxmlformats.org/officeDocument/2006/relationships/image" Target="../media/image39.jpeg"/><Relationship Id="rId26" Type="http://schemas.openxmlformats.org/officeDocument/2006/relationships/image" Target="../media/image40.jpeg"/><Relationship Id="rId27" Type="http://schemas.openxmlformats.org/officeDocument/2006/relationships/image" Target="../media/image41.png"/><Relationship Id="rId28" Type="http://schemas.openxmlformats.org/officeDocument/2006/relationships/image" Target="../media/image42.gif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jpe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jpeg"/><Relationship Id="rId23" Type="http://schemas.openxmlformats.org/officeDocument/2006/relationships/image" Target="../media/image37.jpeg"/><Relationship Id="rId24" Type="http://schemas.openxmlformats.org/officeDocument/2006/relationships/image" Target="../media/image38.jpeg"/><Relationship Id="rId25" Type="http://schemas.openxmlformats.org/officeDocument/2006/relationships/image" Target="../media/image39.jpeg"/><Relationship Id="rId26" Type="http://schemas.openxmlformats.org/officeDocument/2006/relationships/image" Target="../media/image40.jpeg"/><Relationship Id="rId27" Type="http://schemas.openxmlformats.org/officeDocument/2006/relationships/image" Target="../media/image41.png"/><Relationship Id="rId28" Type="http://schemas.openxmlformats.org/officeDocument/2006/relationships/image" Target="../media/image42.gif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jpe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44.jpeg"/><Relationship Id="rId9" Type="http://schemas.openxmlformats.org/officeDocument/2006/relationships/image" Target="../media/image45.png"/><Relationship Id="rId10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cosystem.org" TargetMode="External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nstic.blogs.govdelivery.com/" TargetMode="External"/><Relationship Id="rId4" Type="http://schemas.openxmlformats.org/officeDocument/2006/relationships/hyperlink" Target="https://www.idecosystem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st.gov/nstic/npo.htm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287"/>
            <a:ext cx="7772400" cy="2802164"/>
          </a:xfrm>
        </p:spPr>
        <p:txBody>
          <a:bodyPr>
            <a:normAutofit/>
          </a:bodyPr>
          <a:lstStyle/>
          <a:p>
            <a:r>
              <a:rPr lang="en-US" dirty="0" smtClean="0"/>
              <a:t>An NSTIC/IDESG Update</a:t>
            </a:r>
            <a:br>
              <a:rPr lang="en-US" dirty="0" smtClean="0"/>
            </a:br>
            <a:r>
              <a:rPr lang="en-US" dirty="0" smtClean="0"/>
              <a:t>a.k.a.</a:t>
            </a:r>
            <a:br>
              <a:rPr lang="en-US" dirty="0" smtClean="0"/>
            </a:br>
            <a:r>
              <a:rPr lang="en-US" dirty="0" smtClean="0"/>
              <a:t>Is the One World Government coming for my Identity?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752" y="3886200"/>
            <a:ext cx="7276496" cy="2500086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Ian Glazer</a:t>
            </a:r>
          </a:p>
          <a:p>
            <a:pPr algn="r"/>
            <a:r>
              <a:rPr lang="en-US" sz="2400" dirty="0" smtClean="0"/>
              <a:t>Delegate-at-Large, Management Council – IDESG</a:t>
            </a:r>
          </a:p>
          <a:p>
            <a:pPr algn="r"/>
            <a:r>
              <a:rPr lang="en-US" sz="2400" dirty="0" smtClean="0"/>
              <a:t>Board of Directors Member – IDESG Inc.</a:t>
            </a:r>
          </a:p>
          <a:p>
            <a:pPr algn="r"/>
            <a:r>
              <a:rPr lang="en-US" sz="2400" dirty="0" smtClean="0"/>
              <a:t>Senior Director,</a:t>
            </a:r>
            <a:r>
              <a:rPr lang="en-US" sz="2400" dirty="0"/>
              <a:t> </a:t>
            </a:r>
            <a:r>
              <a:rPr lang="en-US" sz="2400" dirty="0" smtClean="0"/>
              <a:t>Identity – </a:t>
            </a:r>
            <a:r>
              <a:rPr lang="en-US" sz="2400" dirty="0" err="1" smtClean="0"/>
              <a:t>salesforce.com</a:t>
            </a:r>
            <a:endParaRPr lang="en-US" sz="2400" dirty="0" smtClean="0"/>
          </a:p>
          <a:p>
            <a:pPr algn="r"/>
            <a:r>
              <a:rPr lang="en-US" sz="2800" dirty="0" smtClean="0"/>
              <a:t>@</a:t>
            </a:r>
            <a:r>
              <a:rPr lang="en-US" sz="2800" dirty="0" err="1" smtClean="0"/>
              <a:t>iglazer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84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414338" y="471488"/>
            <a:ext cx="8329612" cy="41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2776"/>
                </a:solidFill>
                <a:latin typeface="Calibri"/>
              </a:rPr>
              <a:t>Trusted Identities provide a foundation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47663" y="1065213"/>
            <a:ext cx="8796337" cy="0"/>
          </a:xfrm>
          <a:prstGeom prst="line">
            <a:avLst/>
          </a:prstGeom>
          <a:noFill/>
          <a:ln w="9525" cap="flat" cmpd="sng" algn="ctr">
            <a:solidFill>
              <a:srgbClr val="C9DD03">
                <a:shade val="95000"/>
                <a:satMod val="105000"/>
              </a:srgbClr>
            </a:solidFill>
            <a:prstDash val="solid"/>
          </a:ln>
          <a:effectLst/>
        </p:spPr>
      </p:cxnSp>
      <p:graphicFrame>
        <p:nvGraphicFramePr>
          <p:cNvPr id="7" name="Diagram 6"/>
          <p:cNvGraphicFramePr/>
          <p:nvPr/>
        </p:nvGraphicFramePr>
        <p:xfrm>
          <a:off x="533400" y="1397000"/>
          <a:ext cx="76962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486400" y="4191000"/>
            <a:ext cx="3505200" cy="68580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2776"/>
                </a:solidFill>
                <a:latin typeface="Calibri"/>
              </a:rPr>
              <a:t>  Fight cybercrime and identity theft  </a:t>
            </a:r>
          </a:p>
          <a:p>
            <a:pPr marL="0" lvl="1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2776"/>
                </a:solidFill>
                <a:latin typeface="Calibri"/>
              </a:rPr>
              <a:t>  Increased consumer confidence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0" y="2895600"/>
            <a:ext cx="3505200" cy="68580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2776"/>
                </a:solidFill>
                <a:latin typeface="Calibri"/>
              </a:rPr>
              <a:t>  Offer consumers more control over when and how data is revealed</a:t>
            </a:r>
          </a:p>
          <a:p>
            <a:pPr marL="0" lvl="1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2776"/>
                </a:solidFill>
                <a:latin typeface="Calibri"/>
              </a:rPr>
              <a:t>  Share minimal amount of information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6400" y="1524000"/>
            <a:ext cx="3429000" cy="68580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2776"/>
                </a:solidFill>
                <a:latin typeface="Calibri"/>
              </a:rPr>
              <a:t>  Enable new types of transactions online</a:t>
            </a:r>
          </a:p>
          <a:p>
            <a:pPr marL="0" lvl="1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2776"/>
                </a:solidFill>
                <a:latin typeface="Calibri"/>
              </a:rPr>
              <a:t>  Reduce costs for sensitive transactions</a:t>
            </a:r>
          </a:p>
          <a:p>
            <a:pPr marL="0" lvl="1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2776"/>
                </a:solidFill>
                <a:latin typeface="Calibri"/>
              </a:rPr>
              <a:t>  Improve customer experiences</a:t>
            </a:r>
          </a:p>
        </p:txBody>
      </p:sp>
    </p:spTree>
    <p:extLst>
      <p:ext uri="{BB962C8B-B14F-4D97-AF65-F5344CB8AC3E}">
        <p14:creationId xmlns:p14="http://schemas.microsoft.com/office/powerpoint/2010/main" val="21445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716937"/>
              </p:ext>
            </p:extLst>
          </p:nvPr>
        </p:nvGraphicFramePr>
        <p:xfrm>
          <a:off x="381000" y="1447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gray">
          <a:xfrm>
            <a:off x="414338" y="471488"/>
            <a:ext cx="83296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2776"/>
                </a:solidFill>
                <a:latin typeface="Calibri"/>
              </a:rPr>
              <a:t>What does NSTIC call for?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7663" y="1065213"/>
            <a:ext cx="8796337" cy="0"/>
          </a:xfrm>
          <a:prstGeom prst="line">
            <a:avLst/>
          </a:prstGeom>
          <a:noFill/>
          <a:ln w="9525" cap="flat" cmpd="sng" algn="ctr">
            <a:solidFill>
              <a:srgbClr val="C9DD03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2914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have a strategy in the first place?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8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as Economic Engine</a:t>
            </a:r>
            <a:endParaRPr lang="en-US" dirty="0"/>
          </a:p>
        </p:txBody>
      </p:sp>
      <p:pic>
        <p:nvPicPr>
          <p:cNvPr id="7" name="Content Placeholder 6" descr="Department_of_Commerce_LOGO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57" b="-6457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bright spot in the US economy</a:t>
            </a:r>
          </a:p>
          <a:p>
            <a:r>
              <a:rPr lang="en-US" dirty="0" smtClean="0"/>
              <a:t>Reduce transaction costs and inefficiencies</a:t>
            </a:r>
          </a:p>
          <a:p>
            <a:r>
              <a:rPr lang="en-US" dirty="0" smtClean="0"/>
              <a:t>Expand every business’ reach</a:t>
            </a:r>
          </a:p>
          <a:p>
            <a:r>
              <a:rPr lang="en-US" dirty="0"/>
              <a:t>Moving more interactions online is the inevitable future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85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600" dirty="0">
                <a:solidFill>
                  <a:schemeClr val="tx2"/>
                </a:solidFill>
              </a:rPr>
              <a:t>Usernames and passwords are broken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Most </a:t>
            </a:r>
            <a:r>
              <a:rPr lang="en-US" sz="2000" dirty="0">
                <a:solidFill>
                  <a:schemeClr val="tx2"/>
                </a:solidFill>
              </a:rPr>
              <a:t>people have 25 different passwords, or use the same one over and over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Even strong passwords are vulnerable…criminals have many paths to easily capture “keys to the kingdom”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Rising costs of identity theft</a:t>
            </a:r>
          </a:p>
          <a:p>
            <a:pPr lvl="2">
              <a:spcBef>
                <a:spcPts val="0"/>
              </a:spcBef>
            </a:pPr>
            <a:r>
              <a:rPr lang="en-US" sz="1600" b="1" dirty="0">
                <a:solidFill>
                  <a:schemeClr val="tx2"/>
                </a:solidFill>
              </a:rPr>
              <a:t>11.6M</a:t>
            </a:r>
            <a:r>
              <a:rPr lang="en-US" sz="1600" dirty="0">
                <a:solidFill>
                  <a:schemeClr val="tx2"/>
                </a:solidFill>
              </a:rPr>
              <a:t> U.S. victims (+13% </a:t>
            </a:r>
            <a:r>
              <a:rPr lang="en-US" sz="1600" dirty="0" err="1">
                <a:solidFill>
                  <a:schemeClr val="tx2"/>
                </a:solidFill>
              </a:rPr>
              <a:t>YoY</a:t>
            </a:r>
            <a:r>
              <a:rPr lang="en-US" sz="1600" dirty="0">
                <a:solidFill>
                  <a:schemeClr val="tx2"/>
                </a:solidFill>
              </a:rPr>
              <a:t>) in 2011 at a cost of </a:t>
            </a:r>
            <a:r>
              <a:rPr lang="en-US" sz="1600" b="1" dirty="0">
                <a:solidFill>
                  <a:schemeClr val="tx2"/>
                </a:solidFill>
              </a:rPr>
              <a:t>$37 billion </a:t>
            </a:r>
          </a:p>
          <a:p>
            <a:pPr lvl="2">
              <a:spcBef>
                <a:spcPts val="0"/>
              </a:spcBef>
            </a:pPr>
            <a:r>
              <a:rPr lang="en-US" sz="1600" b="1" dirty="0">
                <a:solidFill>
                  <a:schemeClr val="tx2"/>
                </a:solidFill>
              </a:rPr>
              <a:t>67% increase </a:t>
            </a:r>
            <a:r>
              <a:rPr lang="en-US" sz="1600" dirty="0">
                <a:solidFill>
                  <a:schemeClr val="tx2"/>
                </a:solidFill>
              </a:rPr>
              <a:t>in # of Americans impacted by </a:t>
            </a:r>
            <a:r>
              <a:rPr lang="en-US" sz="1600" b="1" dirty="0">
                <a:solidFill>
                  <a:schemeClr val="tx2"/>
                </a:solidFill>
              </a:rPr>
              <a:t>data breaches  in 2011</a:t>
            </a:r>
          </a:p>
          <a:p>
            <a:pPr lvl="2">
              <a:spcBef>
                <a:spcPts val="0"/>
              </a:spcBef>
              <a:buNone/>
            </a:pPr>
            <a:r>
              <a:rPr lang="en-US" sz="1200" dirty="0">
                <a:solidFill>
                  <a:schemeClr val="tx2"/>
                </a:solidFill>
              </a:rPr>
              <a:t>	 (Source:  Javelin Strategy &amp; Research)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 common vector of attack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Sony </a:t>
            </a:r>
            <a:r>
              <a:rPr lang="en-US" sz="1600" dirty="0" err="1">
                <a:solidFill>
                  <a:schemeClr val="tx2"/>
                </a:solidFill>
              </a:rPr>
              <a:t>Playstation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Zappos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Lulzsec</a:t>
            </a:r>
            <a:r>
              <a:rPr lang="en-US" sz="1600" dirty="0">
                <a:solidFill>
                  <a:schemeClr val="tx2"/>
                </a:solidFill>
              </a:rPr>
              <a:t>, LinkedIn, among dozens </a:t>
            </a:r>
          </a:p>
          <a:p>
            <a:pPr lvl="2">
              <a:buNone/>
            </a:pPr>
            <a:r>
              <a:rPr lang="en-US" sz="1600" dirty="0">
                <a:solidFill>
                  <a:schemeClr val="tx2"/>
                </a:solidFill>
              </a:rPr>
              <a:t>	 of 2011-12 breaches tied to passwords.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498"/>
            <a:ext cx="8534400" cy="758952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3200" dirty="0">
                <a:solidFill>
                  <a:schemeClr val="tx2"/>
                </a:solidFill>
              </a:rPr>
              <a:t>Identities are difficult to verify 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over </a:t>
            </a:r>
            <a:r>
              <a:rPr lang="en-US" sz="3200" dirty="0">
                <a:solidFill>
                  <a:schemeClr val="tx2"/>
                </a:solidFill>
              </a:rPr>
              <a:t>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Numerous government services still must be conducted in person or by mail, leading to continual rising costs for state, local and federal governments</a:t>
            </a:r>
          </a:p>
          <a:p>
            <a:pPr marL="228600" indent="-22860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Electronic health records could save billions, but can’t move </a:t>
            </a:r>
            <a:r>
              <a:rPr lang="en-US" sz="2800" dirty="0" smtClean="0">
                <a:solidFill>
                  <a:schemeClr val="tx2"/>
                </a:solidFill>
              </a:rPr>
              <a:t>forward </a:t>
            </a:r>
            <a:r>
              <a:rPr lang="en-US" sz="2800" dirty="0">
                <a:solidFill>
                  <a:schemeClr val="tx2"/>
                </a:solidFill>
              </a:rPr>
              <a:t>without solving authentication challenge for providers and individuals</a:t>
            </a:r>
          </a:p>
          <a:p>
            <a:pPr marL="228600" indent="-22860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Many transactions, such as signing an auto loan or a mortgage, </a:t>
            </a:r>
            <a:r>
              <a:rPr lang="en-US" sz="2800" dirty="0" smtClean="0">
                <a:solidFill>
                  <a:schemeClr val="tx2"/>
                </a:solidFill>
              </a:rPr>
              <a:t>are </a:t>
            </a:r>
            <a:r>
              <a:rPr lang="en-US" sz="2800" dirty="0">
                <a:solidFill>
                  <a:schemeClr val="tx2"/>
                </a:solidFill>
              </a:rPr>
              <a:t>still considered too risky to conduct online due to liability risks</a:t>
            </a:r>
          </a:p>
        </p:txBody>
      </p:sp>
    </p:spTree>
    <p:extLst>
      <p:ext uri="{BB962C8B-B14F-4D97-AF65-F5344CB8AC3E}">
        <p14:creationId xmlns:p14="http://schemas.microsoft.com/office/powerpoint/2010/main" val="186271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Status Quo is Meh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market for identity</a:t>
            </a:r>
          </a:p>
          <a:p>
            <a:r>
              <a:rPr lang="en-US" dirty="0" smtClean="0"/>
              <a:t>Poor choices of identity providers</a:t>
            </a:r>
          </a:p>
          <a:p>
            <a:pPr lvl="1"/>
            <a:r>
              <a:rPr lang="en-US" dirty="0" smtClean="0"/>
              <a:t>Who can and do monetize personal data</a:t>
            </a:r>
          </a:p>
          <a:p>
            <a:r>
              <a:rPr lang="en-US" dirty="0" smtClean="0"/>
              <a:t>Meager controls for the individual</a:t>
            </a:r>
          </a:p>
          <a:p>
            <a:r>
              <a:rPr lang="en-US" dirty="0" smtClean="0"/>
              <a:t>Inequitable use of personal data</a:t>
            </a:r>
          </a:p>
          <a:p>
            <a:r>
              <a:rPr lang="en-US" dirty="0" smtClean="0"/>
              <a:t>Privacy is increasingly only for the well-to-do</a:t>
            </a:r>
          </a:p>
          <a:p>
            <a:r>
              <a:rPr lang="en-US" dirty="0" smtClean="0"/>
              <a:t>If moving transactions online is inevitable, do we want the status quo to be the only way we get online services?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Privacy remains a challenge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Individuals often must provide more personally identifiable information (PII) than necessary for a particular transaction</a:t>
            </a:r>
          </a:p>
          <a:p>
            <a:pPr lvl="2">
              <a:buFont typeface="Calibri" pitchFamily="34" charset="0"/>
              <a:buChar char="–"/>
            </a:pPr>
            <a:r>
              <a:rPr lang="en-US" sz="1600" dirty="0" smtClean="0"/>
              <a:t>This data is often stored, creating “honey pots” of information for cybercriminals to pursue</a:t>
            </a:r>
            <a:endParaRPr lang="en-US" sz="1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Individuals have few practical means to control use of their information</a:t>
            </a: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endParaRPr lang="en-US" sz="18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414338" y="471488"/>
            <a:ext cx="83296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2776"/>
                </a:solidFill>
                <a:latin typeface="Calibri"/>
              </a:rPr>
              <a:t>The Problem Today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47663" y="1065213"/>
            <a:ext cx="8796337" cy="0"/>
          </a:xfrm>
          <a:prstGeom prst="line">
            <a:avLst/>
          </a:prstGeom>
          <a:noFill/>
          <a:ln w="9525" cap="flat" cmpd="sng" algn="ctr">
            <a:solidFill>
              <a:srgbClr val="C9DD03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5410200" y="3702050"/>
            <a:ext cx="3200400" cy="2698750"/>
            <a:chOff x="4343400" y="2857500"/>
            <a:chExt cx="4572000" cy="3695700"/>
          </a:xfrm>
        </p:grpSpPr>
        <p:pic>
          <p:nvPicPr>
            <p:cNvPr id="11" name="Picture 10" descr="Movie-Ticket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2675" y="3695700"/>
              <a:ext cx="2752725" cy="2857500"/>
            </a:xfrm>
            <a:prstGeom prst="rect">
              <a:avLst/>
            </a:prstGeom>
          </p:spPr>
        </p:pic>
        <p:pic>
          <p:nvPicPr>
            <p:cNvPr id="10" name="Picture 9" descr="license53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2857500"/>
              <a:ext cx="3454028" cy="2209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457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76200"/>
            <a:ext cx="8329612" cy="1025922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3600" dirty="0" smtClean="0"/>
              <a:t>Privacy:  Increasingly Complex as Volumes of Personal Data Grow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7663" y="1065213"/>
            <a:ext cx="8796337" cy="0"/>
          </a:xfrm>
          <a:prstGeom prst="line">
            <a:avLst/>
          </a:prstGeom>
          <a:noFill/>
          <a:ln w="9525" cap="flat" cmpd="sng" algn="ctr">
            <a:solidFill>
              <a:srgbClr val="C9DD03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000" t="12593" r="10764" b="13333"/>
          <a:stretch>
            <a:fillRect/>
          </a:stretch>
        </p:blipFill>
        <p:spPr bwMode="auto">
          <a:xfrm>
            <a:off x="381000" y="1143000"/>
            <a:ext cx="8458200" cy="5257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611779"/>
            <a:ext cx="52578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sz="1050" dirty="0">
                <a:solidFill>
                  <a:srgbClr val="002776"/>
                </a:solidFill>
                <a:latin typeface="Calibri"/>
              </a:rPr>
              <a:t>Source:  World Economic Forum, </a:t>
            </a:r>
            <a:r>
              <a:rPr lang="en-US" sz="1050" i="1" dirty="0">
                <a:solidFill>
                  <a:srgbClr val="002776"/>
                </a:solidFill>
                <a:latin typeface="Calibri"/>
              </a:rPr>
              <a:t>“Rethinking Personal Data: Strengthening Trust,” </a:t>
            </a:r>
            <a:r>
              <a:rPr lang="en-US" sz="1050" dirty="0">
                <a:solidFill>
                  <a:srgbClr val="002776"/>
                </a:solidFill>
                <a:latin typeface="Calibri"/>
              </a:rPr>
              <a:t>May 2012</a:t>
            </a:r>
          </a:p>
        </p:txBody>
      </p:sp>
    </p:spTree>
    <p:extLst>
      <p:ext uri="{BB962C8B-B14F-4D97-AF65-F5344CB8AC3E}">
        <p14:creationId xmlns:p14="http://schemas.microsoft.com/office/powerpoint/2010/main" val="347294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gray">
          <a:xfrm>
            <a:off x="414338" y="471488"/>
            <a:ext cx="8329612" cy="4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2776"/>
                </a:solidFill>
                <a:latin typeface="Calibri"/>
              </a:rPr>
              <a:t>Trust matters to online business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7663" y="1065213"/>
            <a:ext cx="8796337" cy="0"/>
          </a:xfrm>
          <a:prstGeom prst="line">
            <a:avLst/>
          </a:prstGeom>
          <a:noFill/>
          <a:ln w="9525" cap="flat" cmpd="sng" algn="ctr">
            <a:solidFill>
              <a:srgbClr val="C9DD03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304800" y="5670855"/>
            <a:ext cx="8229599" cy="806145"/>
            <a:chOff x="0" y="3828427"/>
            <a:chExt cx="8229599" cy="1187145"/>
          </a:xfrm>
        </p:grpSpPr>
        <p:sp>
          <p:nvSpPr>
            <p:cNvPr id="9" name="Rectangle 8"/>
            <p:cNvSpPr/>
            <p:nvPr/>
          </p:nvSpPr>
          <p:spPr>
            <a:xfrm>
              <a:off x="0" y="3828427"/>
              <a:ext cx="8229599" cy="11871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0" y="4613922"/>
              <a:ext cx="8229599" cy="401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39370" rIns="220472" bIns="39370" numCol="1" spcCol="1270" anchor="t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sz="12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/>
                </a:rPr>
                <a:t>Source:  </a:t>
              </a:r>
              <a:r>
                <a:rPr lang="en-US" sz="1200" i="1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/>
                </a:rPr>
                <a:t>Rethinking Personal Data: Strengthening Trust</a:t>
              </a:r>
              <a:r>
                <a:rPr lang="en-US" sz="1200" dirty="0">
                  <a:solidFill>
                    <a:srgbClr val="002776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/>
                </a:rPr>
                <a:t>.  World Economic Forum, May 2012.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2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 to the deck</a:t>
            </a:r>
            <a:endParaRPr lang="en-US" dirty="0"/>
          </a:p>
        </p:txBody>
      </p:sp>
      <p:pic>
        <p:nvPicPr>
          <p:cNvPr id="5" name="Picture 4" descr="NSTIC IDESG Update v2.ppt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4" y="1725323"/>
            <a:ext cx="1775011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NSTIC IDESG Update v2.ppt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4" y="3309541"/>
            <a:ext cx="1775012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NSTIC IDESG Update v2.pptx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4" y="4957897"/>
            <a:ext cx="1775012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325425" y="2082915"/>
            <a:ext cx="2210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Ian’s slides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325426" y="3394208"/>
            <a:ext cx="3711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NSTIC Program Office slides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325425" y="5318246"/>
            <a:ext cx="24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IDESG slides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NSTIC working 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8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4338" y="471488"/>
            <a:ext cx="8329612" cy="40957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 fontAlgn="base">
              <a:lnSpc>
                <a:spcPts val="3000"/>
              </a:lnSpc>
              <a:spcAft>
                <a:spcPct val="0"/>
              </a:spcAft>
            </a:pPr>
            <a:r>
              <a:rPr lang="en-GB" sz="3600" b="1" dirty="0" smtClean="0">
                <a:solidFill>
                  <a:srgbClr val="002776"/>
                </a:solidFill>
                <a:ea typeface="+mn-ea"/>
                <a:cs typeface="+mn-cs"/>
              </a:rPr>
              <a:t>Key Implementation Steps</a:t>
            </a:r>
            <a:endParaRPr lang="en-US" sz="3600" b="1" dirty="0" smtClean="0">
              <a:solidFill>
                <a:srgbClr val="002776"/>
              </a:solidFill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802042"/>
              </p:ext>
            </p:extLst>
          </p:nvPr>
        </p:nvGraphicFramePr>
        <p:xfrm>
          <a:off x="411163" y="1219200"/>
          <a:ext cx="8331200" cy="507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47663" y="1065213"/>
            <a:ext cx="8796337" cy="0"/>
          </a:xfrm>
          <a:prstGeom prst="line">
            <a:avLst/>
          </a:prstGeom>
          <a:noFill/>
          <a:ln w="9525" cap="flat" cmpd="sng" algn="ctr">
            <a:solidFill>
              <a:srgbClr val="92D400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8327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NSTIC Pilots Awarded September 2012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814928"/>
              </p:ext>
            </p:extLst>
          </p:nvPr>
        </p:nvGraphicFramePr>
        <p:xfrm>
          <a:off x="411163" y="1219200"/>
          <a:ext cx="8331200" cy="4848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47663" y="1065213"/>
            <a:ext cx="8796337" cy="0"/>
          </a:xfrm>
          <a:prstGeom prst="line">
            <a:avLst/>
          </a:prstGeom>
          <a:noFill/>
          <a:ln w="9525" cap="flat" cmpd="sng" algn="ctr">
            <a:solidFill>
              <a:srgbClr val="92D400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5108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NSTIC Pilots Awarded September </a:t>
            </a:r>
            <a:r>
              <a:rPr lang="en-US" u="sng" dirty="0" smtClean="0"/>
              <a:t>2013</a:t>
            </a:r>
            <a:endParaRPr lang="en-US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213207"/>
              </p:ext>
            </p:extLst>
          </p:nvPr>
        </p:nvGraphicFramePr>
        <p:xfrm>
          <a:off x="411163" y="1219200"/>
          <a:ext cx="8331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47663" y="1065213"/>
            <a:ext cx="8796337" cy="0"/>
          </a:xfrm>
          <a:prstGeom prst="line">
            <a:avLst/>
          </a:prstGeom>
          <a:noFill/>
          <a:ln w="9525" cap="flat" cmpd="sng" algn="ctr">
            <a:solidFill>
              <a:srgbClr val="92D400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7694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flipH="1">
            <a:off x="480377" y="2409492"/>
            <a:ext cx="1043623" cy="1095708"/>
            <a:chOff x="1248" y="1015"/>
            <a:chExt cx="692" cy="761"/>
          </a:xfrm>
        </p:grpSpPr>
        <p:pic>
          <p:nvPicPr>
            <p:cNvPr id="3" name="Picture 5" descr="bldg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1015"/>
              <a:ext cx="491" cy="712"/>
            </a:xfrm>
            <a:prstGeom prst="rect">
              <a:avLst/>
            </a:prstGeom>
            <a:noFill/>
          </p:spPr>
        </p:pic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584" y="1536"/>
              <a:ext cx="288" cy="240"/>
              <a:chOff x="1440" y="1344"/>
              <a:chExt cx="288" cy="240"/>
            </a:xfrm>
          </p:grpSpPr>
          <p:pic>
            <p:nvPicPr>
              <p:cNvPr id="7" name="Picture 7" descr="ac0051-2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0" y="1392"/>
                <a:ext cx="144" cy="144"/>
              </a:xfrm>
              <a:prstGeom prst="rect">
                <a:avLst/>
              </a:prstGeom>
              <a:noFill/>
            </p:spPr>
          </p:pic>
          <p:pic>
            <p:nvPicPr>
              <p:cNvPr id="8" name="Picture 8" descr="ac0019-2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84" y="1344"/>
                <a:ext cx="144" cy="144"/>
              </a:xfrm>
              <a:prstGeom prst="rect">
                <a:avLst/>
              </a:prstGeom>
              <a:noFill/>
            </p:spPr>
          </p:pic>
          <p:pic>
            <p:nvPicPr>
              <p:cNvPr id="9" name="Picture 9" descr="wi0190-2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36" y="1440"/>
                <a:ext cx="144" cy="144"/>
              </a:xfrm>
              <a:prstGeom prst="rect">
                <a:avLst/>
              </a:prstGeom>
              <a:noFill/>
            </p:spPr>
          </p:pic>
        </p:grpSp>
        <p:pic>
          <p:nvPicPr>
            <p:cNvPr id="5" name="Picture 10" descr="nd0044-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755" y="1152"/>
              <a:ext cx="144" cy="144"/>
            </a:xfrm>
            <a:prstGeom prst="rect">
              <a:avLst/>
            </a:prstGeom>
            <a:noFill/>
          </p:spPr>
        </p:pic>
        <p:pic>
          <p:nvPicPr>
            <p:cNvPr id="6" name="Picture 11" descr="nd0066-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1748" y="1330"/>
              <a:ext cx="192" cy="192"/>
            </a:xfrm>
            <a:prstGeom prst="rect">
              <a:avLst/>
            </a:prstGeom>
            <a:noFill/>
          </p:spPr>
        </p:pic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666750" y="3595909"/>
            <a:ext cx="1085850" cy="899891"/>
            <a:chOff x="4992" y="1680"/>
            <a:chExt cx="720" cy="625"/>
          </a:xfrm>
        </p:grpSpPr>
        <p:pic>
          <p:nvPicPr>
            <p:cNvPr id="11" name="Picture 13" descr="bldg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40" y="1680"/>
              <a:ext cx="672" cy="597"/>
            </a:xfrm>
            <a:prstGeom prst="rect">
              <a:avLst/>
            </a:prstGeom>
            <a:noFill/>
          </p:spPr>
        </p:pic>
        <p:pic>
          <p:nvPicPr>
            <p:cNvPr id="12" name="Picture 14" descr="ac0051-2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21" y="1701"/>
              <a:ext cx="144" cy="144"/>
            </a:xfrm>
            <a:prstGeom prst="rect">
              <a:avLst/>
            </a:prstGeom>
            <a:noFill/>
          </p:spPr>
        </p:pic>
        <p:pic>
          <p:nvPicPr>
            <p:cNvPr id="13" name="Picture 15" descr="wi0190-2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32" y="1735"/>
              <a:ext cx="144" cy="144"/>
            </a:xfrm>
            <a:prstGeom prst="rect">
              <a:avLst/>
            </a:prstGeom>
            <a:noFill/>
          </p:spPr>
        </p:pic>
        <p:pic>
          <p:nvPicPr>
            <p:cNvPr id="14" name="Picture 16" descr="wi0190-2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76" y="1803"/>
              <a:ext cx="144" cy="144"/>
            </a:xfrm>
            <a:prstGeom prst="rect">
              <a:avLst/>
            </a:prstGeom>
            <a:noFill/>
          </p:spPr>
        </p:pic>
        <p:pic>
          <p:nvPicPr>
            <p:cNvPr id="15" name="Picture 17" descr="ac0019-2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280" y="1831"/>
              <a:ext cx="144" cy="144"/>
            </a:xfrm>
            <a:prstGeom prst="rect">
              <a:avLst/>
            </a:prstGeom>
            <a:noFill/>
          </p:spPr>
        </p:pic>
        <p:pic>
          <p:nvPicPr>
            <p:cNvPr id="16" name="Picture 18" descr="nd0044-2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4992" y="2064"/>
              <a:ext cx="144" cy="144"/>
            </a:xfrm>
            <a:prstGeom prst="rect">
              <a:avLst/>
            </a:prstGeom>
            <a:noFill/>
          </p:spPr>
        </p:pic>
        <p:pic>
          <p:nvPicPr>
            <p:cNvPr id="17" name="Picture 19" descr="nd0066-3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5211" y="2113"/>
              <a:ext cx="192" cy="192"/>
            </a:xfrm>
            <a:prstGeom prst="rect">
              <a:avLst/>
            </a:prstGeom>
            <a:noFill/>
          </p:spPr>
        </p:pic>
      </p:grpSp>
      <p:grpSp>
        <p:nvGrpSpPr>
          <p:cNvPr id="18" name="Group 20"/>
          <p:cNvGrpSpPr>
            <a:grpSpLocks/>
          </p:cNvGrpSpPr>
          <p:nvPr/>
        </p:nvGrpSpPr>
        <p:grpSpPr bwMode="auto">
          <a:xfrm flipH="1">
            <a:off x="723344" y="4566241"/>
            <a:ext cx="1105456" cy="996359"/>
            <a:chOff x="448" y="2153"/>
            <a:chExt cx="733" cy="692"/>
          </a:xfrm>
        </p:grpSpPr>
        <p:pic>
          <p:nvPicPr>
            <p:cNvPr id="19" name="Picture 21" descr="factory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48" y="2153"/>
              <a:ext cx="696" cy="689"/>
            </a:xfrm>
            <a:prstGeom prst="rect">
              <a:avLst/>
            </a:prstGeom>
            <a:noFill/>
          </p:spPr>
        </p:pic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893" y="2221"/>
              <a:ext cx="288" cy="240"/>
              <a:chOff x="1440" y="1344"/>
              <a:chExt cx="288" cy="240"/>
            </a:xfrm>
          </p:grpSpPr>
          <p:pic>
            <p:nvPicPr>
              <p:cNvPr id="24" name="Picture 23" descr="ac0051-2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0" y="1392"/>
                <a:ext cx="144" cy="144"/>
              </a:xfrm>
              <a:prstGeom prst="rect">
                <a:avLst/>
              </a:prstGeom>
              <a:noFill/>
            </p:spPr>
          </p:pic>
          <p:pic>
            <p:nvPicPr>
              <p:cNvPr id="25" name="Picture 24" descr="ac0019-2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84" y="1344"/>
                <a:ext cx="144" cy="144"/>
              </a:xfrm>
              <a:prstGeom prst="rect">
                <a:avLst/>
              </a:prstGeom>
              <a:noFill/>
            </p:spPr>
          </p:pic>
          <p:pic>
            <p:nvPicPr>
              <p:cNvPr id="26" name="Picture 25" descr="wi0190-2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36" y="1440"/>
                <a:ext cx="144" cy="144"/>
              </a:xfrm>
              <a:prstGeom prst="rect">
                <a:avLst/>
              </a:prstGeom>
              <a:noFill/>
            </p:spPr>
          </p:pic>
        </p:grpSp>
        <p:pic>
          <p:nvPicPr>
            <p:cNvPr id="21" name="Picture 26" descr="wi0190-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7" y="2605"/>
              <a:ext cx="144" cy="144"/>
            </a:xfrm>
            <a:prstGeom prst="rect">
              <a:avLst/>
            </a:prstGeom>
            <a:noFill/>
          </p:spPr>
        </p:pic>
        <p:pic>
          <p:nvPicPr>
            <p:cNvPr id="22" name="Picture 27" descr="wi0190-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3" y="2673"/>
              <a:ext cx="144" cy="144"/>
            </a:xfrm>
            <a:prstGeom prst="rect">
              <a:avLst/>
            </a:prstGeom>
            <a:noFill/>
          </p:spPr>
        </p:pic>
        <p:pic>
          <p:nvPicPr>
            <p:cNvPr id="23" name="Picture 28" descr="ac0019-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9" y="2701"/>
              <a:ext cx="144" cy="144"/>
            </a:xfrm>
            <a:prstGeom prst="rect">
              <a:avLst/>
            </a:prstGeom>
            <a:noFill/>
          </p:spPr>
        </p:pic>
      </p:grpSp>
      <p:grpSp>
        <p:nvGrpSpPr>
          <p:cNvPr id="27" name="Group 37"/>
          <p:cNvGrpSpPr>
            <a:grpSpLocks/>
          </p:cNvGrpSpPr>
          <p:nvPr/>
        </p:nvGrpSpPr>
        <p:grpSpPr bwMode="auto">
          <a:xfrm flipH="1">
            <a:off x="742950" y="5712120"/>
            <a:ext cx="1085850" cy="993480"/>
            <a:chOff x="1152" y="3320"/>
            <a:chExt cx="720" cy="690"/>
          </a:xfrm>
        </p:grpSpPr>
        <p:pic>
          <p:nvPicPr>
            <p:cNvPr id="28" name="Picture 38" descr="bldg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152" y="3320"/>
              <a:ext cx="621" cy="690"/>
            </a:xfrm>
            <a:prstGeom prst="rect">
              <a:avLst/>
            </a:prstGeom>
            <a:noFill/>
          </p:spPr>
        </p:pic>
        <p:pic>
          <p:nvPicPr>
            <p:cNvPr id="29" name="Picture 39" descr="ac0051-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9" y="3670"/>
              <a:ext cx="144" cy="144"/>
            </a:xfrm>
            <a:prstGeom prst="rect">
              <a:avLst/>
            </a:prstGeom>
            <a:noFill/>
          </p:spPr>
        </p:pic>
        <p:pic>
          <p:nvPicPr>
            <p:cNvPr id="30" name="Picture 40" descr="wi0190-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28" y="3704"/>
              <a:ext cx="144" cy="144"/>
            </a:xfrm>
            <a:prstGeom prst="rect">
              <a:avLst/>
            </a:prstGeom>
            <a:noFill/>
          </p:spPr>
        </p:pic>
        <p:pic>
          <p:nvPicPr>
            <p:cNvPr id="31" name="Picture 41" descr="wi0190-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4" y="3772"/>
              <a:ext cx="144" cy="144"/>
            </a:xfrm>
            <a:prstGeom prst="rect">
              <a:avLst/>
            </a:prstGeom>
            <a:noFill/>
          </p:spPr>
        </p:pic>
        <p:pic>
          <p:nvPicPr>
            <p:cNvPr id="32" name="Picture 42" descr="ac0019-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800"/>
              <a:ext cx="144" cy="144"/>
            </a:xfrm>
            <a:prstGeom prst="rect">
              <a:avLst/>
            </a:prstGeom>
            <a:noFill/>
          </p:spPr>
        </p:pic>
        <p:pic>
          <p:nvPicPr>
            <p:cNvPr id="33" name="Picture 43" descr="nd0044-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680" y="3416"/>
              <a:ext cx="144" cy="144"/>
            </a:xfrm>
            <a:prstGeom prst="rect">
              <a:avLst/>
            </a:prstGeom>
            <a:noFill/>
          </p:spPr>
        </p:pic>
      </p:grpSp>
      <p:grpSp>
        <p:nvGrpSpPr>
          <p:cNvPr id="34" name="Group 30"/>
          <p:cNvGrpSpPr>
            <a:grpSpLocks/>
          </p:cNvGrpSpPr>
          <p:nvPr/>
        </p:nvGrpSpPr>
        <p:grpSpPr bwMode="auto">
          <a:xfrm flipH="1">
            <a:off x="533400" y="1314450"/>
            <a:ext cx="1447800" cy="742950"/>
            <a:chOff x="96" y="2905"/>
            <a:chExt cx="960" cy="516"/>
          </a:xfrm>
        </p:grpSpPr>
        <p:pic>
          <p:nvPicPr>
            <p:cNvPr id="63" name="Picture 31" descr="bldg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003"/>
              <a:ext cx="776" cy="418"/>
            </a:xfrm>
            <a:prstGeom prst="rect">
              <a:avLst/>
            </a:prstGeom>
            <a:noFill/>
          </p:spPr>
        </p:pic>
        <p:pic>
          <p:nvPicPr>
            <p:cNvPr id="64" name="Picture 32" descr="nd0066-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864" y="2905"/>
              <a:ext cx="192" cy="192"/>
            </a:xfrm>
            <a:prstGeom prst="rect">
              <a:avLst/>
            </a:prstGeom>
            <a:noFill/>
          </p:spPr>
        </p:pic>
        <p:grpSp>
          <p:nvGrpSpPr>
            <p:cNvPr id="35" name="Group 33"/>
            <p:cNvGrpSpPr>
              <a:grpSpLocks/>
            </p:cNvGrpSpPr>
            <p:nvPr/>
          </p:nvGrpSpPr>
          <p:grpSpPr bwMode="auto">
            <a:xfrm>
              <a:off x="96" y="2926"/>
              <a:ext cx="288" cy="240"/>
              <a:chOff x="1440" y="1344"/>
              <a:chExt cx="288" cy="240"/>
            </a:xfrm>
          </p:grpSpPr>
          <p:pic>
            <p:nvPicPr>
              <p:cNvPr id="67" name="Picture 34" descr="ac0051-2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0" y="1392"/>
                <a:ext cx="144" cy="144"/>
              </a:xfrm>
              <a:prstGeom prst="rect">
                <a:avLst/>
              </a:prstGeom>
              <a:noFill/>
            </p:spPr>
          </p:pic>
          <p:pic>
            <p:nvPicPr>
              <p:cNvPr id="68" name="Picture 35" descr="ac0019-2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84" y="1344"/>
                <a:ext cx="144" cy="144"/>
              </a:xfrm>
              <a:prstGeom prst="rect">
                <a:avLst/>
              </a:prstGeom>
              <a:noFill/>
            </p:spPr>
          </p:pic>
          <p:pic>
            <p:nvPicPr>
              <p:cNvPr id="69" name="Picture 36" descr="wi0190-2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36" y="1440"/>
                <a:ext cx="144" cy="144"/>
              </a:xfrm>
              <a:prstGeom prst="rect">
                <a:avLst/>
              </a:prstGeom>
              <a:noFill/>
            </p:spPr>
          </p:pic>
        </p:grpSp>
        <p:cxnSp>
          <p:nvCxnSpPr>
            <p:cNvPr id="66" name="AutoShape 37"/>
            <p:cNvCxnSpPr>
              <a:cxnSpLocks noChangeShapeType="1"/>
            </p:cNvCxnSpPr>
            <p:nvPr/>
          </p:nvCxnSpPr>
          <p:spPr bwMode="auto">
            <a:xfrm flipH="1" flipV="1">
              <a:off x="384" y="2998"/>
              <a:ext cx="480" cy="3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</p:cxnSp>
      </p:grpSp>
      <p:cxnSp>
        <p:nvCxnSpPr>
          <p:cNvPr id="83" name="Straight Connector 82"/>
          <p:cNvCxnSpPr/>
          <p:nvPr/>
        </p:nvCxnSpPr>
        <p:spPr>
          <a:xfrm flipV="1">
            <a:off x="2057400" y="1524000"/>
            <a:ext cx="4876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905000" y="1905000"/>
            <a:ext cx="5105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1905000" y="3657600"/>
            <a:ext cx="51054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76400" y="2895600"/>
            <a:ext cx="563880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1905000" y="2971800"/>
            <a:ext cx="541020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828800" y="1981200"/>
            <a:ext cx="533400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752600" y="2895600"/>
            <a:ext cx="5410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676400" y="3048000"/>
            <a:ext cx="533400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981200" y="1676400"/>
            <a:ext cx="5257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981200" y="5029200"/>
            <a:ext cx="50292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1981200" y="63246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1828800" y="2286000"/>
            <a:ext cx="52578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981200" y="1981200"/>
            <a:ext cx="51054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905000" y="5410200"/>
            <a:ext cx="5105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1828800" y="1600200"/>
            <a:ext cx="525780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752600" y="4038600"/>
            <a:ext cx="548640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1905000" y="1485900"/>
            <a:ext cx="5181600" cy="438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1828800" y="3810000"/>
            <a:ext cx="5410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2" descr="VA 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447800"/>
            <a:ext cx="685800" cy="685801"/>
          </a:xfrm>
          <a:prstGeom prst="rect">
            <a:avLst/>
          </a:prstGeom>
          <a:noFill/>
        </p:spPr>
      </p:pic>
      <p:pic>
        <p:nvPicPr>
          <p:cNvPr id="128" name="Picture 4" descr="https://www.disability.gov/digov_public/image/show/50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514600"/>
            <a:ext cx="762000" cy="762000"/>
          </a:xfrm>
          <a:prstGeom prst="rect">
            <a:avLst/>
          </a:prstGeom>
          <a:noFill/>
        </p:spPr>
      </p:pic>
      <p:pic>
        <p:nvPicPr>
          <p:cNvPr id="129" name="Picture 6" descr="U.S. Department of Education 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3657600"/>
            <a:ext cx="723900" cy="723900"/>
          </a:xfrm>
          <a:prstGeom prst="rect">
            <a:avLst/>
          </a:prstGeom>
          <a:noFill/>
        </p:spPr>
      </p:pic>
      <p:pic>
        <p:nvPicPr>
          <p:cNvPr id="130" name="Picture 8" descr="U.S. Department of Health and Human Services 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00" y="5905500"/>
            <a:ext cx="685800" cy="685800"/>
          </a:xfrm>
          <a:prstGeom prst="rect">
            <a:avLst/>
          </a:prstGeom>
          <a:noFill/>
        </p:spPr>
      </p:pic>
      <p:pic>
        <p:nvPicPr>
          <p:cNvPr id="131" name="Picture 10" descr="Social Security Administration Logo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746" y="4724400"/>
            <a:ext cx="759254" cy="752476"/>
          </a:xfrm>
          <a:prstGeom prst="rect">
            <a:avLst/>
          </a:prstGeom>
          <a:noFill/>
        </p:spPr>
      </p:pic>
      <p:cxnSp>
        <p:nvCxnSpPr>
          <p:cNvPr id="135" name="Straight Connector 134"/>
          <p:cNvCxnSpPr/>
          <p:nvPr/>
        </p:nvCxnSpPr>
        <p:spPr>
          <a:xfrm>
            <a:off x="1752600" y="27432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752600" y="2819400"/>
            <a:ext cx="5486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2057400" y="2209800"/>
            <a:ext cx="495300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1905000" y="5638800"/>
            <a:ext cx="5105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2057400" y="1981200"/>
            <a:ext cx="50292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2057400" y="1981200"/>
            <a:ext cx="5257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6" descr="http://t3.gstatic.com/images?q=tbn:ANd9GcSd6ogdOLqDnQyOCFQq02yiAY11xaJIAdEP4UO4CVOY_561YFVbkx-TjZDb-w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197119" y="1957983"/>
            <a:ext cx="1184881" cy="404217"/>
          </a:xfrm>
          <a:prstGeom prst="rect">
            <a:avLst/>
          </a:prstGeom>
          <a:noFill/>
        </p:spPr>
      </p:pic>
      <p:pic>
        <p:nvPicPr>
          <p:cNvPr id="105" name="Picture 8" descr="http://www.tagstrategic.com/wp-content/uploads/2009/03/Verizon-logo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181850" y="3149370"/>
            <a:ext cx="1352550" cy="889230"/>
          </a:xfrm>
          <a:prstGeom prst="rect">
            <a:avLst/>
          </a:prstGeom>
          <a:noFill/>
        </p:spPr>
      </p:pic>
      <p:pic>
        <p:nvPicPr>
          <p:cNvPr id="106" name="Picture 10" descr="https://encrypted-tbn2.google.com/images?q=tbn:ANd9GcS9Cy_Cta4t6sry4Era_OR8S6N02dWs483QbgLHgKGfgpolbZbsQg"/>
          <p:cNvPicPr>
            <a:picLocks noChangeAspect="1" noChangeArrowheads="1"/>
          </p:cNvPicPr>
          <p:nvPr/>
        </p:nvPicPr>
        <p:blipFill>
          <a:blip r:embed="rId24" cstate="print"/>
          <a:srcRect t="18903" b="19733"/>
          <a:stretch>
            <a:fillRect/>
          </a:stretch>
        </p:blipFill>
        <p:spPr bwMode="auto">
          <a:xfrm>
            <a:off x="7086600" y="1143000"/>
            <a:ext cx="1676400" cy="685800"/>
          </a:xfrm>
          <a:prstGeom prst="rect">
            <a:avLst/>
          </a:prstGeom>
          <a:noFill/>
        </p:spPr>
      </p:pic>
      <p:pic>
        <p:nvPicPr>
          <p:cNvPr id="110" name="Picture 24" descr="http://www.gatewaygreening.org/assets/images/page_images/MeetOurSupporters/Citi_logo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67600" y="2585575"/>
            <a:ext cx="809625" cy="521244"/>
          </a:xfrm>
          <a:prstGeom prst="rect">
            <a:avLst/>
          </a:prstGeom>
          <a:noFill/>
        </p:spPr>
      </p:pic>
      <p:pic>
        <p:nvPicPr>
          <p:cNvPr id="90" name="Picture 16" descr="http://www.predictivemetrics.com/images/partnersSolutionsImages/experian.jpg"/>
          <p:cNvPicPr>
            <a:picLocks noChangeAspect="1" noChangeArrowheads="1"/>
          </p:cNvPicPr>
          <p:nvPr/>
        </p:nvPicPr>
        <p:blipFill>
          <a:blip r:embed="rId26" cstate="print"/>
          <a:srcRect t="11594"/>
          <a:stretch>
            <a:fillRect/>
          </a:stretch>
        </p:blipFill>
        <p:spPr bwMode="auto">
          <a:xfrm>
            <a:off x="7162800" y="4495800"/>
            <a:ext cx="1718011" cy="581026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86" name="Title 85"/>
          <p:cNvSpPr>
            <a:spLocks noGrp="1"/>
          </p:cNvSpPr>
          <p:nvPr>
            <p:ph type="title"/>
          </p:nvPr>
        </p:nvSpPr>
        <p:spPr>
          <a:xfrm>
            <a:off x="414338" y="-60798"/>
            <a:ext cx="8329612" cy="777136"/>
          </a:xfrm>
        </p:spPr>
        <p:txBody>
          <a:bodyPr/>
          <a:lstStyle/>
          <a:p>
            <a:r>
              <a:rPr lang="en-US" dirty="0" smtClean="0"/>
              <a:t>Federal Cloud Credential Exchange:</a:t>
            </a:r>
            <a:br>
              <a:rPr lang="en-US" dirty="0" smtClean="0"/>
            </a:br>
            <a:r>
              <a:rPr lang="en-US" dirty="0" smtClean="0"/>
              <a:t>Current Agency Environment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162800" y="838200"/>
            <a:ext cx="1447800" cy="381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rmAutofit/>
          </a:bodyPr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Calibri"/>
              </a:rPr>
              <a:t>Citizens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04800" y="838200"/>
            <a:ext cx="1600200" cy="381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rmAutofit fontScale="47500" lnSpcReduction="20000"/>
          </a:bodyPr>
          <a:lstStyle/>
          <a:p>
            <a:pPr algn="ctr" defTabSz="914400"/>
            <a:r>
              <a:rPr lang="en-US" sz="4000" dirty="0">
                <a:solidFill>
                  <a:srgbClr val="FFFFFF"/>
                </a:solidFill>
                <a:latin typeface="Calibri"/>
              </a:rPr>
              <a:t>Government</a:t>
            </a:r>
          </a:p>
        </p:txBody>
      </p:sp>
      <p:sp>
        <p:nvSpPr>
          <p:cNvPr id="36" name="AutoShape 2" descr="data:image/jpeg;base64,/9j/4AAQSkZJRgABAQAAAQABAAD/2wCEAAkGBxQSERUUExQUFRMTFRcZFxgXFx8cHBgeGRkcGBgUHBwcHCggHCAlGxoZIjUhJSktLi4wFx8zODMsNyguMCsBCgoKDg0OGxAQGzQkICQtNzQtMjI3LDcyNzY1LCwvNDYuNywsLC83LCs0LCw3NzQsLCwtLC80Ly4sLy03NzUsLf/AABEIAHMBtgMBIgACEQEDEQH/xAAcAAEAAgMBAQEAAAAAAAAAAAAABgcEBQgCAwH/xABQEAABAwIDBAUGCgQKCgMAAAABAAIDBBEFEiEGBzFBEyJRYYEyNXF0kaEIFEJScoKxsrPBIzRz0RUzYmODkqK04fAXGCVUZZOkwtLjQ0TD/8QAGwEBAAIDAQEAAAAAAAAAAAAAAAUGAgMEAQf/xAAwEQEAAgECBAMGBgMBAAAAAAAAAQIDBBEFEiExQVGxE3GBkcHwFCJhodHhMkLxFf/aAAwDAQACEQMRAD8AvFERAREQEReXPA4kD0puPSL5idvzm+0L6LyJiez2YmBERevBeXvAFyQB3ryZ2h2UubmPBtxf2cVVG3eMnEa2owUx5WMEcnTNN3GzGS2y2txfa9+SwyZIx1m1u0Mq1m07Qlu8DbQ4dDHJHB8aL5Mha19i0ZS7Nox3ZbhzW5wOkygyZr9K1rrW8m+tr314qIbstiabDpJHRVPSyyxgPjJbdliCdAbix01U2w/DRE57g4nP3cNSfzWi9Yvkx3iu+2/XfbbePLx3/ZnWeWtq77fVnIiLqahERAREQEREBERAREQEREBERAREQEREBERAREQEREBERAREQEREBERAREQEREBERAREQERfGqqWxtLnGwHv7gsbWisTa07RD2ImZ2h9XuAFyQAOJK0lbtA0aRjMe08PZxPuWoxHEnTHXRo4N/M9pWGqvreOXtM1wdI8/H4eXr7krg0ER1yd/Jl1GJyv4vNuwaD3fmsQovUcZd5IJ9Av9igr5MmWfzTMz83fFa0jpGzxZfSKZzfJc5voJC9GleOLHj6p/cvksdrY537Pd4t+rbUuPSN8qzx7D7R+5b6hxFkvknXm08f8fBQtQeqx6SvqJKOjkkpZ6aR7nS8nCN3RFoym+rnA/VU3w7iOpi21p5qR338I9/f1cOp02Lbp0me2yR7TyUM1WMQoqllRicMeWCnbI1zJCA4EFgAeTle86OHk9y1MT5WvdiMbWu2gkblloeLGMBawO6IHpB+hbG+5eR178CAqdoMSmoK3pYnDpoJHgOIuCeswmx7QSrY3Qw11ZihxSojvHNE9hlGUNLmBsYGUG40ZbhyVtid43hDp3sPsSyGb+EnmZtZVxF08bi3o2PmLZJGNblzCzxYXcdON+KnKIvQREQEREBERAREQEREBERAREQEREBERAREQEREBERAREQEREBERAREQEREBERAREQEREBERB+OcALnQDioditeZn3+QPJH5+krc7S1eVgYOL+PoH7z9hUZVW47rZm34evaO/wDHwS2gwbR7SfgLJoaF8ps0aDiTwH+exfmH0hleGj0k9g7VMoIWxtDW6NH+blcnDOGTqp579Kx+7bqtV7KNo7sKjwWNnEZ3druHgOC2IFl+orfhwY8NeXHWIhD3yWvO9p3F8ailY8ddoPpGvt4hfZRjeLtU3DaGSfQynqQtPypHA5bjsGrj3NtzWdq1tG1o3hjEzE7whG93HmYc3o4JstU4Me2NzC7qFzmk5i3LxadCb6KlMLw+pxColMVnTOzSv6wZ5ThmPIeU4aLGxzHaiskElTK6WRrQwOda4aCSG6DtcfatpsHQ1s08goHZZWwue83A6gewEag8y0+C5PwuPBS04KxEz59v+N3tbZLRF5mYfuyezM1RV5eja9tPNH04Lm2y57O4nraNdwXT+yAijhEMUbIhHfqsFgbm+YD08f8AFQ3B8JjgGZsbWSSBvSubxc4akk89SfatxQ1Jjka8cjr3jmFAf+1adTFv9O0/z8J7fp0SH4GPZTHinCL8a64uOBX6rYiHznmaxpc9zWtaLlziAABxJJ0AUKxLe3hULi34z0jhx6JjnjwcBlPgVSG9Tb2XEal7GPIo4nERMBsH206Z3zieIv5INhrcnR7O7F11c0upaZ8jBpn0a2/MBzyGk9wOiDoGHfRhTjrLK3vdE7/tBUpwHa2irf1apikda+UOs+3aWOs4exc1VG6nFmNzGjcQPmyROPsa8la3ZrZeomxGGkLJYJXPBdmaWPja3rOksQCCACR3gIOwUXiKPK0NFyGgDUknTTUnUnvK9oCIiAiIgIiICIiAiIgIiICIiAiIgIiICIiAiKht7+8StpcTfBSVBiZFHGHNDGHrOGcm7mk+S5vsQXyir/cntBUV1BJLVSmWQVL2Bxa0WaI4yG2aAOLj7VYCAiIgIiICIiAiIgIiICIiCHY3Nnnf2N6o8OPvusFepnXcT2kn2leCvnOfJOTJa8+MzKy468tYr5JXs7S5Is3N+vhyH5+Kg+/zA56mga+DM5tO8vljHym5bdJbnk+xzjyVlRMytAHAAD2L2r/psMYcVcceEK9lvN7zafFytsNvQrMPc1rnunpuBikdfKP5txuWW7PJ46c10nsxtHBiFO2emfmY7Qg6OY4cWPHJw9huCLggqhN9e78UUvxqmZalmd1mt4QvOtgOTHakcgQRp1QolsDthLhdUJY7ujdYTRX0kb+ThckO5egkHe1uvly3vo2s+P15Yx16elvHHbg51/0kni4ADuY081cO8Xb2KLB/jFLIHOrBkgcOIzA53doLAHDudYFcvoMrC6F1RNFCy2eaRkbbmwzPcGtueQuV1Fuz2Ejw6CN74mNrTG9ksjXucHAyZgNTbg1nAclUW4vY01dWKuQHoKR7XN4jPKLOY30N0cfqjUErpRBC8Vpejlc0cOI9B/dw8FiLe7VM60bu0OHssR9pWiVA4hhjDqb0jtv69fqsOnvz4q2lLsAmzQN7W3b7OHuITaIuFJUFnliCXL6cht71hbKv6sg7C0+0Efkt64XFjqCrjw3JOTS0tPlt8un0Quqry5bQ4dXZGxHRfwdSdBbovi8WW30Re/fe9+d73XMO8fY+TDKx8ZaegeS6B/JzL+Tf5zbgEceB4EX/ADZDeBW4b1YJAYibmKQZmX7QLgt+qRfmu5oddLwYmlwcWjMAQDbUA2uAeV7D2Kotnt/NPJZtXA+AnTPGekZ6SLBw9ADlaWD4xBVxiWnlZLGebDex7COLT3HVBpduNuIMKbE6eOd7Zi4AxNaQC2xs7M9tiQdPQVotnt8dDWVMVOyOpY+Z2VrpGsDb2NgSJSdTpw4kLYb4cD+N4TOALvgHTs9Mdy63eYy8eIXLOH1joZY5WaPie17fSwhw94QdtrR7Y7Uw4bTfGJw8sztYGsALnF1zYBzgOAJ48AVtMPrGzRRysN2Ssa9p7Q4BwPsKpb4SmLfqlKCPlzPHP5kZ/FQSXC99dDUTRwxwVmeaRrG3ZHa7iGi/6bhcrb7bby6XC52wzx1DnPjEgMTWEWLnNsc0jTe7Ty5hU3uCwXp8UEpHUpY3P7szv0bGn+s531FnfCQ84weqN/FlQXngO0sFXRtrGOyQOa5xMtm5Awlrs+thYtOt7c1A8f35UULiyCOWpI+ULMYfQ513H05bdl1RVDiVXNAzD4jI+N8pe2FlyXOIGmnEDLe3AEkqd0e4mvdDnfJTxyEXERcSfouc0FoPouO9BO9m9+FHUSNjnjfSlxAD3ODowToMzgAW+kiw5kKwNoMfp6KLpamVsTOAvxcfmtaNXHuAXGlVTuje6N4yvjcWuB5FpsR4EKRYZQYhjMzI2dJO6GNjAXGzImDRtydBoPpOseJQW1iG/wCp2utDSTSNv5T3tZ4gAO99lK9h959HiT+iZnhqLEiOS3XsLnI4GzrDW2hsCbWBKpvajc5WUVI6pMkMoibmkazNdo5ubmaMwHE8NAoBhtc+CaOaM5ZInte09habhB20optTvEoKAls0wdKOMUQzv7bEDRh4eUQpFR1DZ4WPHkyxtcPQ9t/sK5lxrdVXDEZqamhfJEHZmSu0Zkdq0ue6wLhwIGt2mwQT2r+EBAD+io5Xj+XI1h9gDvtWbhG/iikcGzwzQX+ULSNb3m1nexpUZodwFQW3mq4WO7GMc8e0ln2KA7ebFT4VO2OYte2RpdHI29nAGxFjwI0uO8aoOtaCtjnjbLE9skbxdrmm4I7iF8ccxRlLTy1EgcWQsL3BoBcQ0XNrkC/iqL+DttG9lTJROdeKVhkjB+S9ls1vpMuT9AK3d5Xmmt9Xk+6g1ex29KjxKo+LwsnZJkc8dK1gBy2u0ZZHG9jfhwBWftjvAosN6s8hdKRcRRjM+3aRcBo+kRfldcq4FjEtHOyogdlljzZTa9szS06HQ6E8VKNld3uIYsXTjRj3Eunnceub9YjQueb31ta4IugsU/CAhz2+JS5PndK3N/Vy2/tKxNjNtqXE4y6ncQ5nlxvFnsvwJAJBB7QSPFc67fbtanCmMlkfHLC92TOy4yusSGuaRzANiL8De2l8PdhjDqTFKV7To+VsTxewLJSGOv22uHW7WhB0JtrvMpcLnbBPHUOe+ISAxNYRYuc0A5pGm92Hl2LmzbXGxXV9RUtDg2WS7Q61w0ANbexIvlA4Eq/95O604rVMnFUIckLYsvRZ72e9+a+dvz7WtyXOWNUHxepmgzZuhlkjzWtmyOLc1rm17XtdBZu6jebSYZRPgnjqHPdO6QGNrC2xYxoHWkab3aeXYrn2J2xgxSF8sDJWNjkyEShoN8odcZXO0sQqF3d7rDitK6oFUIcsro8vRZ75WsdmvnHz+FuSu3dtsX/BNPJEZhN0kvSZsmS3Va21szvm3ugkWMYtDSROmqJGxRN4ud9gA1cTyAuSquxXf3SMcRBTzTAHynERg948o29ICqvehtm/E6xxDj8WiJbA3lYG3SEfOda/cLDktzu33TyYlD8Zll6CAkhlm5nSZSQ4i5AaA7S+ty06c0E/wjfzRyODZ4JoL/KFpGt7zazrehpVo4diEVRE2WGRskbxdrmG4PI+IOhHIhcyby92UmFBkrZOmp3uy5suVzHakNcLkEEA2cOw3A0vk7kdr3Udc2ne4/FqtwYQeDZDpHIByJNmnuIJ8kIOm1qNpNpaagi6WqlbG06NGpc49jWjU8Rw4X1sszFsQZTQSTyG0cLHPd6Gi5t2nuXIG1u0k2IVT6iY6uNmtvcRtHkxt7h7ySeJQXPX7/6dp/Q0kzx2ve1nuAesnCt/NG9wE8E8N/lC0jR3m1nW9AKrzYvdBV18DZ3PZTxPF484Jc8cnho4NPIki/ECxBP5tRucr6RhkjDaqMcehuXgdpjIufq3QdJYTikNVE2aCRssbuDmm47wewjmDqFmKGbq9jf4Mogx+tRNZ8xvoDbSMdzRpfmSTwtaZoCIiCAuFiR2Ffl1k4nFlmeP5RPt1H2rGXzfJSaXmvlOyzVnmiJT4FfqwsGqM8LTzAyn0jT7LHxWavomLJGSkXjtMbq3es1tNZ8GFjOFx1UEkEzc0crS1w+wjsINiDyIBXHu0+ByUNXLTS+VE61/nDi147nNIPiuz1S3wi9ms0UVcwaxnopvouN43H0Ou3v6Qdi2MVFPqXljWFzixhcWtJ0aXWzEDkTlbf6IXvD6N88rIoxmkle1jB2lxsB7SsdW98HjZrpaqSteOpTDJH3yPGp+qy+n84DyQXZshs+ygo4qaPURt6zvnvOr3+LidOQsOS3KIgj+1bv4sfSP2LQLZbQVGeYgcGDL48T79PBa1UPieSMmrvaPPb5Rt9Fg0teXFWJSDZQfxh+j7r/vW/Wp2aitDf5zifZp+RW2Vs4XTk0lIny3+c7/AFQ+rtvmswcZwiCridDURtlidxa77QRq0jtBBCqDaXcI03dQ1GXiRHPqOPASNFwB3tJ71dqKQc7j3abYquoNamB7WXsJG9aM62HWbcC/IGx7libM7R1FBO2amkLHAjM35Lx8x7flD7OIsQCuyZ4WvaWPaHMcCHNcAQQdCCDoR3LkPeJhEdJidVBF/Fsk6o+aHND8n1c1vBB1Psnj0eI0UVSwWbK05mHXK4dV7D22IIvbUWPNcn7Z4KaKvqKblFIQ36B60Z8WFp8Vd3wb5iaCoaeDam4+tGy/2e9R34R+B5Z6esaNJWmJ55ZmdZhPeWlw/o0E93G4v8YwiJpN3U7nwu9AOZngGOaPBUrvpxb4xjE9iC2DLC23LIOuPCQvUk+D7tE2nkrIpDaPoDPcnQdDfP4lrr/UVW1EslTO5xGaWeQmw5ukdew9JKDoT4PGDdFhz6gjrVUpsf5EV2NH9fpPaoR8JDzjB6o38WVX1s9hYpaWCnbwhiYy/aWgAu8Tc+KoX4SHnGD1Rv4sqD4/B0H+1JO6kkt/zIl0iub/AIOfnST1ST8SJdIIOONu/Odd65U/iuV4/BwH+zJvXH/hQqj9u/Old65U/iuV4/Bx82TeuP8AwoUE32+8113qlR+E5cdLsXb7zXXeqVH4Tlx0g7H2E810PqdN+E1ZOPbQU1EzPVTMibrbMdXW4hrR1nHuAKj1HjgodnoKpwv0NBTkA8HOMTGsae4vLR4rl/G8Ymq5nT1EjpJHnUnl2NA4Bo5AaBBfWMb+aOMkU8E05HAm0bD6Cbu9rVVW8jeA/FzDmhbCIOkygOLiekyXuSBwyDlzKm+yW4kyRtkrpnRlwv0UQGZt+TnuBF+0Bp9K0u+zYykw1tGKVjmmXp+kc57nF2TosvE2FszuAHFBp9yfnyk/pv7vKuhd5Xmmt9Xk+6uetyfnyk/pv7vKuhd5Xmmt9Xk+6g5BXamz7QKSnAAAEEVgOXUGi4rXauA/qsH7GP7gQQnf2P8AY8n7WL7y5x2c/XKf9vF98Lo7f15nk/axfeXOOzn63T/t4vvhB2kuNttfOVb63UfiuXZK422185VvrdR+K5Be3wc/Ncvrcn4cSmG8atMOFVkgNiIHtBHEF4yAjvu5Q/4OfmuX1uT8OJSnepTmTB60DlCXeDCHn3NKDkZdE7Lb2MLpaKngL5bwwxsdaI2Lg0Bx483XPiudlc2D7i21FPDO3ELNmiZIB8W4B7Q4D+O70Gx3kbzcOrsNnp4nSmV4YWXjIF2va7jy0BHiqLhlLHBzTZzSCCORBuD7Vd/+r3/xD/pv/en+r3/xD/pv/egke/TFiMFbb/7UkLT6LGb/APMDxXO2DUfT1EMN7dLLGy45Z3Bt/er+394eW4NA0dYQTwhxtbQRPjzW5dYt9qofZmpEVbTSONmx1EL3E8g17ST7Ag7OhiDGhrQA1oAAHAACwA8F7REBERAREQR3aim1bIOfVP2g/b7AtEp1VU4kYWHg4ezsPtUJqYDG4tdxHv71T+N6Sceb2sdrev8Af8pnQ5uanJPeGdgdf0T7O8h/HuPI/wCfyUtUAW4wjGejAZJcs5Hm3u7wtnCOJ1xR7HLP5fCfL3/p6emOs0s3/PTv4pOtftBhLKymmp5PImY5pPNt+Dxfm02I7wFmxStcLtIIPML2rXExMbwiJjZzDXbl8UZNkZHHLHfSVsrGttfiWucHjTiAD3XV97v9mRh1BFTXa54u6VzeDnuN3EaAkDRoJANmhSNF6CwcWrxEy/yzo0fn6AvOI4syLTyn/NHL0nkorVVLpHFzjcn3dw7lC8T4pXBWceOd7+n9/cu7S6SbzzW7er5Er1HGXENHEkAeK8rf7N0H/wArh3M/N35e1VjR6a2pzRjj4+5KZssYqTaW8poQxjWjg0Af4qN7x9qhhtC+cC8jv0cQtcZ3A2Lu4AE99rcSpQvlV0zJWOjkY17HizmuALXDsIOhX0CtYrG0K9M7zvLlTZTebX0Ljlk6aN7nOfHNdwLnHM5wN8zSSSdDYkkkFWbh2/6mLf09LOx3825rx/aLFlbS7i6SYl9LK+mcfkEdJH4AkOb7SO5Qeq3E4i0nJJSvHKz3A+ILNPaV68SnG9/sIjIpKaV0h4Gcta1umji1jnF2vK49KozEK188r5ZXF8kji57jzLjcnTQegKyabcViLiMz6Vg5kyOJt3AM19ysfYjc7S0L2zTONTOw3bmbljYeTgy5uR2uJ5EAFBsdzOzj6HDGCUFss7jM9p4tzABrSOIORrSQeBJCyt7WBfHMKqGAXkib00elzmj6xAHaWZ2/WUwX4Qg4kpKt8RJY4tLmPYbc2vaWPb6C0kKY7mcG+NYvBcXZBed39HbIf+YWLR7cYOKPEKmnbbLHK7JY3s13WYL9oaQD3gq4vg34Nlp6iqcNZXiJlx8mMZnEdxc4D6iC5Vzp8JDzjB6o38WVdFqrN627OoxSrjmhlhY1kAjIkzXuHvdfqtItZwQQL4OfnST1ST8SJdIKqN1m7CowusfPLLC9joHR2YXXuXscD1mgWs0+5Wug452786V3rlT+K5Xj8HHzZN64/wDChUd2j3JVlRWVM7Z6YNnnlkaCX3Ae9zgDZnGxVh7qdkJcLpJIJnxvc+d0gMd7WLI22OYDW7D7kG22+8113qlR+E5cdLtHabD3VNHUwMID54JY2l3AF7C0E2BNrlUT/oDrf94pfa//AMEE52loXzbJsawXc2gpJLd0bYpH/wBlpPgubopC1wcOLSCPDVdnbOYeaejp6d5a50NPFE4jySWMDCRccCRzCqfbPcYJJHS0ErIw43MMlw1p55HNBIH8kjTttoAktDvowt8LXySvjkI60Rie4g8wHNaWn039ip/e1t+zFpIRFE6OKn6TKXkZn9JkuSBcNtkGlytnTbi8Rc6zn0zG31Je46cyAGa+5WHhG5ajhpJo3npqiaNzRM9ukZPkujZc5bEA3uTxFwCQgqTcn58pP6b+7yroXeV5prfV5Puqvd326KqoMQgqpJqd7IukzNYX5jniewWuwDi4K0drcLdVUVRTsLWvmicxpdewLha5sCbIOMl2rgP6rB+xj+4FQv8AoDrf94pfa/8A8Ff+G05jhjjNiWRsabcLtaAbexBBN/XmeT9rF95c47OfrdP+3i++F1TvJ2akxGgdTROYx7nsdd97WabngCVVWF7jKyKeKQ1FMRHIx5AL7kNcCQOp3IL+XHu8OkdFita1wsfjMrh6HuL2nxa4HxXYSrvebuujxRwnieIaprcpJF2SAeSHW1BHzhfTSx0sEB3L7w6PD6WWnqnPYTMZWuDC4EOYxuXq3IILL8Laq2tmtqqTGIqhkIe6Nv6OQPbbMJGngLk2IuNQOBVIu3G4mDa9MR2iQ297L+5Wfui3fz4V07p5YnmcMGSPMQMhdY5nAX0cdLeKDnza7Z6TD6uWmlBux3VdbR7D5Eg7iPYbjiFYm7Le82ip20tXHI+OO/RyR2Lmgm+RwcRcAk2IOg0tori222JpsUiDJ2kPZ/FyssHs7QCRYg82n3GxVM4nuGrWOPQT08rORcXRu8W2cB/WQTPFN+9Cxp6GKomfbQENY30FxJI8GlaXYLfFNUYl0dZ0bIKizIg0WET79S7jqQ69iTzynQXUfpNxWIuIzyU0beZzucfABmvtCs3YbdHSUDhLIfjNQ2xa57QGMI1BYzXXh1iTwBFkEq2zwEV9DPTE2MrOqTye0h0bjbkHht+6649rqN8Mj4pWlkkbi1zTxBBsQu3FB94G7OmxT9ISYakC3StF8wGgEjdM1hzuDw1sLIIRsVvwijp2Q10cpkjaG9LGA4PAGjnguBDrWBte510Xja3fuHRlmHxPa9wI6WYN6ne1gLgT2Fx07CtBWbisQa45JKaRvI53NPiCzT2lZeEbhatzh8YngiZzyZpHeixDQPTfwQWnuv24ZilLd1m1MVmzMHbylb/Jd7jcdhMhnx2FlQ2ncX9M8XaBFIQQLXdnDMthmbc3sMwva4WHshsjTYbD0dMyxdbPI7V8hHAudblc2AsBc2GpWbU4ZnqoqjNbooZ4stuPSuhdmvfS3RcLa5u5Bqqnb/Do4YZn1LBFUB5idlf1ujdlfpluLONtbIodi250zUzYPjdhH0GT9DcMEcJZJYZwf0kjjIddNByuv1Bay1+L4aJm6aPHA/8Aae77FsEWrNhpmpNLxvEsqXmluavdA5Yi0lrgQRxBXhTWvoGSizhqODhxH+exRutwaSPUDO3tb+Y4qna3hObTzvWOavn4/H72TWDWUydJ6SwoJ3MN2uLT3H7e1bCLH5Rxyu9I/cQtWi4cWqzYumO0w33xUv8A5Ru3B2ik5NZ7D+9YlRisr+LyB2N0+zVYSLZk1+pyRta8/fuY10+KvWKwIvpT07nmzGlx7vzPALfYfgAHWl1PzRw8Tz9H2ppdDm1M7Ujp5+H37jLnpij80sDB8KMpzO0jH9ruHd3/AORK2tsLDQDggFuC/Vc9Docekpy16zPefvwQufPbLbeewiIu1oEREBERBGd420b8Ow+WpjDHSMMYaHglpzSNab2IPklx48lS+J79a+RhbFFBCSCM4DnOHe3M7KPEFXttVs3DiEHQVGfo8wd1HZTcXse/jwKgsW4jDg4EyVbgPkmRlj3G0QPsKCgsGwqoxCqEUQdLPM4klxJ4m7pHu1NtblxXXey+CMoaSGmj1bCwC/DMTq9/i4k+K+Wzey1JQMLKWFsebynal7vpPcS489L2F9FuUBERAREQEREBERAREQEREBERAREQEREBERAREQEREBERAREQEREBERAREQEREBERBj1FFG/ymNJ7ba+3io7ilExhOUW8T+ZRFEcVwYvZTbljfz2jd26O9ufbfo19OwE2KktBhcVgSwE95J9xNkRRvBMOO+82rE++IdOuvasdJ2bNjABYAAdgXpEVpiNkS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2776"/>
              </a:solidFill>
              <a:latin typeface="Calibri"/>
            </a:endParaRPr>
          </a:p>
        </p:txBody>
      </p:sp>
      <p:sp>
        <p:nvSpPr>
          <p:cNvPr id="37" name="AutoShape 4" descr="data:image/jpeg;base64,/9j/4AAQSkZJRgABAQAAAQABAAD/2wCEAAkGBxQSERUUExQUFRMTFRcZFxgXFx8cHBgeGRkcGBgUHBwcHCggHCAlGxoZIjUhJSktLi4wFx8zODMsNyguMCsBCgoKDg0OGxAQGzQkICQtNzQtMjI3LDcyNzY1LCwvNDYuNywsLC83LCs0LCw3NzQsLCwtLC80Ly4sLy03NzUsLf/AABEIAHMBtgMBIgACEQEDEQH/xAAcAAEAAgMBAQEAAAAAAAAAAAAABgcEBQgCAwH/xABQEAABAwIDBAUGCgQKCgMAAAABAAIDBBEFEiEGBzFBEyJRYYEyNXF0kaEIFEJScoKxsrPBIzRz0RUzYmODkqK04fAXGCVUZZOkwtLjQ0TD/8QAGwEBAAIDAQEAAAAAAAAAAAAAAAUGAgMEAQf/xAAwEQEAAgECBAMGBgMBAAAAAAAAAQIDBBEFEiExQVGxE3GBkcHwFCJhodHhMkLxFf/aAAwDAQACEQMRAD8AvFERAREQEReXPA4kD0puPSL5idvzm+0L6LyJiez2YmBERevBeXvAFyQB3ryZ2h2UubmPBtxf2cVVG3eMnEa2owUx5WMEcnTNN3GzGS2y2txfa9+SwyZIx1m1u0Mq1m07Qlu8DbQ4dDHJHB8aL5Mha19i0ZS7Nox3ZbhzW5wOkygyZr9K1rrW8m+tr314qIbstiabDpJHRVPSyyxgPjJbdliCdAbix01U2w/DRE57g4nP3cNSfzWi9Yvkx3iu+2/XfbbePLx3/ZnWeWtq77fVnIiLqahERAREQEREBERAREQEREBERAREQEREBERAREQEREBERAREQEREBERAREQEREBERAREQERfGqqWxtLnGwHv7gsbWisTa07RD2ImZ2h9XuAFyQAOJK0lbtA0aRjMe08PZxPuWoxHEnTHXRo4N/M9pWGqvreOXtM1wdI8/H4eXr7krg0ER1yd/Jl1GJyv4vNuwaD3fmsQovUcZd5IJ9Av9igr5MmWfzTMz83fFa0jpGzxZfSKZzfJc5voJC9GleOLHj6p/cvksdrY537Pd4t+rbUuPSN8qzx7D7R+5b6hxFkvknXm08f8fBQtQeqx6SvqJKOjkkpZ6aR7nS8nCN3RFoym+rnA/VU3w7iOpi21p5qR338I9/f1cOp02Lbp0me2yR7TyUM1WMQoqllRicMeWCnbI1zJCA4EFgAeTle86OHk9y1MT5WvdiMbWu2gkblloeLGMBawO6IHpB+hbG+5eR178CAqdoMSmoK3pYnDpoJHgOIuCeswmx7QSrY3Qw11ZihxSojvHNE9hlGUNLmBsYGUG40ZbhyVtid43hDp3sPsSyGb+EnmZtZVxF08bi3o2PmLZJGNblzCzxYXcdON+KnKIvQREQEREBERAREQEREBERAREQEREBERAREQEREBERAREQEREBERAREQEREBERAREQEREBERB+OcALnQDioditeZn3+QPJH5+krc7S1eVgYOL+PoH7z9hUZVW47rZm34evaO/wDHwS2gwbR7SfgLJoaF8ps0aDiTwH+exfmH0hleGj0k9g7VMoIWxtDW6NH+blcnDOGTqp579Kx+7bqtV7KNo7sKjwWNnEZ3druHgOC2IFl+orfhwY8NeXHWIhD3yWvO9p3F8ailY8ddoPpGvt4hfZRjeLtU3DaGSfQynqQtPypHA5bjsGrj3NtzWdq1tG1o3hjEzE7whG93HmYc3o4JstU4Me2NzC7qFzmk5i3LxadCb6KlMLw+pxColMVnTOzSv6wZ5ThmPIeU4aLGxzHaiskElTK6WRrQwOda4aCSG6DtcfatpsHQ1s08goHZZWwue83A6gewEag8y0+C5PwuPBS04KxEz59v+N3tbZLRF5mYfuyezM1RV5eja9tPNH04Lm2y57O4nraNdwXT+yAijhEMUbIhHfqsFgbm+YD08f8AFQ3B8JjgGZsbWSSBvSubxc4akk89SfatxQ1Jjka8cjr3jmFAf+1adTFv9O0/z8J7fp0SH4GPZTHinCL8a64uOBX6rYiHznmaxpc9zWtaLlziAABxJJ0AUKxLe3hULi34z0jhx6JjnjwcBlPgVSG9Tb2XEal7GPIo4nERMBsH206Z3zieIv5INhrcnR7O7F11c0upaZ8jBpn0a2/MBzyGk9wOiDoGHfRhTjrLK3vdE7/tBUpwHa2irf1apikda+UOs+3aWOs4exc1VG6nFmNzGjcQPmyROPsa8la3ZrZeomxGGkLJYJXPBdmaWPja3rOksQCCACR3gIOwUXiKPK0NFyGgDUknTTUnUnvK9oCIiAiIgIiICIiAiIgIiICIiAiIgIiICIiAiKht7+8StpcTfBSVBiZFHGHNDGHrOGcm7mk+S5vsQXyir/cntBUV1BJLVSmWQVL2Bxa0WaI4yG2aAOLj7VYCAiIgIiICIiAiIgIiICIiCHY3Nnnf2N6o8OPvusFepnXcT2kn2leCvnOfJOTJa8+MzKy468tYr5JXs7S5Is3N+vhyH5+Kg+/zA56mga+DM5tO8vljHym5bdJbnk+xzjyVlRMytAHAAD2L2r/psMYcVcceEK9lvN7zafFytsNvQrMPc1rnunpuBikdfKP5txuWW7PJ46c10nsxtHBiFO2emfmY7Qg6OY4cWPHJw9huCLggqhN9e78UUvxqmZalmd1mt4QvOtgOTHakcgQRp1QolsDthLhdUJY7ujdYTRX0kb+ThckO5egkHe1uvly3vo2s+P15Yx16elvHHbg51/0kni4ADuY081cO8Xb2KLB/jFLIHOrBkgcOIzA53doLAHDudYFcvoMrC6F1RNFCy2eaRkbbmwzPcGtueQuV1Fuz2Ejw6CN74mNrTG9ksjXucHAyZgNTbg1nAclUW4vY01dWKuQHoKR7XN4jPKLOY30N0cfqjUErpRBC8Vpejlc0cOI9B/dw8FiLe7VM60bu0OHssR9pWiVA4hhjDqb0jtv69fqsOnvz4q2lLsAmzQN7W3b7OHuITaIuFJUFnliCXL6cht71hbKv6sg7C0+0Efkt64XFjqCrjw3JOTS0tPlt8un0Quqry5bQ4dXZGxHRfwdSdBbovi8WW30Re/fe9+d73XMO8fY+TDKx8ZaegeS6B/JzL+Tf5zbgEceB4EX/ADZDeBW4b1YJAYibmKQZmX7QLgt+qRfmu5oddLwYmlwcWjMAQDbUA2uAeV7D2Kotnt/NPJZtXA+AnTPGekZ6SLBw9ADlaWD4xBVxiWnlZLGebDex7COLT3HVBpduNuIMKbE6eOd7Zi4AxNaQC2xs7M9tiQdPQVotnt8dDWVMVOyOpY+Z2VrpGsDb2NgSJSdTpw4kLYb4cD+N4TOALvgHTs9Mdy63eYy8eIXLOH1joZY5WaPie17fSwhw94QdtrR7Y7Uw4bTfGJw8sztYGsALnF1zYBzgOAJ48AVtMPrGzRRysN2Ssa9p7Q4BwPsKpb4SmLfqlKCPlzPHP5kZ/FQSXC99dDUTRwxwVmeaRrG3ZHa7iGi/6bhcrb7bby6XC52wzx1DnPjEgMTWEWLnNsc0jTe7Ty5hU3uCwXp8UEpHUpY3P7szv0bGn+s531FnfCQ84weqN/FlQXngO0sFXRtrGOyQOa5xMtm5Awlrs+thYtOt7c1A8f35UULiyCOWpI+ULMYfQ513H05bdl1RVDiVXNAzD4jI+N8pe2FlyXOIGmnEDLe3AEkqd0e4mvdDnfJTxyEXERcSfouc0FoPouO9BO9m9+FHUSNjnjfSlxAD3ODowToMzgAW+kiw5kKwNoMfp6KLpamVsTOAvxcfmtaNXHuAXGlVTuje6N4yvjcWuB5FpsR4EKRYZQYhjMzI2dJO6GNjAXGzImDRtydBoPpOseJQW1iG/wCp2utDSTSNv5T3tZ4gAO99lK9h959HiT+iZnhqLEiOS3XsLnI4GzrDW2hsCbWBKpvajc5WUVI6pMkMoibmkazNdo5ubmaMwHE8NAoBhtc+CaOaM5ZInte09habhB20optTvEoKAls0wdKOMUQzv7bEDRh4eUQpFR1DZ4WPHkyxtcPQ9t/sK5lxrdVXDEZqamhfJEHZmSu0Zkdq0ue6wLhwIGt2mwQT2r+EBAD+io5Xj+XI1h9gDvtWbhG/iikcGzwzQX+ULSNb3m1nexpUZodwFQW3mq4WO7GMc8e0ln2KA7ebFT4VO2OYte2RpdHI29nAGxFjwI0uO8aoOtaCtjnjbLE9skbxdrmm4I7iF8ccxRlLTy1EgcWQsL3BoBcQ0XNrkC/iqL+DttG9lTJROdeKVhkjB+S9ls1vpMuT9AK3d5Xmmt9Xk+6g1ex29KjxKo+LwsnZJkc8dK1gBy2u0ZZHG9jfhwBWftjvAosN6s8hdKRcRRjM+3aRcBo+kRfldcq4FjEtHOyogdlljzZTa9szS06HQ6E8VKNld3uIYsXTjRj3Eunnceub9YjQueb31ta4IugsU/CAhz2+JS5PndK3N/Vy2/tKxNjNtqXE4y6ncQ5nlxvFnsvwJAJBB7QSPFc67fbtanCmMlkfHLC92TOy4yusSGuaRzANiL8De2l8PdhjDqTFKV7To+VsTxewLJSGOv22uHW7WhB0JtrvMpcLnbBPHUOe+ISAxNYRYuc0A5pGm92Hl2LmzbXGxXV9RUtDg2WS7Q61w0ANbexIvlA4Eq/95O604rVMnFUIckLYsvRZ72e9+a+dvz7WtyXOWNUHxepmgzZuhlkjzWtmyOLc1rm17XtdBZu6jebSYZRPgnjqHPdO6QGNrC2xYxoHWkab3aeXYrn2J2xgxSF8sDJWNjkyEShoN8odcZXO0sQqF3d7rDitK6oFUIcsro8vRZ75WsdmvnHz+FuSu3dtsX/BNPJEZhN0kvSZsmS3Va21szvm3ugkWMYtDSROmqJGxRN4ud9gA1cTyAuSquxXf3SMcRBTzTAHynERg948o29ICqvehtm/E6xxDj8WiJbA3lYG3SEfOda/cLDktzu33TyYlD8Zll6CAkhlm5nSZSQ4i5AaA7S+ty06c0E/wjfzRyODZ4JoL/KFpGt7zazrehpVo4diEVRE2WGRskbxdrmG4PI+IOhHIhcyby92UmFBkrZOmp3uy5suVzHakNcLkEEA2cOw3A0vk7kdr3Udc2ne4/FqtwYQeDZDpHIByJNmnuIJ8kIOm1qNpNpaagi6WqlbG06NGpc49jWjU8Rw4X1sszFsQZTQSTyG0cLHPd6Gi5t2nuXIG1u0k2IVT6iY6uNmtvcRtHkxt7h7ySeJQXPX7/6dp/Q0kzx2ve1nuAesnCt/NG9wE8E8N/lC0jR3m1nW9AKrzYvdBV18DZ3PZTxPF484Jc8cnho4NPIki/ECxBP5tRucr6RhkjDaqMcehuXgdpjIufq3QdJYTikNVE2aCRssbuDmm47wewjmDqFmKGbq9jf4Mogx+tRNZ8xvoDbSMdzRpfmSTwtaZoCIiCAuFiR2Ffl1k4nFlmeP5RPt1H2rGXzfJSaXmvlOyzVnmiJT4FfqwsGqM8LTzAyn0jT7LHxWavomLJGSkXjtMbq3es1tNZ8GFjOFx1UEkEzc0crS1w+wjsINiDyIBXHu0+ByUNXLTS+VE61/nDi147nNIPiuz1S3wi9ms0UVcwaxnopvouN43H0Ou3v6Qdi2MVFPqXljWFzixhcWtJ0aXWzEDkTlbf6IXvD6N88rIoxmkle1jB2lxsB7SsdW98HjZrpaqSteOpTDJH3yPGp+qy+n84DyQXZshs+ygo4qaPURt6zvnvOr3+LidOQsOS3KIgj+1bv4sfSP2LQLZbQVGeYgcGDL48T79PBa1UPieSMmrvaPPb5Rt9Fg0teXFWJSDZQfxh+j7r/vW/Wp2aitDf5zifZp+RW2Vs4XTk0lIny3+c7/AFQ+rtvmswcZwiCridDURtlidxa77QRq0jtBBCqDaXcI03dQ1GXiRHPqOPASNFwB3tJ71dqKQc7j3abYquoNamB7WXsJG9aM62HWbcC/IGx7libM7R1FBO2amkLHAjM35Lx8x7flD7OIsQCuyZ4WvaWPaHMcCHNcAQQdCCDoR3LkPeJhEdJidVBF/Fsk6o+aHND8n1c1vBB1Psnj0eI0UVSwWbK05mHXK4dV7D22IIvbUWPNcn7Z4KaKvqKblFIQ36B60Z8WFp8Vd3wb5iaCoaeDam4+tGy/2e9R34R+B5Z6esaNJWmJ55ZmdZhPeWlw/o0E93G4v8YwiJpN3U7nwu9AOZngGOaPBUrvpxb4xjE9iC2DLC23LIOuPCQvUk+D7tE2nkrIpDaPoDPcnQdDfP4lrr/UVW1EslTO5xGaWeQmw5ukdew9JKDoT4PGDdFhz6gjrVUpsf5EV2NH9fpPaoR8JDzjB6o38WVX1s9hYpaWCnbwhiYy/aWgAu8Tc+KoX4SHnGD1Rv4sqD4/B0H+1JO6kkt/zIl0iub/AIOfnST1ST8SJdIIOONu/Odd65U/iuV4/BwH+zJvXH/hQqj9u/Old65U/iuV4/Bx82TeuP8AwoUE32+8113qlR+E5cdLsXb7zXXeqVH4Tlx0g7H2E810PqdN+E1ZOPbQU1EzPVTMibrbMdXW4hrR1nHuAKj1HjgodnoKpwv0NBTkA8HOMTGsae4vLR4rl/G8Ymq5nT1EjpJHnUnl2NA4Bo5AaBBfWMb+aOMkU8E05HAm0bD6Cbu9rVVW8jeA/FzDmhbCIOkygOLiekyXuSBwyDlzKm+yW4kyRtkrpnRlwv0UQGZt+TnuBF+0Bp9K0u+zYykw1tGKVjmmXp+kc57nF2TosvE2FszuAHFBp9yfnyk/pv7vKuhd5Xmmt9Xk+6uetyfnyk/pv7vKuhd5Xmmt9Xk+6g5BXamz7QKSnAAAEEVgOXUGi4rXauA/qsH7GP7gQQnf2P8AY8n7WL7y5x2c/XKf9vF98Lo7f15nk/axfeXOOzn63T/t4vvhB2kuNttfOVb63UfiuXZK422185VvrdR+K5Be3wc/Ncvrcn4cSmG8atMOFVkgNiIHtBHEF4yAjvu5Q/4OfmuX1uT8OJSnepTmTB60DlCXeDCHn3NKDkZdE7Lb2MLpaKngL5bwwxsdaI2Lg0Bx483XPiudlc2D7i21FPDO3ELNmiZIB8W4B7Q4D+O70Gx3kbzcOrsNnp4nSmV4YWXjIF2va7jy0BHiqLhlLHBzTZzSCCORBuD7Vd/+r3/xD/pv/en+r3/xD/pv/egke/TFiMFbb/7UkLT6LGb/APMDxXO2DUfT1EMN7dLLGy45Z3Bt/er+394eW4NA0dYQTwhxtbQRPjzW5dYt9qofZmpEVbTSONmx1EL3E8g17ST7Ag7OhiDGhrQA1oAAHAACwA8F7REBERAREQR3aim1bIOfVP2g/b7AtEp1VU4kYWHg4ezsPtUJqYDG4tdxHv71T+N6Sceb2sdrev8Af8pnQ5uanJPeGdgdf0T7O8h/HuPI/wCfyUtUAW4wjGejAZJcs5Hm3u7wtnCOJ1xR7HLP5fCfL3/p6emOs0s3/PTv4pOtftBhLKymmp5PImY5pPNt+Dxfm02I7wFmxStcLtIIPML2rXExMbwiJjZzDXbl8UZNkZHHLHfSVsrGttfiWucHjTiAD3XV97v9mRh1BFTXa54u6VzeDnuN3EaAkDRoJANmhSNF6CwcWrxEy/yzo0fn6AvOI4syLTyn/NHL0nkorVVLpHFzjcn3dw7lC8T4pXBWceOd7+n9/cu7S6SbzzW7er5Er1HGXENHEkAeK8rf7N0H/wArh3M/N35e1VjR6a2pzRjj4+5KZssYqTaW8poQxjWjg0Af4qN7x9qhhtC+cC8jv0cQtcZ3A2Lu4AE99rcSpQvlV0zJWOjkY17HizmuALXDsIOhX0CtYrG0K9M7zvLlTZTebX0Ljlk6aN7nOfHNdwLnHM5wN8zSSSdDYkkkFWbh2/6mLf09LOx3825rx/aLFlbS7i6SYl9LK+mcfkEdJH4AkOb7SO5Qeq3E4i0nJJSvHKz3A+ILNPaV68SnG9/sIjIpKaV0h4Gcta1umji1jnF2vK49KozEK188r5ZXF8kji57jzLjcnTQegKyabcViLiMz6Vg5kyOJt3AM19ysfYjc7S0L2zTONTOw3bmbljYeTgy5uR2uJ5EAFBsdzOzj6HDGCUFss7jM9p4tzABrSOIORrSQeBJCyt7WBfHMKqGAXkib00elzmj6xAHaWZ2/WUwX4Qg4kpKt8RJY4tLmPYbc2vaWPb6C0kKY7mcG+NYvBcXZBed39HbIf+YWLR7cYOKPEKmnbbLHK7JY3s13WYL9oaQD3gq4vg34Nlp6iqcNZXiJlx8mMZnEdxc4D6iC5Vzp8JDzjB6o38WVdFqrN627OoxSrjmhlhY1kAjIkzXuHvdfqtItZwQQL4OfnST1ST8SJdIKqN1m7CowusfPLLC9joHR2YXXuXscD1mgWs0+5Wug452786V3rlT+K5Xj8HHzZN64/wDChUd2j3JVlRWVM7Z6YNnnlkaCX3Ae9zgDZnGxVh7qdkJcLpJIJnxvc+d0gMd7WLI22OYDW7D7kG22+8113qlR+E5cdLtHabD3VNHUwMID54JY2l3AF7C0E2BNrlUT/oDrf94pfa//AMEE52loXzbJsawXc2gpJLd0bYpH/wBlpPgubopC1wcOLSCPDVdnbOYeaejp6d5a50NPFE4jySWMDCRccCRzCqfbPcYJJHS0ErIw43MMlw1p55HNBIH8kjTttoAktDvowt8LXySvjkI60Rie4g8wHNaWn039ip/e1t+zFpIRFE6OKn6TKXkZn9JkuSBcNtkGlytnTbi8Rc6zn0zG31Je46cyAGa+5WHhG5ajhpJo3npqiaNzRM9ukZPkujZc5bEA3uTxFwCQgqTcn58pP6b+7yroXeV5prfV5Puqvd326KqoMQgqpJqd7IukzNYX5jniewWuwDi4K0drcLdVUVRTsLWvmicxpdewLha5sCbIOMl2rgP6rB+xj+4FQv8AoDrf94pfa/8A8Ff+G05jhjjNiWRsabcLtaAbexBBN/XmeT9rF95c47OfrdP+3i++F1TvJ2akxGgdTROYx7nsdd97WabngCVVWF7jKyKeKQ1FMRHIx5AL7kNcCQOp3IL+XHu8OkdFita1wsfjMrh6HuL2nxa4HxXYSrvebuujxRwnieIaprcpJF2SAeSHW1BHzhfTSx0sEB3L7w6PD6WWnqnPYTMZWuDC4EOYxuXq3IILL8Laq2tmtqqTGIqhkIe6Nv6OQPbbMJGngLk2IuNQOBVIu3G4mDa9MR2iQ297L+5Wfui3fz4V07p5YnmcMGSPMQMhdY5nAX0cdLeKDnza7Z6TD6uWmlBux3VdbR7D5Eg7iPYbjiFYm7Le82ip20tXHI+OO/RyR2Lmgm+RwcRcAk2IOg0tori222JpsUiDJ2kPZ/FyssHs7QCRYg82n3GxVM4nuGrWOPQT08rORcXRu8W2cB/WQTPFN+9Cxp6GKomfbQENY30FxJI8GlaXYLfFNUYl0dZ0bIKizIg0WET79S7jqQ69iTzynQXUfpNxWIuIzyU0beZzucfABmvtCs3YbdHSUDhLIfjNQ2xa57QGMI1BYzXXh1iTwBFkEq2zwEV9DPTE2MrOqTye0h0bjbkHht+6649rqN8Mj4pWlkkbi1zTxBBsQu3FB94G7OmxT9ISYakC3StF8wGgEjdM1hzuDw1sLIIRsVvwijp2Q10cpkjaG9LGA4PAGjnguBDrWBte510Xja3fuHRlmHxPa9wI6WYN6ne1gLgT2Fx07CtBWbisQa45JKaRvI53NPiCzT2lZeEbhatzh8YngiZzyZpHeixDQPTfwQWnuv24ZilLd1m1MVmzMHbylb/Jd7jcdhMhnx2FlQ2ncX9M8XaBFIQQLXdnDMthmbc3sMwva4WHshsjTYbD0dMyxdbPI7V8hHAudblc2AsBc2GpWbU4ZnqoqjNbooZ4stuPSuhdmvfS3RcLa5u5Bqqnb/Do4YZn1LBFUB5idlf1ujdlfpluLONtbIodi250zUzYPjdhH0GT9DcMEcJZJYZwf0kjjIddNByuv1Bay1+L4aJm6aPHA/8Aae77FsEWrNhpmpNLxvEsqXmluavdA5Yi0lrgQRxBXhTWvoGSizhqODhxH+exRutwaSPUDO3tb+Y4qna3hObTzvWOavn4/H72TWDWUydJ6SwoJ3MN2uLT3H7e1bCLH5Rxyu9I/cQtWi4cWqzYumO0w33xUv8A5Ru3B2ik5NZ7D+9YlRisr+LyB2N0+zVYSLZk1+pyRta8/fuY10+KvWKwIvpT07nmzGlx7vzPALfYfgAHWl1PzRw8Tz9H2ppdDm1M7Ujp5+H37jLnpij80sDB8KMpzO0jH9ruHd3/AORK2tsLDQDggFuC/Vc9Docekpy16zPefvwQufPbLbeewiIu1oEREBERBGd420b8Ow+WpjDHSMMYaHglpzSNab2IPklx48lS+J79a+RhbFFBCSCM4DnOHe3M7KPEFXttVs3DiEHQVGfo8wd1HZTcXse/jwKgsW4jDg4EyVbgPkmRlj3G0QPsKCgsGwqoxCqEUQdLPM4klxJ4m7pHu1NtblxXXey+CMoaSGmj1bCwC/DMTq9/i4k+K+Wzey1JQMLKWFsebynal7vpPcS489L2F9FuUBERAREQEREBERAREQEREBERAREQEREBERAREQEREBERAREQEREBERAREQEREBERBj1FFG/ymNJ7ba+3io7ilExhOUW8T+ZRFEcVwYvZTbljfz2jd26O9ufbfo19OwE2KktBhcVgSwE95J9xNkRRvBMOO+82rE++IdOuvasdJ2bNjABYAAdgXpEVpiNkS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2776"/>
              </a:solidFill>
              <a:latin typeface="Calibri"/>
            </a:endParaRPr>
          </a:p>
        </p:txBody>
      </p:sp>
      <p:pic>
        <p:nvPicPr>
          <p:cNvPr id="5128" name="Picture 8" descr="http://www.networking4all.com/img/gallery/news/symantec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119" y="5867400"/>
            <a:ext cx="1445881" cy="5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Straight Connector 93"/>
          <p:cNvCxnSpPr/>
          <p:nvPr/>
        </p:nvCxnSpPr>
        <p:spPr>
          <a:xfrm>
            <a:off x="347663" y="762000"/>
            <a:ext cx="8796337" cy="0"/>
          </a:xfrm>
          <a:prstGeom prst="line">
            <a:avLst/>
          </a:prstGeom>
          <a:noFill/>
          <a:ln w="9525" cap="flat" cmpd="sng" algn="ctr">
            <a:solidFill>
              <a:srgbClr val="C9DD03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96" name="Picture 2" descr="http://www.incommon.org/images/incommon+reg_2.gif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41" y="5329338"/>
            <a:ext cx="1799759" cy="3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flipH="1">
            <a:off x="480377" y="2409492"/>
            <a:ext cx="1043623" cy="1095708"/>
            <a:chOff x="1248" y="1015"/>
            <a:chExt cx="692" cy="761"/>
          </a:xfrm>
        </p:grpSpPr>
        <p:pic>
          <p:nvPicPr>
            <p:cNvPr id="3" name="Picture 5" descr="bldg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1015"/>
              <a:ext cx="491" cy="712"/>
            </a:xfrm>
            <a:prstGeom prst="rect">
              <a:avLst/>
            </a:prstGeom>
            <a:noFill/>
          </p:spPr>
        </p:pic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584" y="1536"/>
              <a:ext cx="288" cy="240"/>
              <a:chOff x="1440" y="1344"/>
              <a:chExt cx="288" cy="240"/>
            </a:xfrm>
          </p:grpSpPr>
          <p:pic>
            <p:nvPicPr>
              <p:cNvPr id="7" name="Picture 7" descr="ac0051-2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0" y="1392"/>
                <a:ext cx="144" cy="144"/>
              </a:xfrm>
              <a:prstGeom prst="rect">
                <a:avLst/>
              </a:prstGeom>
              <a:noFill/>
            </p:spPr>
          </p:pic>
          <p:pic>
            <p:nvPicPr>
              <p:cNvPr id="8" name="Picture 8" descr="ac0019-2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84" y="1344"/>
                <a:ext cx="144" cy="144"/>
              </a:xfrm>
              <a:prstGeom prst="rect">
                <a:avLst/>
              </a:prstGeom>
              <a:noFill/>
            </p:spPr>
          </p:pic>
          <p:pic>
            <p:nvPicPr>
              <p:cNvPr id="9" name="Picture 9" descr="wi0190-2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36" y="1440"/>
                <a:ext cx="144" cy="144"/>
              </a:xfrm>
              <a:prstGeom prst="rect">
                <a:avLst/>
              </a:prstGeom>
              <a:noFill/>
            </p:spPr>
          </p:pic>
        </p:grpSp>
        <p:pic>
          <p:nvPicPr>
            <p:cNvPr id="5" name="Picture 10" descr="nd0044-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755" y="1152"/>
              <a:ext cx="144" cy="144"/>
            </a:xfrm>
            <a:prstGeom prst="rect">
              <a:avLst/>
            </a:prstGeom>
            <a:noFill/>
          </p:spPr>
        </p:pic>
        <p:pic>
          <p:nvPicPr>
            <p:cNvPr id="6" name="Picture 11" descr="nd0066-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1748" y="1330"/>
              <a:ext cx="192" cy="192"/>
            </a:xfrm>
            <a:prstGeom prst="rect">
              <a:avLst/>
            </a:prstGeom>
            <a:noFill/>
          </p:spPr>
        </p:pic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666750" y="3595909"/>
            <a:ext cx="1085850" cy="899891"/>
            <a:chOff x="4992" y="1680"/>
            <a:chExt cx="720" cy="625"/>
          </a:xfrm>
        </p:grpSpPr>
        <p:pic>
          <p:nvPicPr>
            <p:cNvPr id="11" name="Picture 13" descr="bldg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40" y="1680"/>
              <a:ext cx="672" cy="597"/>
            </a:xfrm>
            <a:prstGeom prst="rect">
              <a:avLst/>
            </a:prstGeom>
            <a:noFill/>
          </p:spPr>
        </p:pic>
        <p:pic>
          <p:nvPicPr>
            <p:cNvPr id="12" name="Picture 14" descr="ac0051-2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21" y="1701"/>
              <a:ext cx="144" cy="144"/>
            </a:xfrm>
            <a:prstGeom prst="rect">
              <a:avLst/>
            </a:prstGeom>
            <a:noFill/>
          </p:spPr>
        </p:pic>
        <p:pic>
          <p:nvPicPr>
            <p:cNvPr id="13" name="Picture 15" descr="wi0190-2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32" y="1735"/>
              <a:ext cx="144" cy="144"/>
            </a:xfrm>
            <a:prstGeom prst="rect">
              <a:avLst/>
            </a:prstGeom>
            <a:noFill/>
          </p:spPr>
        </p:pic>
        <p:pic>
          <p:nvPicPr>
            <p:cNvPr id="14" name="Picture 16" descr="wi0190-2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76" y="1803"/>
              <a:ext cx="144" cy="144"/>
            </a:xfrm>
            <a:prstGeom prst="rect">
              <a:avLst/>
            </a:prstGeom>
            <a:noFill/>
          </p:spPr>
        </p:pic>
        <p:pic>
          <p:nvPicPr>
            <p:cNvPr id="15" name="Picture 17" descr="ac0019-2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280" y="1831"/>
              <a:ext cx="144" cy="144"/>
            </a:xfrm>
            <a:prstGeom prst="rect">
              <a:avLst/>
            </a:prstGeom>
            <a:noFill/>
          </p:spPr>
        </p:pic>
        <p:pic>
          <p:nvPicPr>
            <p:cNvPr id="16" name="Picture 18" descr="nd0044-2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4992" y="2064"/>
              <a:ext cx="144" cy="144"/>
            </a:xfrm>
            <a:prstGeom prst="rect">
              <a:avLst/>
            </a:prstGeom>
            <a:noFill/>
          </p:spPr>
        </p:pic>
        <p:pic>
          <p:nvPicPr>
            <p:cNvPr id="17" name="Picture 19" descr="nd0066-3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5211" y="2113"/>
              <a:ext cx="192" cy="192"/>
            </a:xfrm>
            <a:prstGeom prst="rect">
              <a:avLst/>
            </a:prstGeom>
            <a:noFill/>
          </p:spPr>
        </p:pic>
      </p:grpSp>
      <p:grpSp>
        <p:nvGrpSpPr>
          <p:cNvPr id="18" name="Group 20"/>
          <p:cNvGrpSpPr>
            <a:grpSpLocks/>
          </p:cNvGrpSpPr>
          <p:nvPr/>
        </p:nvGrpSpPr>
        <p:grpSpPr bwMode="auto">
          <a:xfrm flipH="1">
            <a:off x="723344" y="4566241"/>
            <a:ext cx="1105456" cy="996359"/>
            <a:chOff x="448" y="2153"/>
            <a:chExt cx="733" cy="692"/>
          </a:xfrm>
        </p:grpSpPr>
        <p:pic>
          <p:nvPicPr>
            <p:cNvPr id="19" name="Picture 21" descr="factory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48" y="2153"/>
              <a:ext cx="696" cy="689"/>
            </a:xfrm>
            <a:prstGeom prst="rect">
              <a:avLst/>
            </a:prstGeom>
            <a:noFill/>
          </p:spPr>
        </p:pic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893" y="2221"/>
              <a:ext cx="288" cy="240"/>
              <a:chOff x="1440" y="1344"/>
              <a:chExt cx="288" cy="240"/>
            </a:xfrm>
          </p:grpSpPr>
          <p:pic>
            <p:nvPicPr>
              <p:cNvPr id="24" name="Picture 23" descr="ac0051-2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0" y="1392"/>
                <a:ext cx="144" cy="144"/>
              </a:xfrm>
              <a:prstGeom prst="rect">
                <a:avLst/>
              </a:prstGeom>
              <a:noFill/>
            </p:spPr>
          </p:pic>
          <p:pic>
            <p:nvPicPr>
              <p:cNvPr id="25" name="Picture 24" descr="ac0019-2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84" y="1344"/>
                <a:ext cx="144" cy="144"/>
              </a:xfrm>
              <a:prstGeom prst="rect">
                <a:avLst/>
              </a:prstGeom>
              <a:noFill/>
            </p:spPr>
          </p:pic>
          <p:pic>
            <p:nvPicPr>
              <p:cNvPr id="26" name="Picture 25" descr="wi0190-2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36" y="1440"/>
                <a:ext cx="144" cy="144"/>
              </a:xfrm>
              <a:prstGeom prst="rect">
                <a:avLst/>
              </a:prstGeom>
              <a:noFill/>
            </p:spPr>
          </p:pic>
        </p:grpSp>
        <p:pic>
          <p:nvPicPr>
            <p:cNvPr id="21" name="Picture 26" descr="wi0190-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7" y="2605"/>
              <a:ext cx="144" cy="144"/>
            </a:xfrm>
            <a:prstGeom prst="rect">
              <a:avLst/>
            </a:prstGeom>
            <a:noFill/>
          </p:spPr>
        </p:pic>
        <p:pic>
          <p:nvPicPr>
            <p:cNvPr id="22" name="Picture 27" descr="wi0190-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3" y="2673"/>
              <a:ext cx="144" cy="144"/>
            </a:xfrm>
            <a:prstGeom prst="rect">
              <a:avLst/>
            </a:prstGeom>
            <a:noFill/>
          </p:spPr>
        </p:pic>
        <p:pic>
          <p:nvPicPr>
            <p:cNvPr id="23" name="Picture 28" descr="ac0019-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9" y="2701"/>
              <a:ext cx="144" cy="144"/>
            </a:xfrm>
            <a:prstGeom prst="rect">
              <a:avLst/>
            </a:prstGeom>
            <a:noFill/>
          </p:spPr>
        </p:pic>
      </p:grpSp>
      <p:grpSp>
        <p:nvGrpSpPr>
          <p:cNvPr id="27" name="Group 37"/>
          <p:cNvGrpSpPr>
            <a:grpSpLocks/>
          </p:cNvGrpSpPr>
          <p:nvPr/>
        </p:nvGrpSpPr>
        <p:grpSpPr bwMode="auto">
          <a:xfrm flipH="1">
            <a:off x="742950" y="5712120"/>
            <a:ext cx="1085850" cy="993480"/>
            <a:chOff x="1152" y="3320"/>
            <a:chExt cx="720" cy="690"/>
          </a:xfrm>
        </p:grpSpPr>
        <p:pic>
          <p:nvPicPr>
            <p:cNvPr id="28" name="Picture 38" descr="bldg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152" y="3320"/>
              <a:ext cx="621" cy="690"/>
            </a:xfrm>
            <a:prstGeom prst="rect">
              <a:avLst/>
            </a:prstGeom>
            <a:noFill/>
          </p:spPr>
        </p:pic>
        <p:pic>
          <p:nvPicPr>
            <p:cNvPr id="29" name="Picture 39" descr="ac0051-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9" y="3670"/>
              <a:ext cx="144" cy="144"/>
            </a:xfrm>
            <a:prstGeom prst="rect">
              <a:avLst/>
            </a:prstGeom>
            <a:noFill/>
          </p:spPr>
        </p:pic>
        <p:pic>
          <p:nvPicPr>
            <p:cNvPr id="30" name="Picture 40" descr="wi0190-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28" y="3704"/>
              <a:ext cx="144" cy="144"/>
            </a:xfrm>
            <a:prstGeom prst="rect">
              <a:avLst/>
            </a:prstGeom>
            <a:noFill/>
          </p:spPr>
        </p:pic>
        <p:pic>
          <p:nvPicPr>
            <p:cNvPr id="31" name="Picture 41" descr="wi0190-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4" y="3772"/>
              <a:ext cx="144" cy="144"/>
            </a:xfrm>
            <a:prstGeom prst="rect">
              <a:avLst/>
            </a:prstGeom>
            <a:noFill/>
          </p:spPr>
        </p:pic>
        <p:pic>
          <p:nvPicPr>
            <p:cNvPr id="32" name="Picture 42" descr="ac0019-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800"/>
              <a:ext cx="144" cy="144"/>
            </a:xfrm>
            <a:prstGeom prst="rect">
              <a:avLst/>
            </a:prstGeom>
            <a:noFill/>
          </p:spPr>
        </p:pic>
        <p:pic>
          <p:nvPicPr>
            <p:cNvPr id="33" name="Picture 43" descr="nd0044-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680" y="3416"/>
              <a:ext cx="144" cy="144"/>
            </a:xfrm>
            <a:prstGeom prst="rect">
              <a:avLst/>
            </a:prstGeom>
            <a:noFill/>
          </p:spPr>
        </p:pic>
      </p:grpSp>
      <p:grpSp>
        <p:nvGrpSpPr>
          <p:cNvPr id="34" name="Group 30"/>
          <p:cNvGrpSpPr>
            <a:grpSpLocks/>
          </p:cNvGrpSpPr>
          <p:nvPr/>
        </p:nvGrpSpPr>
        <p:grpSpPr bwMode="auto">
          <a:xfrm flipH="1">
            <a:off x="533400" y="1314450"/>
            <a:ext cx="1447800" cy="742950"/>
            <a:chOff x="96" y="2905"/>
            <a:chExt cx="960" cy="516"/>
          </a:xfrm>
        </p:grpSpPr>
        <p:pic>
          <p:nvPicPr>
            <p:cNvPr id="63" name="Picture 31" descr="bldg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003"/>
              <a:ext cx="776" cy="418"/>
            </a:xfrm>
            <a:prstGeom prst="rect">
              <a:avLst/>
            </a:prstGeom>
            <a:noFill/>
          </p:spPr>
        </p:pic>
        <p:pic>
          <p:nvPicPr>
            <p:cNvPr id="64" name="Picture 32" descr="nd0066-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864" y="2905"/>
              <a:ext cx="192" cy="192"/>
            </a:xfrm>
            <a:prstGeom prst="rect">
              <a:avLst/>
            </a:prstGeom>
            <a:noFill/>
          </p:spPr>
        </p:pic>
        <p:grpSp>
          <p:nvGrpSpPr>
            <p:cNvPr id="35" name="Group 33"/>
            <p:cNvGrpSpPr>
              <a:grpSpLocks/>
            </p:cNvGrpSpPr>
            <p:nvPr/>
          </p:nvGrpSpPr>
          <p:grpSpPr bwMode="auto">
            <a:xfrm>
              <a:off x="96" y="2926"/>
              <a:ext cx="288" cy="240"/>
              <a:chOff x="1440" y="1344"/>
              <a:chExt cx="288" cy="240"/>
            </a:xfrm>
          </p:grpSpPr>
          <p:pic>
            <p:nvPicPr>
              <p:cNvPr id="67" name="Picture 34" descr="ac0051-2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0" y="1392"/>
                <a:ext cx="144" cy="144"/>
              </a:xfrm>
              <a:prstGeom prst="rect">
                <a:avLst/>
              </a:prstGeom>
              <a:noFill/>
            </p:spPr>
          </p:pic>
          <p:pic>
            <p:nvPicPr>
              <p:cNvPr id="68" name="Picture 35" descr="ac0019-2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84" y="1344"/>
                <a:ext cx="144" cy="144"/>
              </a:xfrm>
              <a:prstGeom prst="rect">
                <a:avLst/>
              </a:prstGeom>
              <a:noFill/>
            </p:spPr>
          </p:pic>
          <p:pic>
            <p:nvPicPr>
              <p:cNvPr id="69" name="Picture 36" descr="wi0190-2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36" y="1440"/>
                <a:ext cx="144" cy="144"/>
              </a:xfrm>
              <a:prstGeom prst="rect">
                <a:avLst/>
              </a:prstGeom>
              <a:noFill/>
            </p:spPr>
          </p:pic>
        </p:grpSp>
        <p:cxnSp>
          <p:nvCxnSpPr>
            <p:cNvPr id="66" name="AutoShape 37"/>
            <p:cNvCxnSpPr>
              <a:cxnSpLocks noChangeShapeType="1"/>
            </p:cNvCxnSpPr>
            <p:nvPr/>
          </p:nvCxnSpPr>
          <p:spPr bwMode="auto">
            <a:xfrm flipH="1" flipV="1">
              <a:off x="384" y="2998"/>
              <a:ext cx="480" cy="3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</p:cxnSp>
      </p:grpSp>
      <p:pic>
        <p:nvPicPr>
          <p:cNvPr id="127" name="Picture 2" descr="VA 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447800"/>
            <a:ext cx="685800" cy="685801"/>
          </a:xfrm>
          <a:prstGeom prst="rect">
            <a:avLst/>
          </a:prstGeom>
          <a:noFill/>
        </p:spPr>
      </p:pic>
      <p:pic>
        <p:nvPicPr>
          <p:cNvPr id="128" name="Picture 4" descr="https://www.disability.gov/digov_public/image/show/50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514600"/>
            <a:ext cx="762000" cy="762000"/>
          </a:xfrm>
          <a:prstGeom prst="rect">
            <a:avLst/>
          </a:prstGeom>
          <a:noFill/>
        </p:spPr>
      </p:pic>
      <p:pic>
        <p:nvPicPr>
          <p:cNvPr id="129" name="Picture 6" descr="U.S. Department of Education 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3657600"/>
            <a:ext cx="723900" cy="723900"/>
          </a:xfrm>
          <a:prstGeom prst="rect">
            <a:avLst/>
          </a:prstGeom>
          <a:noFill/>
        </p:spPr>
      </p:pic>
      <p:pic>
        <p:nvPicPr>
          <p:cNvPr id="130" name="Picture 8" descr="U.S. Department of Health and Human Services 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00" y="5905500"/>
            <a:ext cx="685800" cy="685800"/>
          </a:xfrm>
          <a:prstGeom prst="rect">
            <a:avLst/>
          </a:prstGeom>
          <a:noFill/>
        </p:spPr>
      </p:pic>
      <p:pic>
        <p:nvPicPr>
          <p:cNvPr id="131" name="Picture 10" descr="Social Security Administration Logo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746" y="4724400"/>
            <a:ext cx="759254" cy="752476"/>
          </a:xfrm>
          <a:prstGeom prst="rect">
            <a:avLst/>
          </a:prstGeom>
          <a:noFill/>
        </p:spPr>
      </p:pic>
      <p:pic>
        <p:nvPicPr>
          <p:cNvPr id="104" name="Picture 6" descr="http://t3.gstatic.com/images?q=tbn:ANd9GcSd6ogdOLqDnQyOCFQq02yiAY11xaJIAdEP4UO4CVOY_561YFVbkx-TjZDb-w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197119" y="1957983"/>
            <a:ext cx="1184881" cy="404217"/>
          </a:xfrm>
          <a:prstGeom prst="rect">
            <a:avLst/>
          </a:prstGeom>
          <a:noFill/>
        </p:spPr>
      </p:pic>
      <p:pic>
        <p:nvPicPr>
          <p:cNvPr id="105" name="Picture 8" descr="http://www.tagstrategic.com/wp-content/uploads/2009/03/Verizon-logo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181850" y="3149370"/>
            <a:ext cx="1352550" cy="889230"/>
          </a:xfrm>
          <a:prstGeom prst="rect">
            <a:avLst/>
          </a:prstGeom>
          <a:noFill/>
        </p:spPr>
      </p:pic>
      <p:pic>
        <p:nvPicPr>
          <p:cNvPr id="106" name="Picture 10" descr="https://encrypted-tbn2.google.com/images?q=tbn:ANd9GcS9Cy_Cta4t6sry4Era_OR8S6N02dWs483QbgLHgKGfgpolbZbsQg"/>
          <p:cNvPicPr>
            <a:picLocks noChangeAspect="1" noChangeArrowheads="1"/>
          </p:cNvPicPr>
          <p:nvPr/>
        </p:nvPicPr>
        <p:blipFill>
          <a:blip r:embed="rId24" cstate="print"/>
          <a:srcRect t="18903" b="19733"/>
          <a:stretch>
            <a:fillRect/>
          </a:stretch>
        </p:blipFill>
        <p:spPr bwMode="auto">
          <a:xfrm>
            <a:off x="7086600" y="1143000"/>
            <a:ext cx="1676400" cy="685800"/>
          </a:xfrm>
          <a:prstGeom prst="rect">
            <a:avLst/>
          </a:prstGeom>
          <a:noFill/>
        </p:spPr>
      </p:pic>
      <p:pic>
        <p:nvPicPr>
          <p:cNvPr id="110" name="Picture 24" descr="http://www.gatewaygreening.org/assets/images/page_images/MeetOurSupporters/Citi_logo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67600" y="2585575"/>
            <a:ext cx="809625" cy="521244"/>
          </a:xfrm>
          <a:prstGeom prst="rect">
            <a:avLst/>
          </a:prstGeom>
          <a:noFill/>
        </p:spPr>
      </p:pic>
      <p:pic>
        <p:nvPicPr>
          <p:cNvPr id="90" name="Picture 16" descr="http://www.predictivemetrics.com/images/partnersSolutionsImages/experian.jpg"/>
          <p:cNvPicPr>
            <a:picLocks noChangeAspect="1" noChangeArrowheads="1"/>
          </p:cNvPicPr>
          <p:nvPr/>
        </p:nvPicPr>
        <p:blipFill>
          <a:blip r:embed="rId26" cstate="print"/>
          <a:srcRect t="11594"/>
          <a:stretch>
            <a:fillRect/>
          </a:stretch>
        </p:blipFill>
        <p:spPr bwMode="auto">
          <a:xfrm>
            <a:off x="7162800" y="4495800"/>
            <a:ext cx="1718011" cy="581026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86" name="Title 85"/>
          <p:cNvSpPr>
            <a:spLocks noGrp="1"/>
          </p:cNvSpPr>
          <p:nvPr>
            <p:ph type="title"/>
          </p:nvPr>
        </p:nvSpPr>
        <p:spPr>
          <a:xfrm>
            <a:off x="414338" y="304800"/>
            <a:ext cx="8329612" cy="392415"/>
          </a:xfrm>
        </p:spPr>
        <p:txBody>
          <a:bodyPr/>
          <a:lstStyle/>
          <a:p>
            <a:r>
              <a:rPr lang="en-US" dirty="0" smtClean="0"/>
              <a:t>FCCX: A better way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162800" y="838200"/>
            <a:ext cx="1447800" cy="381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rmAutofit/>
          </a:bodyPr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Calibri"/>
              </a:rPr>
              <a:t>Citizens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04800" y="838200"/>
            <a:ext cx="1600200" cy="381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rmAutofit fontScale="47500" lnSpcReduction="20000"/>
          </a:bodyPr>
          <a:lstStyle/>
          <a:p>
            <a:pPr algn="ctr" defTabSz="914400"/>
            <a:r>
              <a:rPr lang="en-US" sz="4000" dirty="0">
                <a:solidFill>
                  <a:srgbClr val="FFFFFF"/>
                </a:solidFill>
                <a:latin typeface="Calibri"/>
              </a:rPr>
              <a:t>Government</a:t>
            </a:r>
          </a:p>
        </p:txBody>
      </p:sp>
      <p:sp>
        <p:nvSpPr>
          <p:cNvPr id="36" name="AutoShape 2" descr="data:image/jpeg;base64,/9j/4AAQSkZJRgABAQAAAQABAAD/2wCEAAkGBxQSERUUExQUFRMTFRcZFxgXFx8cHBgeGRkcGBgUHBwcHCggHCAlGxoZIjUhJSktLi4wFx8zODMsNyguMCsBCgoKDg0OGxAQGzQkICQtNzQtMjI3LDcyNzY1LCwvNDYuNywsLC83LCs0LCw3NzQsLCwtLC80Ly4sLy03NzUsLf/AABEIAHMBtgMBIgACEQEDEQH/xAAcAAEAAgMBAQEAAAAAAAAAAAAABgcEBQgCAwH/xABQEAABAwIDBAUGCgQKCgMAAAABAAIDBBEFEiEGBzFBEyJRYYEyNXF0kaEIFEJScoKxsrPBIzRz0RUzYmODkqK04fAXGCVUZZOkwtLjQ0TD/8QAGwEBAAIDAQEAAAAAAAAAAAAAAAUGAgMEAQf/xAAwEQEAAgECBAMGBgMBAAAAAAAAAQIDBBEFEiExQVGxE3GBkcHwFCJhodHhMkLxFf/aAAwDAQACEQMRAD8AvFERAREQEReXPA4kD0puPSL5idvzm+0L6LyJiez2YmBERevBeXvAFyQB3ryZ2h2UubmPBtxf2cVVG3eMnEa2owUx5WMEcnTNN3GzGS2y2txfa9+SwyZIx1m1u0Mq1m07Qlu8DbQ4dDHJHB8aL5Mha19i0ZS7Nox3ZbhzW5wOkygyZr9K1rrW8m+tr314qIbstiabDpJHRVPSyyxgPjJbdliCdAbix01U2w/DRE57g4nP3cNSfzWi9Yvkx3iu+2/XfbbePLx3/ZnWeWtq77fVnIiLqahERAREQEREBERAREQEREBERAREQEREBERAREQEREBERAREQEREBERAREQEREBERAREQERfGqqWxtLnGwHv7gsbWisTa07RD2ImZ2h9XuAFyQAOJK0lbtA0aRjMe08PZxPuWoxHEnTHXRo4N/M9pWGqvreOXtM1wdI8/H4eXr7krg0ER1yd/Jl1GJyv4vNuwaD3fmsQovUcZd5IJ9Av9igr5MmWfzTMz83fFa0jpGzxZfSKZzfJc5voJC9GleOLHj6p/cvksdrY537Pd4t+rbUuPSN8qzx7D7R+5b6hxFkvknXm08f8fBQtQeqx6SvqJKOjkkpZ6aR7nS8nCN3RFoym+rnA/VU3w7iOpi21p5qR338I9/f1cOp02Lbp0me2yR7TyUM1WMQoqllRicMeWCnbI1zJCA4EFgAeTle86OHk9y1MT5WvdiMbWu2gkblloeLGMBawO6IHpB+hbG+5eR178CAqdoMSmoK3pYnDpoJHgOIuCeswmx7QSrY3Qw11ZihxSojvHNE9hlGUNLmBsYGUG40ZbhyVtid43hDp3sPsSyGb+EnmZtZVxF08bi3o2PmLZJGNblzCzxYXcdON+KnKIvQREQEREBERAREQEREBERAREQEREBERAREQEREBERAREQEREBERAREQEREBERAREQEREBERB+OcALnQDioditeZn3+QPJH5+krc7S1eVgYOL+PoH7z9hUZVW47rZm34evaO/wDHwS2gwbR7SfgLJoaF8ps0aDiTwH+exfmH0hleGj0k9g7VMoIWxtDW6NH+blcnDOGTqp579Kx+7bqtV7KNo7sKjwWNnEZ3druHgOC2IFl+orfhwY8NeXHWIhD3yWvO9p3F8ailY8ddoPpGvt4hfZRjeLtU3DaGSfQynqQtPypHA5bjsGrj3NtzWdq1tG1o3hjEzE7whG93HmYc3o4JstU4Me2NzC7qFzmk5i3LxadCb6KlMLw+pxColMVnTOzSv6wZ5ThmPIeU4aLGxzHaiskElTK6WRrQwOda4aCSG6DtcfatpsHQ1s08goHZZWwue83A6gewEag8y0+C5PwuPBS04KxEz59v+N3tbZLRF5mYfuyezM1RV5eja9tPNH04Lm2y57O4nraNdwXT+yAijhEMUbIhHfqsFgbm+YD08f8AFQ3B8JjgGZsbWSSBvSubxc4akk89SfatxQ1Jjka8cjr3jmFAf+1adTFv9O0/z8J7fp0SH4GPZTHinCL8a64uOBX6rYiHznmaxpc9zWtaLlziAABxJJ0AUKxLe3hULi34z0jhx6JjnjwcBlPgVSG9Tb2XEal7GPIo4nERMBsH206Z3zieIv5INhrcnR7O7F11c0upaZ8jBpn0a2/MBzyGk9wOiDoGHfRhTjrLK3vdE7/tBUpwHa2irf1apikda+UOs+3aWOs4exc1VG6nFmNzGjcQPmyROPsa8la3ZrZeomxGGkLJYJXPBdmaWPja3rOksQCCACR3gIOwUXiKPK0NFyGgDUknTTUnUnvK9oCIiAiIgIiICIiAiIgIiICIiAiIgIiICIiAiKht7+8StpcTfBSVBiZFHGHNDGHrOGcm7mk+S5vsQXyir/cntBUV1BJLVSmWQVL2Bxa0WaI4yG2aAOLj7VYCAiIgIiICIiAiIgIiICIiCHY3Nnnf2N6o8OPvusFepnXcT2kn2leCvnOfJOTJa8+MzKy468tYr5JXs7S5Is3N+vhyH5+Kg+/zA56mga+DM5tO8vljHym5bdJbnk+xzjyVlRMytAHAAD2L2r/psMYcVcceEK9lvN7zafFytsNvQrMPc1rnunpuBikdfKP5txuWW7PJ46c10nsxtHBiFO2emfmY7Qg6OY4cWPHJw9huCLggqhN9e78UUvxqmZalmd1mt4QvOtgOTHakcgQRp1QolsDthLhdUJY7ujdYTRX0kb+ThckO5egkHe1uvly3vo2s+P15Yx16elvHHbg51/0kni4ADuY081cO8Xb2KLB/jFLIHOrBkgcOIzA53doLAHDudYFcvoMrC6F1RNFCy2eaRkbbmwzPcGtueQuV1Fuz2Ejw6CN74mNrTG9ksjXucHAyZgNTbg1nAclUW4vY01dWKuQHoKR7XN4jPKLOY30N0cfqjUErpRBC8Vpejlc0cOI9B/dw8FiLe7VM60bu0OHssR9pWiVA4hhjDqb0jtv69fqsOnvz4q2lLsAmzQN7W3b7OHuITaIuFJUFnliCXL6cht71hbKv6sg7C0+0Efkt64XFjqCrjw3JOTS0tPlt8un0Quqry5bQ4dXZGxHRfwdSdBbovi8WW30Re/fe9+d73XMO8fY+TDKx8ZaegeS6B/JzL+Tf5zbgEceB4EX/ADZDeBW4b1YJAYibmKQZmX7QLgt+qRfmu5oddLwYmlwcWjMAQDbUA2uAeV7D2Kotnt/NPJZtXA+AnTPGekZ6SLBw9ADlaWD4xBVxiWnlZLGebDex7COLT3HVBpduNuIMKbE6eOd7Zi4AxNaQC2xs7M9tiQdPQVotnt8dDWVMVOyOpY+Z2VrpGsDb2NgSJSdTpw4kLYb4cD+N4TOALvgHTs9Mdy63eYy8eIXLOH1joZY5WaPie17fSwhw94QdtrR7Y7Uw4bTfGJw8sztYGsALnF1zYBzgOAJ48AVtMPrGzRRysN2Ssa9p7Q4BwPsKpb4SmLfqlKCPlzPHP5kZ/FQSXC99dDUTRwxwVmeaRrG3ZHa7iGi/6bhcrb7bby6XC52wzx1DnPjEgMTWEWLnNsc0jTe7Ty5hU3uCwXp8UEpHUpY3P7szv0bGn+s531FnfCQ84weqN/FlQXngO0sFXRtrGOyQOa5xMtm5Awlrs+thYtOt7c1A8f35UULiyCOWpI+ULMYfQ513H05bdl1RVDiVXNAzD4jI+N8pe2FlyXOIGmnEDLe3AEkqd0e4mvdDnfJTxyEXERcSfouc0FoPouO9BO9m9+FHUSNjnjfSlxAD3ODowToMzgAW+kiw5kKwNoMfp6KLpamVsTOAvxcfmtaNXHuAXGlVTuje6N4yvjcWuB5FpsR4EKRYZQYhjMzI2dJO6GNjAXGzImDRtydBoPpOseJQW1iG/wCp2utDSTSNv5T3tZ4gAO99lK9h959HiT+iZnhqLEiOS3XsLnI4GzrDW2hsCbWBKpvajc5WUVI6pMkMoibmkazNdo5ubmaMwHE8NAoBhtc+CaOaM5ZInte09habhB20optTvEoKAls0wdKOMUQzv7bEDRh4eUQpFR1DZ4WPHkyxtcPQ9t/sK5lxrdVXDEZqamhfJEHZmSu0Zkdq0ue6wLhwIGt2mwQT2r+EBAD+io5Xj+XI1h9gDvtWbhG/iikcGzwzQX+ULSNb3m1nexpUZodwFQW3mq4WO7GMc8e0ln2KA7ebFT4VO2OYte2RpdHI29nAGxFjwI0uO8aoOtaCtjnjbLE9skbxdrmm4I7iF8ccxRlLTy1EgcWQsL3BoBcQ0XNrkC/iqL+DttG9lTJROdeKVhkjB+S9ls1vpMuT9AK3d5Xmmt9Xk+6g1ex29KjxKo+LwsnZJkc8dK1gBy2u0ZZHG9jfhwBWftjvAosN6s8hdKRcRRjM+3aRcBo+kRfldcq4FjEtHOyogdlljzZTa9szS06HQ6E8VKNld3uIYsXTjRj3Eunnceub9YjQueb31ta4IugsU/CAhz2+JS5PndK3N/Vy2/tKxNjNtqXE4y6ncQ5nlxvFnsvwJAJBB7QSPFc67fbtanCmMlkfHLC92TOy4yusSGuaRzANiL8De2l8PdhjDqTFKV7To+VsTxewLJSGOv22uHW7WhB0JtrvMpcLnbBPHUOe+ISAxNYRYuc0A5pGm92Hl2LmzbXGxXV9RUtDg2WS7Q61w0ANbexIvlA4Eq/95O604rVMnFUIckLYsvRZ72e9+a+dvz7WtyXOWNUHxepmgzZuhlkjzWtmyOLc1rm17XtdBZu6jebSYZRPgnjqHPdO6QGNrC2xYxoHWkab3aeXYrn2J2xgxSF8sDJWNjkyEShoN8odcZXO0sQqF3d7rDitK6oFUIcsro8vRZ75WsdmvnHz+FuSu3dtsX/BNPJEZhN0kvSZsmS3Va21szvm3ugkWMYtDSROmqJGxRN4ud9gA1cTyAuSquxXf3SMcRBTzTAHynERg948o29ICqvehtm/E6xxDj8WiJbA3lYG3SEfOda/cLDktzu33TyYlD8Zll6CAkhlm5nSZSQ4i5AaA7S+ty06c0E/wjfzRyODZ4JoL/KFpGt7zazrehpVo4diEVRE2WGRskbxdrmG4PI+IOhHIhcyby92UmFBkrZOmp3uy5suVzHakNcLkEEA2cOw3A0vk7kdr3Udc2ne4/FqtwYQeDZDpHIByJNmnuIJ8kIOm1qNpNpaagi6WqlbG06NGpc49jWjU8Rw4X1sszFsQZTQSTyG0cLHPd6Gi5t2nuXIG1u0k2IVT6iY6uNmtvcRtHkxt7h7ySeJQXPX7/6dp/Q0kzx2ve1nuAesnCt/NG9wE8E8N/lC0jR3m1nW9AKrzYvdBV18DZ3PZTxPF484Jc8cnho4NPIki/ECxBP5tRucr6RhkjDaqMcehuXgdpjIufq3QdJYTikNVE2aCRssbuDmm47wewjmDqFmKGbq9jf4Mogx+tRNZ8xvoDbSMdzRpfmSTwtaZoCIiCAuFiR2Ffl1k4nFlmeP5RPt1H2rGXzfJSaXmvlOyzVnmiJT4FfqwsGqM8LTzAyn0jT7LHxWavomLJGSkXjtMbq3es1tNZ8GFjOFx1UEkEzc0crS1w+wjsINiDyIBXHu0+ByUNXLTS+VE61/nDi147nNIPiuz1S3wi9ms0UVcwaxnopvouN43H0Ou3v6Qdi2MVFPqXljWFzixhcWtJ0aXWzEDkTlbf6IXvD6N88rIoxmkle1jB2lxsB7SsdW98HjZrpaqSteOpTDJH3yPGp+qy+n84DyQXZshs+ygo4qaPURt6zvnvOr3+LidOQsOS3KIgj+1bv4sfSP2LQLZbQVGeYgcGDL48T79PBa1UPieSMmrvaPPb5Rt9Fg0teXFWJSDZQfxh+j7r/vW/Wp2aitDf5zifZp+RW2Vs4XTk0lIny3+c7/AFQ+rtvmswcZwiCridDURtlidxa77QRq0jtBBCqDaXcI03dQ1GXiRHPqOPASNFwB3tJ71dqKQc7j3abYquoNamB7WXsJG9aM62HWbcC/IGx7libM7R1FBO2amkLHAjM35Lx8x7flD7OIsQCuyZ4WvaWPaHMcCHNcAQQdCCDoR3LkPeJhEdJidVBF/Fsk6o+aHND8n1c1vBB1Psnj0eI0UVSwWbK05mHXK4dV7D22IIvbUWPNcn7Z4KaKvqKblFIQ36B60Z8WFp8Vd3wb5iaCoaeDam4+tGy/2e9R34R+B5Z6esaNJWmJ55ZmdZhPeWlw/o0E93G4v8YwiJpN3U7nwu9AOZngGOaPBUrvpxb4xjE9iC2DLC23LIOuPCQvUk+D7tE2nkrIpDaPoDPcnQdDfP4lrr/UVW1EslTO5xGaWeQmw5ukdew9JKDoT4PGDdFhz6gjrVUpsf5EV2NH9fpPaoR8JDzjB6o38WVX1s9hYpaWCnbwhiYy/aWgAu8Tc+KoX4SHnGD1Rv4sqD4/B0H+1JO6kkt/zIl0iub/AIOfnST1ST8SJdIIOONu/Odd65U/iuV4/BwH+zJvXH/hQqj9u/Old65U/iuV4/Bx82TeuP8AwoUE32+8113qlR+E5cdLsXb7zXXeqVH4Tlx0g7H2E810PqdN+E1ZOPbQU1EzPVTMibrbMdXW4hrR1nHuAKj1HjgodnoKpwv0NBTkA8HOMTGsae4vLR4rl/G8Ymq5nT1EjpJHnUnl2NA4Bo5AaBBfWMb+aOMkU8E05HAm0bD6Cbu9rVVW8jeA/FzDmhbCIOkygOLiekyXuSBwyDlzKm+yW4kyRtkrpnRlwv0UQGZt+TnuBF+0Bp9K0u+zYykw1tGKVjmmXp+kc57nF2TosvE2FszuAHFBp9yfnyk/pv7vKuhd5Xmmt9Xk+6uetyfnyk/pv7vKuhd5Xmmt9Xk+6g5BXamz7QKSnAAAEEVgOXUGi4rXauA/qsH7GP7gQQnf2P8AY8n7WL7y5x2c/XKf9vF98Lo7f15nk/axfeXOOzn63T/t4vvhB2kuNttfOVb63UfiuXZK422185VvrdR+K5Be3wc/Ncvrcn4cSmG8atMOFVkgNiIHtBHEF4yAjvu5Q/4OfmuX1uT8OJSnepTmTB60DlCXeDCHn3NKDkZdE7Lb2MLpaKngL5bwwxsdaI2Lg0Bx483XPiudlc2D7i21FPDO3ELNmiZIB8W4B7Q4D+O70Gx3kbzcOrsNnp4nSmV4YWXjIF2va7jy0BHiqLhlLHBzTZzSCCORBuD7Vd/+r3/xD/pv/en+r3/xD/pv/egke/TFiMFbb/7UkLT6LGb/APMDxXO2DUfT1EMN7dLLGy45Z3Bt/er+394eW4NA0dYQTwhxtbQRPjzW5dYt9qofZmpEVbTSONmx1EL3E8g17ST7Ag7OhiDGhrQA1oAAHAACwA8F7REBERAREQR3aim1bIOfVP2g/b7AtEp1VU4kYWHg4ezsPtUJqYDG4tdxHv71T+N6Sceb2sdrev8Af8pnQ5uanJPeGdgdf0T7O8h/HuPI/wCfyUtUAW4wjGejAZJcs5Hm3u7wtnCOJ1xR7HLP5fCfL3/p6emOs0s3/PTv4pOtftBhLKymmp5PImY5pPNt+Dxfm02I7wFmxStcLtIIPML2rXExMbwiJjZzDXbl8UZNkZHHLHfSVsrGttfiWucHjTiAD3XV97v9mRh1BFTXa54u6VzeDnuN3EaAkDRoJANmhSNF6CwcWrxEy/yzo0fn6AvOI4syLTyn/NHL0nkorVVLpHFzjcn3dw7lC8T4pXBWceOd7+n9/cu7S6SbzzW7er5Er1HGXENHEkAeK8rf7N0H/wArh3M/N35e1VjR6a2pzRjj4+5KZssYqTaW8poQxjWjg0Af4qN7x9qhhtC+cC8jv0cQtcZ3A2Lu4AE99rcSpQvlV0zJWOjkY17HizmuALXDsIOhX0CtYrG0K9M7zvLlTZTebX0Ljlk6aN7nOfHNdwLnHM5wN8zSSSdDYkkkFWbh2/6mLf09LOx3825rx/aLFlbS7i6SYl9LK+mcfkEdJH4AkOb7SO5Qeq3E4i0nJJSvHKz3A+ILNPaV68SnG9/sIjIpKaV0h4Gcta1umji1jnF2vK49KozEK188r5ZXF8kji57jzLjcnTQegKyabcViLiMz6Vg5kyOJt3AM19ysfYjc7S0L2zTONTOw3bmbljYeTgy5uR2uJ5EAFBsdzOzj6HDGCUFss7jM9p4tzABrSOIORrSQeBJCyt7WBfHMKqGAXkib00elzmj6xAHaWZ2/WUwX4Qg4kpKt8RJY4tLmPYbc2vaWPb6C0kKY7mcG+NYvBcXZBed39HbIf+YWLR7cYOKPEKmnbbLHK7JY3s13WYL9oaQD3gq4vg34Nlp6iqcNZXiJlx8mMZnEdxc4D6iC5Vzp8JDzjB6o38WVdFqrN627OoxSrjmhlhY1kAjIkzXuHvdfqtItZwQQL4OfnST1ST8SJdIKqN1m7CowusfPLLC9joHR2YXXuXscD1mgWs0+5Wug452786V3rlT+K5Xj8HHzZN64/wDChUd2j3JVlRWVM7Z6YNnnlkaCX3Ae9zgDZnGxVh7qdkJcLpJIJnxvc+d0gMd7WLI22OYDW7D7kG22+8113qlR+E5cdLtHabD3VNHUwMID54JY2l3AF7C0E2BNrlUT/oDrf94pfa//AMEE52loXzbJsawXc2gpJLd0bYpH/wBlpPgubopC1wcOLSCPDVdnbOYeaejp6d5a50NPFE4jySWMDCRccCRzCqfbPcYJJHS0ErIw43MMlw1p55HNBIH8kjTttoAktDvowt8LXySvjkI60Rie4g8wHNaWn039ip/e1t+zFpIRFE6OKn6TKXkZn9JkuSBcNtkGlytnTbi8Rc6zn0zG31Je46cyAGa+5WHhG5ajhpJo3npqiaNzRM9ukZPkujZc5bEA3uTxFwCQgqTcn58pP6b+7yroXeV5prfV5Puqvd326KqoMQgqpJqd7IukzNYX5jniewWuwDi4K0drcLdVUVRTsLWvmicxpdewLha5sCbIOMl2rgP6rB+xj+4FQv8AoDrf94pfa/8A8Ff+G05jhjjNiWRsabcLtaAbexBBN/XmeT9rF95c47OfrdP+3i++F1TvJ2akxGgdTROYx7nsdd97WabngCVVWF7jKyKeKQ1FMRHIx5AL7kNcCQOp3IL+XHu8OkdFita1wsfjMrh6HuL2nxa4HxXYSrvebuujxRwnieIaprcpJF2SAeSHW1BHzhfTSx0sEB3L7w6PD6WWnqnPYTMZWuDC4EOYxuXq3IILL8Laq2tmtqqTGIqhkIe6Nv6OQPbbMJGngLk2IuNQOBVIu3G4mDa9MR2iQ297L+5Wfui3fz4V07p5YnmcMGSPMQMhdY5nAX0cdLeKDnza7Z6TD6uWmlBux3VdbR7D5Eg7iPYbjiFYm7Le82ip20tXHI+OO/RyR2Lmgm+RwcRcAk2IOg0tori222JpsUiDJ2kPZ/FyssHs7QCRYg82n3GxVM4nuGrWOPQT08rORcXRu8W2cB/WQTPFN+9Cxp6GKomfbQENY30FxJI8GlaXYLfFNUYl0dZ0bIKizIg0WET79S7jqQ69iTzynQXUfpNxWIuIzyU0beZzucfABmvtCs3YbdHSUDhLIfjNQ2xa57QGMI1BYzXXh1iTwBFkEq2zwEV9DPTE2MrOqTye0h0bjbkHht+6649rqN8Mj4pWlkkbi1zTxBBsQu3FB94G7OmxT9ISYakC3StF8wGgEjdM1hzuDw1sLIIRsVvwijp2Q10cpkjaG9LGA4PAGjnguBDrWBte510Xja3fuHRlmHxPa9wI6WYN6ne1gLgT2Fx07CtBWbisQa45JKaRvI53NPiCzT2lZeEbhatzh8YngiZzyZpHeixDQPTfwQWnuv24ZilLd1m1MVmzMHbylb/Jd7jcdhMhnx2FlQ2ncX9M8XaBFIQQLXdnDMthmbc3sMwva4WHshsjTYbD0dMyxdbPI7V8hHAudblc2AsBc2GpWbU4ZnqoqjNbooZ4stuPSuhdmvfS3RcLa5u5Bqqnb/Do4YZn1LBFUB5idlf1ujdlfpluLONtbIodi250zUzYPjdhH0GT9DcMEcJZJYZwf0kjjIddNByuv1Bay1+L4aJm6aPHA/8Aae77FsEWrNhpmpNLxvEsqXmluavdA5Yi0lrgQRxBXhTWvoGSizhqODhxH+exRutwaSPUDO3tb+Y4qna3hObTzvWOavn4/H72TWDWUydJ6SwoJ3MN2uLT3H7e1bCLH5Rxyu9I/cQtWi4cWqzYumO0w33xUv8A5Ru3B2ik5NZ7D+9YlRisr+LyB2N0+zVYSLZk1+pyRta8/fuY10+KvWKwIvpT07nmzGlx7vzPALfYfgAHWl1PzRw8Tz9H2ppdDm1M7Ujp5+H37jLnpij80sDB8KMpzO0jH9ruHd3/AORK2tsLDQDggFuC/Vc9Docekpy16zPefvwQufPbLbeewiIu1oEREBERBGd420b8Ow+WpjDHSMMYaHglpzSNab2IPklx48lS+J79a+RhbFFBCSCM4DnOHe3M7KPEFXttVs3DiEHQVGfo8wd1HZTcXse/jwKgsW4jDg4EyVbgPkmRlj3G0QPsKCgsGwqoxCqEUQdLPM4klxJ4m7pHu1NtblxXXey+CMoaSGmj1bCwC/DMTq9/i4k+K+Wzey1JQMLKWFsebynal7vpPcS489L2F9FuUBERAREQEREBERAREQEREBERAREQEREBERAREQEREBERAREQEREBERAREQEREBERBj1FFG/ymNJ7ba+3io7ilExhOUW8T+ZRFEcVwYvZTbljfz2jd26O9ufbfo19OwE2KktBhcVgSwE95J9xNkRRvBMOO+82rE++IdOuvasdJ2bNjABYAAdgXpEVpiNkS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2776"/>
              </a:solidFill>
              <a:latin typeface="Calibri"/>
            </a:endParaRPr>
          </a:p>
        </p:txBody>
      </p:sp>
      <p:sp>
        <p:nvSpPr>
          <p:cNvPr id="37" name="AutoShape 4" descr="data:image/jpeg;base64,/9j/4AAQSkZJRgABAQAAAQABAAD/2wCEAAkGBxQSERUUExQUFRMTFRcZFxgXFx8cHBgeGRkcGBgUHBwcHCggHCAlGxoZIjUhJSktLi4wFx8zODMsNyguMCsBCgoKDg0OGxAQGzQkICQtNzQtMjI3LDcyNzY1LCwvNDYuNywsLC83LCs0LCw3NzQsLCwtLC80Ly4sLy03NzUsLf/AABEIAHMBtgMBIgACEQEDEQH/xAAcAAEAAgMBAQEAAAAAAAAAAAAABgcEBQgCAwH/xABQEAABAwIDBAUGCgQKCgMAAAABAAIDBBEFEiEGBzFBEyJRYYEyNXF0kaEIFEJScoKxsrPBIzRz0RUzYmODkqK04fAXGCVUZZOkwtLjQ0TD/8QAGwEBAAIDAQEAAAAAAAAAAAAAAAUGAgMEAQf/xAAwEQEAAgECBAMGBgMBAAAAAAAAAQIDBBEFEiExQVGxE3GBkcHwFCJhodHhMkLxFf/aAAwDAQACEQMRAD8AvFERAREQEReXPA4kD0puPSL5idvzm+0L6LyJiez2YmBERevBeXvAFyQB3ryZ2h2UubmPBtxf2cVVG3eMnEa2owUx5WMEcnTNN3GzGS2y2txfa9+SwyZIx1m1u0Mq1m07Qlu8DbQ4dDHJHB8aL5Mha19i0ZS7Nox3ZbhzW5wOkygyZr9K1rrW8m+tr314qIbstiabDpJHRVPSyyxgPjJbdliCdAbix01U2w/DRE57g4nP3cNSfzWi9Yvkx3iu+2/XfbbePLx3/ZnWeWtq77fVnIiLqahERAREQEREBERAREQEREBERAREQEREBERAREQEREBERAREQEREBERAREQEREBERAREQERfGqqWxtLnGwHv7gsbWisTa07RD2ImZ2h9XuAFyQAOJK0lbtA0aRjMe08PZxPuWoxHEnTHXRo4N/M9pWGqvreOXtM1wdI8/H4eXr7krg0ER1yd/Jl1GJyv4vNuwaD3fmsQovUcZd5IJ9Av9igr5MmWfzTMz83fFa0jpGzxZfSKZzfJc5voJC9GleOLHj6p/cvksdrY537Pd4t+rbUuPSN8qzx7D7R+5b6hxFkvknXm08f8fBQtQeqx6SvqJKOjkkpZ6aR7nS8nCN3RFoym+rnA/VU3w7iOpi21p5qR338I9/f1cOp02Lbp0me2yR7TyUM1WMQoqllRicMeWCnbI1zJCA4EFgAeTle86OHk9y1MT5WvdiMbWu2gkblloeLGMBawO6IHpB+hbG+5eR178CAqdoMSmoK3pYnDpoJHgOIuCeswmx7QSrY3Qw11ZihxSojvHNE9hlGUNLmBsYGUG40ZbhyVtid43hDp3sPsSyGb+EnmZtZVxF08bi3o2PmLZJGNblzCzxYXcdON+KnKIvQREQEREBERAREQEREBERAREQEREBERAREQEREBERAREQEREBERAREQEREBERAREQEREBERB+OcALnQDioditeZn3+QPJH5+krc7S1eVgYOL+PoH7z9hUZVW47rZm34evaO/wDHwS2gwbR7SfgLJoaF8ps0aDiTwH+exfmH0hleGj0k9g7VMoIWxtDW6NH+blcnDOGTqp579Kx+7bqtV7KNo7sKjwWNnEZ3druHgOC2IFl+orfhwY8NeXHWIhD3yWvO9p3F8ailY8ddoPpGvt4hfZRjeLtU3DaGSfQynqQtPypHA5bjsGrj3NtzWdq1tG1o3hjEzE7whG93HmYc3o4JstU4Me2NzC7qFzmk5i3LxadCb6KlMLw+pxColMVnTOzSv6wZ5ThmPIeU4aLGxzHaiskElTK6WRrQwOda4aCSG6DtcfatpsHQ1s08goHZZWwue83A6gewEag8y0+C5PwuPBS04KxEz59v+N3tbZLRF5mYfuyezM1RV5eja9tPNH04Lm2y57O4nraNdwXT+yAijhEMUbIhHfqsFgbm+YD08f8AFQ3B8JjgGZsbWSSBvSubxc4akk89SfatxQ1Jjka8cjr3jmFAf+1adTFv9O0/z8J7fp0SH4GPZTHinCL8a64uOBX6rYiHznmaxpc9zWtaLlziAABxJJ0AUKxLe3hULi34z0jhx6JjnjwcBlPgVSG9Tb2XEal7GPIo4nERMBsH206Z3zieIv5INhrcnR7O7F11c0upaZ8jBpn0a2/MBzyGk9wOiDoGHfRhTjrLK3vdE7/tBUpwHa2irf1apikda+UOs+3aWOs4exc1VG6nFmNzGjcQPmyROPsa8la3ZrZeomxGGkLJYJXPBdmaWPja3rOksQCCACR3gIOwUXiKPK0NFyGgDUknTTUnUnvK9oCIiAiIgIiICIiAiIgIiICIiAiIgIiICIiAiKht7+8StpcTfBSVBiZFHGHNDGHrOGcm7mk+S5vsQXyir/cntBUV1BJLVSmWQVL2Bxa0WaI4yG2aAOLj7VYCAiIgIiICIiAiIgIiICIiCHY3Nnnf2N6o8OPvusFepnXcT2kn2leCvnOfJOTJa8+MzKy468tYr5JXs7S5Is3N+vhyH5+Kg+/zA56mga+DM5tO8vljHym5bdJbnk+xzjyVlRMytAHAAD2L2r/psMYcVcceEK9lvN7zafFytsNvQrMPc1rnunpuBikdfKP5txuWW7PJ46c10nsxtHBiFO2emfmY7Qg6OY4cWPHJw9huCLggqhN9e78UUvxqmZalmd1mt4QvOtgOTHakcgQRp1QolsDthLhdUJY7ujdYTRX0kb+ThckO5egkHe1uvly3vo2s+P15Yx16elvHHbg51/0kni4ADuY081cO8Xb2KLB/jFLIHOrBkgcOIzA53doLAHDudYFcvoMrC6F1RNFCy2eaRkbbmwzPcGtueQuV1Fuz2Ejw6CN74mNrTG9ksjXucHAyZgNTbg1nAclUW4vY01dWKuQHoKR7XN4jPKLOY30N0cfqjUErpRBC8Vpejlc0cOI9B/dw8FiLe7VM60bu0OHssR9pWiVA4hhjDqb0jtv69fqsOnvz4q2lLsAmzQN7W3b7OHuITaIuFJUFnliCXL6cht71hbKv6sg7C0+0Efkt64XFjqCrjw3JOTS0tPlt8un0Quqry5bQ4dXZGxHRfwdSdBbovi8WW30Re/fe9+d73XMO8fY+TDKx8ZaegeS6B/JzL+Tf5zbgEceB4EX/ADZDeBW4b1YJAYibmKQZmX7QLgt+qRfmu5oddLwYmlwcWjMAQDbUA2uAeV7D2Kotnt/NPJZtXA+AnTPGekZ6SLBw9ADlaWD4xBVxiWnlZLGebDex7COLT3HVBpduNuIMKbE6eOd7Zi4AxNaQC2xs7M9tiQdPQVotnt8dDWVMVOyOpY+Z2VrpGsDb2NgSJSdTpw4kLYb4cD+N4TOALvgHTs9Mdy63eYy8eIXLOH1joZY5WaPie17fSwhw94QdtrR7Y7Uw4bTfGJw8sztYGsALnF1zYBzgOAJ48AVtMPrGzRRysN2Ssa9p7Q4BwPsKpb4SmLfqlKCPlzPHP5kZ/FQSXC99dDUTRwxwVmeaRrG3ZHa7iGi/6bhcrb7bby6XC52wzx1DnPjEgMTWEWLnNsc0jTe7Ty5hU3uCwXp8UEpHUpY3P7szv0bGn+s531FnfCQ84weqN/FlQXngO0sFXRtrGOyQOa5xMtm5Awlrs+thYtOt7c1A8f35UULiyCOWpI+ULMYfQ513H05bdl1RVDiVXNAzD4jI+N8pe2FlyXOIGmnEDLe3AEkqd0e4mvdDnfJTxyEXERcSfouc0FoPouO9BO9m9+FHUSNjnjfSlxAD3ODowToMzgAW+kiw5kKwNoMfp6KLpamVsTOAvxcfmtaNXHuAXGlVTuje6N4yvjcWuB5FpsR4EKRYZQYhjMzI2dJO6GNjAXGzImDRtydBoPpOseJQW1iG/wCp2utDSTSNv5T3tZ4gAO99lK9h959HiT+iZnhqLEiOS3XsLnI4GzrDW2hsCbWBKpvajc5WUVI6pMkMoibmkazNdo5ubmaMwHE8NAoBhtc+CaOaM5ZInte09habhB20optTvEoKAls0wdKOMUQzv7bEDRh4eUQpFR1DZ4WPHkyxtcPQ9t/sK5lxrdVXDEZqamhfJEHZmSu0Zkdq0ue6wLhwIGt2mwQT2r+EBAD+io5Xj+XI1h9gDvtWbhG/iikcGzwzQX+ULSNb3m1nexpUZodwFQW3mq4WO7GMc8e0ln2KA7ebFT4VO2OYte2RpdHI29nAGxFjwI0uO8aoOtaCtjnjbLE9skbxdrmm4I7iF8ccxRlLTy1EgcWQsL3BoBcQ0XNrkC/iqL+DttG9lTJROdeKVhkjB+S9ls1vpMuT9AK3d5Xmmt9Xk+6g1ex29KjxKo+LwsnZJkc8dK1gBy2u0ZZHG9jfhwBWftjvAosN6s8hdKRcRRjM+3aRcBo+kRfldcq4FjEtHOyogdlljzZTa9szS06HQ6E8VKNld3uIYsXTjRj3Eunnceub9YjQueb31ta4IugsU/CAhz2+JS5PndK3N/Vy2/tKxNjNtqXE4y6ncQ5nlxvFnsvwJAJBB7QSPFc67fbtanCmMlkfHLC92TOy4yusSGuaRzANiL8De2l8PdhjDqTFKV7To+VsTxewLJSGOv22uHW7WhB0JtrvMpcLnbBPHUOe+ISAxNYRYuc0A5pGm92Hl2LmzbXGxXV9RUtDg2WS7Q61w0ANbexIvlA4Eq/95O604rVMnFUIckLYsvRZ72e9+a+dvz7WtyXOWNUHxepmgzZuhlkjzWtmyOLc1rm17XtdBZu6jebSYZRPgnjqHPdO6QGNrC2xYxoHWkab3aeXYrn2J2xgxSF8sDJWNjkyEShoN8odcZXO0sQqF3d7rDitK6oFUIcsro8vRZ75WsdmvnHz+FuSu3dtsX/BNPJEZhN0kvSZsmS3Va21szvm3ugkWMYtDSROmqJGxRN4ud9gA1cTyAuSquxXf3SMcRBTzTAHynERg948o29ICqvehtm/E6xxDj8WiJbA3lYG3SEfOda/cLDktzu33TyYlD8Zll6CAkhlm5nSZSQ4i5AaA7S+ty06c0E/wjfzRyODZ4JoL/KFpGt7zazrehpVo4diEVRE2WGRskbxdrmG4PI+IOhHIhcyby92UmFBkrZOmp3uy5suVzHakNcLkEEA2cOw3A0vk7kdr3Udc2ne4/FqtwYQeDZDpHIByJNmnuIJ8kIOm1qNpNpaagi6WqlbG06NGpc49jWjU8Rw4X1sszFsQZTQSTyG0cLHPd6Gi5t2nuXIG1u0k2IVT6iY6uNmtvcRtHkxt7h7ySeJQXPX7/6dp/Q0kzx2ve1nuAesnCt/NG9wE8E8N/lC0jR3m1nW9AKrzYvdBV18DZ3PZTxPF484Jc8cnho4NPIki/ECxBP5tRucr6RhkjDaqMcehuXgdpjIufq3QdJYTikNVE2aCRssbuDmm47wewjmDqFmKGbq9jf4Mogx+tRNZ8xvoDbSMdzRpfmSTwtaZoCIiCAuFiR2Ffl1k4nFlmeP5RPt1H2rGXzfJSaXmvlOyzVnmiJT4FfqwsGqM8LTzAyn0jT7LHxWavomLJGSkXjtMbq3es1tNZ8GFjOFx1UEkEzc0crS1w+wjsINiDyIBXHu0+ByUNXLTS+VE61/nDi147nNIPiuz1S3wi9ms0UVcwaxnopvouN43H0Ou3v6Qdi2MVFPqXljWFzixhcWtJ0aXWzEDkTlbf6IXvD6N88rIoxmkle1jB2lxsB7SsdW98HjZrpaqSteOpTDJH3yPGp+qy+n84DyQXZshs+ygo4qaPURt6zvnvOr3+LidOQsOS3KIgj+1bv4sfSP2LQLZbQVGeYgcGDL48T79PBa1UPieSMmrvaPPb5Rt9Fg0teXFWJSDZQfxh+j7r/vW/Wp2aitDf5zifZp+RW2Vs4XTk0lIny3+c7/AFQ+rtvmswcZwiCridDURtlidxa77QRq0jtBBCqDaXcI03dQ1GXiRHPqOPASNFwB3tJ71dqKQc7j3abYquoNamB7WXsJG9aM62HWbcC/IGx7libM7R1FBO2amkLHAjM35Lx8x7flD7OIsQCuyZ4WvaWPaHMcCHNcAQQdCCDoR3LkPeJhEdJidVBF/Fsk6o+aHND8n1c1vBB1Psnj0eI0UVSwWbK05mHXK4dV7D22IIvbUWPNcn7Z4KaKvqKblFIQ36B60Z8WFp8Vd3wb5iaCoaeDam4+tGy/2e9R34R+B5Z6esaNJWmJ55ZmdZhPeWlw/o0E93G4v8YwiJpN3U7nwu9AOZngGOaPBUrvpxb4xjE9iC2DLC23LIOuPCQvUk+D7tE2nkrIpDaPoDPcnQdDfP4lrr/UVW1EslTO5xGaWeQmw5ukdew9JKDoT4PGDdFhz6gjrVUpsf5EV2NH9fpPaoR8JDzjB6o38WVX1s9hYpaWCnbwhiYy/aWgAu8Tc+KoX4SHnGD1Rv4sqD4/B0H+1JO6kkt/zIl0iub/AIOfnST1ST8SJdIIOONu/Odd65U/iuV4/BwH+zJvXH/hQqj9u/Old65U/iuV4/Bx82TeuP8AwoUE32+8113qlR+E5cdLsXb7zXXeqVH4Tlx0g7H2E810PqdN+E1ZOPbQU1EzPVTMibrbMdXW4hrR1nHuAKj1HjgodnoKpwv0NBTkA8HOMTGsae4vLR4rl/G8Ymq5nT1EjpJHnUnl2NA4Bo5AaBBfWMb+aOMkU8E05HAm0bD6Cbu9rVVW8jeA/FzDmhbCIOkygOLiekyXuSBwyDlzKm+yW4kyRtkrpnRlwv0UQGZt+TnuBF+0Bp9K0u+zYykw1tGKVjmmXp+kc57nF2TosvE2FszuAHFBp9yfnyk/pv7vKuhd5Xmmt9Xk+6uetyfnyk/pv7vKuhd5Xmmt9Xk+6g5BXamz7QKSnAAAEEVgOXUGi4rXauA/qsH7GP7gQQnf2P8AY8n7WL7y5x2c/XKf9vF98Lo7f15nk/axfeXOOzn63T/t4vvhB2kuNttfOVb63UfiuXZK422185VvrdR+K5Be3wc/Ncvrcn4cSmG8atMOFVkgNiIHtBHEF4yAjvu5Q/4OfmuX1uT8OJSnepTmTB60DlCXeDCHn3NKDkZdE7Lb2MLpaKngL5bwwxsdaI2Lg0Bx483XPiudlc2D7i21FPDO3ELNmiZIB8W4B7Q4D+O70Gx3kbzcOrsNnp4nSmV4YWXjIF2va7jy0BHiqLhlLHBzTZzSCCORBuD7Vd/+r3/xD/pv/en+r3/xD/pv/egke/TFiMFbb/7UkLT6LGb/APMDxXO2DUfT1EMN7dLLGy45Z3Bt/er+394eW4NA0dYQTwhxtbQRPjzW5dYt9qofZmpEVbTSONmx1EL3E8g17ST7Ag7OhiDGhrQA1oAAHAACwA8F7REBERAREQR3aim1bIOfVP2g/b7AtEp1VU4kYWHg4ezsPtUJqYDG4tdxHv71T+N6Sceb2sdrev8Af8pnQ5uanJPeGdgdf0T7O8h/HuPI/wCfyUtUAW4wjGejAZJcs5Hm3u7wtnCOJ1xR7HLP5fCfL3/p6emOs0s3/PTv4pOtftBhLKymmp5PImY5pPNt+Dxfm02I7wFmxStcLtIIPML2rXExMbwiJjZzDXbl8UZNkZHHLHfSVsrGttfiWucHjTiAD3XV97v9mRh1BFTXa54u6VzeDnuN3EaAkDRoJANmhSNF6CwcWrxEy/yzo0fn6AvOI4syLTyn/NHL0nkorVVLpHFzjcn3dw7lC8T4pXBWceOd7+n9/cu7S6SbzzW7er5Er1HGXENHEkAeK8rf7N0H/wArh3M/N35e1VjR6a2pzRjj4+5KZssYqTaW8poQxjWjg0Af4qN7x9qhhtC+cC8jv0cQtcZ3A2Lu4AE99rcSpQvlV0zJWOjkY17HizmuALXDsIOhX0CtYrG0K9M7zvLlTZTebX0Ljlk6aN7nOfHNdwLnHM5wN8zSSSdDYkkkFWbh2/6mLf09LOx3825rx/aLFlbS7i6SYl9LK+mcfkEdJH4AkOb7SO5Qeq3E4i0nJJSvHKz3A+ILNPaV68SnG9/sIjIpKaV0h4Gcta1umji1jnF2vK49KozEK188r5ZXF8kji57jzLjcnTQegKyabcViLiMz6Vg5kyOJt3AM19ysfYjc7S0L2zTONTOw3bmbljYeTgy5uR2uJ5EAFBsdzOzj6HDGCUFss7jM9p4tzABrSOIORrSQeBJCyt7WBfHMKqGAXkib00elzmj6xAHaWZ2/WUwX4Qg4kpKt8RJY4tLmPYbc2vaWPb6C0kKY7mcG+NYvBcXZBed39HbIf+YWLR7cYOKPEKmnbbLHK7JY3s13WYL9oaQD3gq4vg34Nlp6iqcNZXiJlx8mMZnEdxc4D6iC5Vzp8JDzjB6o38WVdFqrN627OoxSrjmhlhY1kAjIkzXuHvdfqtItZwQQL4OfnST1ST8SJdIKqN1m7CowusfPLLC9joHR2YXXuXscD1mgWs0+5Wug452786V3rlT+K5Xj8HHzZN64/wDChUd2j3JVlRWVM7Z6YNnnlkaCX3Ae9zgDZnGxVh7qdkJcLpJIJnxvc+d0gMd7WLI22OYDW7D7kG22+8113qlR+E5cdLtHabD3VNHUwMID54JY2l3AF7C0E2BNrlUT/oDrf94pfa//AMEE52loXzbJsawXc2gpJLd0bYpH/wBlpPgubopC1wcOLSCPDVdnbOYeaejp6d5a50NPFE4jySWMDCRccCRzCqfbPcYJJHS0ErIw43MMlw1p55HNBIH8kjTttoAktDvowt8LXySvjkI60Rie4g8wHNaWn039ip/e1t+zFpIRFE6OKn6TKXkZn9JkuSBcNtkGlytnTbi8Rc6zn0zG31Je46cyAGa+5WHhG5ajhpJo3npqiaNzRM9ukZPkujZc5bEA3uTxFwCQgqTcn58pP6b+7yroXeV5prfV5Puqvd326KqoMQgqpJqd7IukzNYX5jniewWuwDi4K0drcLdVUVRTsLWvmicxpdewLha5sCbIOMl2rgP6rB+xj+4FQv8AoDrf94pfa/8A8Ff+G05jhjjNiWRsabcLtaAbexBBN/XmeT9rF95c47OfrdP+3i++F1TvJ2akxGgdTROYx7nsdd97WabngCVVWF7jKyKeKQ1FMRHIx5AL7kNcCQOp3IL+XHu8OkdFita1wsfjMrh6HuL2nxa4HxXYSrvebuujxRwnieIaprcpJF2SAeSHW1BHzhfTSx0sEB3L7w6PD6WWnqnPYTMZWuDC4EOYxuXq3IILL8Laq2tmtqqTGIqhkIe6Nv6OQPbbMJGngLk2IuNQOBVIu3G4mDa9MR2iQ297L+5Wfui3fz4V07p5YnmcMGSPMQMhdY5nAX0cdLeKDnza7Z6TD6uWmlBux3VdbR7D5Eg7iPYbjiFYm7Le82ip20tXHI+OO/RyR2Lmgm+RwcRcAk2IOg0tori222JpsUiDJ2kPZ/FyssHs7QCRYg82n3GxVM4nuGrWOPQT08rORcXRu8W2cB/WQTPFN+9Cxp6GKomfbQENY30FxJI8GlaXYLfFNUYl0dZ0bIKizIg0WET79S7jqQ69iTzynQXUfpNxWIuIzyU0beZzucfABmvtCs3YbdHSUDhLIfjNQ2xa57QGMI1BYzXXh1iTwBFkEq2zwEV9DPTE2MrOqTye0h0bjbkHht+6649rqN8Mj4pWlkkbi1zTxBBsQu3FB94G7OmxT9ISYakC3StF8wGgEjdM1hzuDw1sLIIRsVvwijp2Q10cpkjaG9LGA4PAGjnguBDrWBte510Xja3fuHRlmHxPa9wI6WYN6ne1gLgT2Fx07CtBWbisQa45JKaRvI53NPiCzT2lZeEbhatzh8YngiZzyZpHeixDQPTfwQWnuv24ZilLd1m1MVmzMHbylb/Jd7jcdhMhnx2FlQ2ncX9M8XaBFIQQLXdnDMthmbc3sMwva4WHshsjTYbD0dMyxdbPI7V8hHAudblc2AsBc2GpWbU4ZnqoqjNbooZ4stuPSuhdmvfS3RcLa5u5Bqqnb/Do4YZn1LBFUB5idlf1ujdlfpluLONtbIodi250zUzYPjdhH0GT9DcMEcJZJYZwf0kjjIddNByuv1Bay1+L4aJm6aPHA/8Aae77FsEWrNhpmpNLxvEsqXmluavdA5Yi0lrgQRxBXhTWvoGSizhqODhxH+exRutwaSPUDO3tb+Y4qna3hObTzvWOavn4/H72TWDWUydJ6SwoJ3MN2uLT3H7e1bCLH5Rxyu9I/cQtWi4cWqzYumO0w33xUv8A5Ru3B2ik5NZ7D+9YlRisr+LyB2N0+zVYSLZk1+pyRta8/fuY10+KvWKwIvpT07nmzGlx7vzPALfYfgAHWl1PzRw8Tz9H2ppdDm1M7Ujp5+H37jLnpij80sDB8KMpzO0jH9ruHd3/AORK2tsLDQDggFuC/Vc9Docekpy16zPefvwQufPbLbeewiIu1oEREBERBGd420b8Ow+WpjDHSMMYaHglpzSNab2IPklx48lS+J79a+RhbFFBCSCM4DnOHe3M7KPEFXttVs3DiEHQVGfo8wd1HZTcXse/jwKgsW4jDg4EyVbgPkmRlj3G0QPsKCgsGwqoxCqEUQdLPM4klxJ4m7pHu1NtblxXXey+CMoaSGmj1bCwC/DMTq9/i4k+K+Wzey1JQMLKWFsebynal7vpPcS489L2F9FuUBERAREQEREBERAREQEREBERAREQEREBERAREQEREBERAREQEREBERAREQEREBERBj1FFG/ymNJ7ba+3io7ilExhOUW8T+ZRFEcVwYvZTbljfz2jd26O9ufbfo19OwE2KktBhcVgSwE95J9xNkRRvBMOO+82rE++IdOuvasdJ2bNjABYAAdgXpEVpiNkS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2776"/>
              </a:solidFill>
              <a:latin typeface="Calibri"/>
            </a:endParaRPr>
          </a:p>
        </p:txBody>
      </p:sp>
      <p:pic>
        <p:nvPicPr>
          <p:cNvPr id="5128" name="Picture 8" descr="http://www.networking4all.com/img/gallery/news/symantec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119" y="5867400"/>
            <a:ext cx="1445881" cy="5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Straight Connector 93"/>
          <p:cNvCxnSpPr/>
          <p:nvPr/>
        </p:nvCxnSpPr>
        <p:spPr>
          <a:xfrm>
            <a:off x="347663" y="762000"/>
            <a:ext cx="8796337" cy="0"/>
          </a:xfrm>
          <a:prstGeom prst="line">
            <a:avLst/>
          </a:prstGeom>
          <a:noFill/>
          <a:ln w="9525" cap="flat" cmpd="sng" algn="ctr">
            <a:solidFill>
              <a:srgbClr val="C9DD0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84" name="Cloud 83"/>
          <p:cNvSpPr/>
          <p:nvPr/>
        </p:nvSpPr>
        <p:spPr>
          <a:xfrm>
            <a:off x="2819400" y="3075023"/>
            <a:ext cx="3200400" cy="909339"/>
          </a:xfrm>
          <a:prstGeom prst="cloud">
            <a:avLst/>
          </a:prstGeom>
          <a:solidFill>
            <a:schemeClr val="bg2">
              <a:lumMod val="95000"/>
            </a:schemeClr>
          </a:solidFill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 dirty="0">
              <a:solidFill>
                <a:srgbClr val="002776"/>
              </a:solidFill>
              <a:latin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10000" y="324515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000000"/>
                </a:solidFill>
                <a:latin typeface="Calibri"/>
              </a:rPr>
              <a:t>FCCX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1981200" y="1957983"/>
            <a:ext cx="990600" cy="11815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655445" y="3001260"/>
            <a:ext cx="1163955" cy="400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905000" y="3706818"/>
            <a:ext cx="762000" cy="2775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981200" y="4038600"/>
            <a:ext cx="1143000" cy="901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981200" y="4219353"/>
            <a:ext cx="1676400" cy="1686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791200" y="1621133"/>
            <a:ext cx="1295400" cy="1300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019800" y="2219767"/>
            <a:ext cx="1066800" cy="939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057900" y="2922070"/>
            <a:ext cx="1259219" cy="512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791200" y="3729812"/>
            <a:ext cx="1447800" cy="489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90" idx="1"/>
          </p:cNvCxnSpPr>
          <p:nvPr/>
        </p:nvCxnSpPr>
        <p:spPr>
          <a:xfrm>
            <a:off x="5410200" y="4148802"/>
            <a:ext cx="1752600" cy="6375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953000" y="4252469"/>
            <a:ext cx="2209800" cy="1206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419600" y="4252469"/>
            <a:ext cx="2667000" cy="18052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www.incommon.org/images/incommon+reg_2.gif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41" y="5314950"/>
            <a:ext cx="1799759" cy="3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55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IDESG?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72272" cy="472135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latin typeface="Trebuchet MS" charset="0"/>
              </a:rPr>
              <a:t>The </a:t>
            </a:r>
            <a:r>
              <a:rPr lang="en-US" altLang="en-US" sz="2400" dirty="0">
                <a:latin typeface="Trebuchet MS" charset="0"/>
              </a:rPr>
              <a:t>Mission of the Identity Ecosystem Steering Group (IDESG) shall be to govern and administer the Identity Ecosystem Framework in a manner that stimulates the development and sustainability of the Identity Ecosystem. The IDESG will always operate in accordance with the NSTIC’s Guiding Principles</a:t>
            </a:r>
            <a:r>
              <a:rPr lang="en-US" altLang="en-US" sz="2400" dirty="0" smtClean="0">
                <a:latin typeface="Trebuchet MS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endParaRPr lang="en-US" altLang="en-US" sz="2400" dirty="0" smtClean="0">
              <a:latin typeface="Trebuchet MS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sz="2800" b="1" dirty="0">
              <a:latin typeface="Trebuchet MS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800" b="1" dirty="0" smtClean="0">
                <a:latin typeface="Trebuchet MS" charset="0"/>
              </a:rPr>
              <a:t>GUIDING PRINCIPLES</a:t>
            </a:r>
            <a:endParaRPr lang="en-US" altLang="en-US" sz="2800" b="1" dirty="0">
              <a:latin typeface="Trebuchet MS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3000" dirty="0">
                <a:latin typeface="Calibri" charset="0"/>
              </a:rPr>
              <a:t> Privacy-enhancing and voluntary.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000" dirty="0">
                <a:latin typeface="Calibri" charset="0"/>
              </a:rPr>
              <a:t>  Secure and resilient.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000" dirty="0">
                <a:latin typeface="Calibri" charset="0"/>
              </a:rPr>
              <a:t>  Interoperable.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000" dirty="0">
                <a:latin typeface="Calibri" charset="0"/>
              </a:rPr>
              <a:t>  Cost-effective and easy to use.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416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8071"/>
            <a:ext cx="8229600" cy="6574187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IDESG is working to create a world where people trust the security and privacy of online identification and confidently exchange personal information via the </a:t>
            </a:r>
            <a:r>
              <a:rPr lang="en-US" b="1" dirty="0" smtClean="0"/>
              <a:t>Internet.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an organization, IDESG seeks to address the critical issue of identity given our growing dependence and reliance on technology for our everyday </a:t>
            </a:r>
            <a:r>
              <a:rPr lang="en-US" dirty="0" smtClean="0"/>
              <a:t>lives.</a:t>
            </a:r>
          </a:p>
          <a:p>
            <a:pPr lvl="1"/>
            <a:r>
              <a:rPr lang="en-US" dirty="0" smtClean="0"/>
              <a:t>IDESG </a:t>
            </a:r>
            <a:r>
              <a:rPr lang="en-US" dirty="0"/>
              <a:t>is committed to building an identity framework that is privacy-enhancing and voluntary; secure and resilient; interoperable; and cost-effective and easy-to-use for businesses, government and </a:t>
            </a:r>
            <a:r>
              <a:rPr lang="en-US" dirty="0" smtClean="0"/>
              <a:t>individuals.</a:t>
            </a:r>
          </a:p>
          <a:p>
            <a:pPr lvl="1"/>
            <a:r>
              <a:rPr lang="en-US" dirty="0" smtClean="0"/>
              <a:t>IDESG </a:t>
            </a:r>
            <a:r>
              <a:rPr lang="en-US" dirty="0"/>
              <a:t>is turning the identity challenge into an opportunity to provide a holistic solution that balances the competing security and privacy needs of businesses, government and individuals.</a:t>
            </a:r>
          </a:p>
          <a:p>
            <a:endParaRPr lang="en-US" dirty="0"/>
          </a:p>
          <a:p>
            <a:r>
              <a:rPr lang="en-US" b="1" dirty="0"/>
              <a:t>IDESG is a government-inspired, commercially-led, member-driven organization that is serving the public </a:t>
            </a:r>
            <a:r>
              <a:rPr lang="en-US" b="1" dirty="0" smtClean="0"/>
              <a:t>good.</a:t>
            </a:r>
          </a:p>
          <a:p>
            <a:pPr lvl="1"/>
            <a:r>
              <a:rPr lang="en-US" dirty="0" smtClean="0"/>
              <a:t>IDESG </a:t>
            </a:r>
            <a:r>
              <a:rPr lang="en-US" dirty="0"/>
              <a:t>will establish common solutions that drive trusted transactions to promote confidence, protect the consumers’ and organizations’ privacy and propel economic growth and </a:t>
            </a:r>
            <a:r>
              <a:rPr lang="en-US" dirty="0" smtClean="0"/>
              <a:t>innovation.</a:t>
            </a:r>
          </a:p>
          <a:p>
            <a:pPr lvl="1"/>
            <a:r>
              <a:rPr lang="en-US" dirty="0" smtClean="0"/>
              <a:t>IDESG </a:t>
            </a:r>
            <a:r>
              <a:rPr lang="en-US" dirty="0"/>
              <a:t>will define the norms for verified identities used in the marketplace that increase confidence in transactions and promote privacy for business, government and </a:t>
            </a:r>
            <a:r>
              <a:rPr lang="en-US" dirty="0" smtClean="0"/>
              <a:t>individuals.</a:t>
            </a:r>
          </a:p>
          <a:p>
            <a:pPr lvl="1"/>
            <a:r>
              <a:rPr lang="en-US" dirty="0" smtClean="0"/>
              <a:t>IDESG </a:t>
            </a:r>
            <a:r>
              <a:rPr lang="en-US" dirty="0"/>
              <a:t>is at the nexus of the technologically possible, politically desirable and publically accepted in terms of online identity</a:t>
            </a:r>
          </a:p>
          <a:p>
            <a:endParaRPr lang="en-US" dirty="0"/>
          </a:p>
          <a:p>
            <a:r>
              <a:rPr lang="en-US" b="1" dirty="0"/>
              <a:t>IDESG is at the heart of the identity solution, driving innovation and serving as a catalyst for industry and the </a:t>
            </a:r>
            <a:r>
              <a:rPr lang="en-US" b="1" dirty="0" smtClean="0"/>
              <a:t>economy.</a:t>
            </a:r>
          </a:p>
          <a:p>
            <a:pPr lvl="1"/>
            <a:r>
              <a:rPr lang="en-US" dirty="0" smtClean="0"/>
              <a:t>IDESG’s </a:t>
            </a:r>
            <a:r>
              <a:rPr lang="en-US" dirty="0"/>
              <a:t>framework will allow seamless exchange of information, supporting a growing multi-billion dollar industry of the </a:t>
            </a:r>
            <a:r>
              <a:rPr lang="en-US" dirty="0" smtClean="0"/>
              <a:t>future.</a:t>
            </a:r>
          </a:p>
          <a:p>
            <a:pPr lvl="1"/>
            <a:r>
              <a:rPr lang="en-US" dirty="0" smtClean="0"/>
              <a:t>IDESG </a:t>
            </a:r>
            <a:r>
              <a:rPr lang="en-US" dirty="0"/>
              <a:t>blends public sector objectives with the reality of industry, leading to innovative solutions for the challenges of tomorrow </a:t>
            </a:r>
            <a:r>
              <a:rPr lang="en-US" dirty="0" smtClean="0"/>
              <a:t>today.</a:t>
            </a:r>
          </a:p>
          <a:p>
            <a:pPr lvl="1"/>
            <a:r>
              <a:rPr lang="en-US" dirty="0" smtClean="0"/>
              <a:t>IDESG </a:t>
            </a:r>
            <a:r>
              <a:rPr lang="en-US" dirty="0"/>
              <a:t>promotes peace of mind in online transactions, accelerating growth and new opportunities for online engagement.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Where it all Began - Chicago, August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5552" y="1828800"/>
            <a:ext cx="3508248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Identity Ecosystem Steering </a:t>
            </a:r>
            <a:r>
              <a:rPr lang="en-US" dirty="0" smtClean="0"/>
              <a:t>Group was </a:t>
            </a:r>
            <a:r>
              <a:rPr lang="en-US" dirty="0"/>
              <a:t>established </a:t>
            </a:r>
            <a:r>
              <a:rPr lang="en-US" dirty="0" smtClean="0"/>
              <a:t> during a Kickoff </a:t>
            </a:r>
            <a:r>
              <a:rPr lang="en-US" dirty="0"/>
              <a:t>Meeting </a:t>
            </a:r>
            <a:r>
              <a:rPr lang="en-US" dirty="0" smtClean="0"/>
              <a:t>held </a:t>
            </a:r>
            <a:r>
              <a:rPr lang="en-US" dirty="0"/>
              <a:t>in Chicago </a:t>
            </a:r>
            <a:r>
              <a:rPr lang="en-US" dirty="0" smtClean="0"/>
              <a:t>from August </a:t>
            </a:r>
            <a:r>
              <a:rPr lang="en-US" dirty="0"/>
              <a:t>15-16, 2012.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5" descr="1st Ple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828800"/>
            <a:ext cx="4913208" cy="36845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stic idesg flow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08" y="0"/>
            <a:ext cx="6932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9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2047875" y="1898650"/>
            <a:ext cx="5321300" cy="3548063"/>
            <a:chOff x="2047164" y="1898519"/>
            <a:chExt cx="5322628" cy="3548418"/>
          </a:xfrm>
        </p:grpSpPr>
        <p:graphicFrame>
          <p:nvGraphicFramePr>
            <p:cNvPr id="49" name="Diagram 48"/>
            <p:cNvGraphicFramePr/>
            <p:nvPr>
              <p:extLst>
                <p:ext uri="{D42A27DB-BD31-4B8C-83A1-F6EECF244321}">
                  <p14:modId xmlns:p14="http://schemas.microsoft.com/office/powerpoint/2010/main" val="2819052946"/>
                </p:ext>
              </p:extLst>
            </p:nvPr>
          </p:nvGraphicFramePr>
          <p:xfrm>
            <a:off x="2047164" y="1898519"/>
            <a:ext cx="5322628" cy="35484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0" name="Rectangle 49"/>
            <p:cNvSpPr/>
            <p:nvPr/>
          </p:nvSpPr>
          <p:spPr>
            <a:xfrm rot="16200000">
              <a:off x="3367849" y="2394498"/>
              <a:ext cx="2642125" cy="2642890"/>
            </a:xfrm>
            <a:prstGeom prst="rect">
              <a:avLst/>
            </a:prstGeom>
            <a:noFill/>
          </p:spPr>
          <p:txBody>
            <a:bodyPr spcFirstLastPara="1" wrap="none">
              <a:prstTxWarp prst="textCircle">
                <a:avLst/>
              </a:prstTxWarp>
              <a:spAutoFit/>
            </a:bodyPr>
            <a:lstStyle/>
            <a:p>
              <a:pPr algn="ctr" defTabSz="914400">
                <a:spcBef>
                  <a:spcPct val="20000"/>
                </a:spcBef>
                <a:defRPr/>
              </a:pPr>
              <a:r>
                <a:rPr lang="en-US" sz="2000" dirty="0">
                  <a:ln w="18415" cmpd="sng">
                    <a:noFill/>
                    <a:prstDash val="solid"/>
                  </a:ln>
                  <a:solidFill>
                    <a:srgbClr val="C00000">
                      <a:lumMod val="20000"/>
                      <a:lumOff val="80000"/>
                    </a:srgbClr>
                  </a:solidFill>
                  <a:latin typeface="Times New Roman"/>
                  <a:cs typeface="Arial" pitchFamily="34" charset="0"/>
                </a:rPr>
                <a:t>Privacy-enhancing                                                  </a:t>
              </a:r>
              <a:r>
                <a:rPr lang="en-US" sz="200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latin typeface="Times New Roman"/>
                  <a:cs typeface="Arial" pitchFamily="34" charset="0"/>
                </a:rPr>
                <a:t>Secure</a:t>
              </a:r>
              <a:r>
                <a:rPr lang="en-US" sz="2000" dirty="0">
                  <a:ln w="18415" cmpd="sng">
                    <a:noFill/>
                    <a:prstDash val="solid"/>
                  </a:ln>
                  <a:solidFill>
                    <a:srgbClr val="C00000">
                      <a:lumMod val="20000"/>
                      <a:lumOff val="80000"/>
                    </a:srgbClr>
                  </a:solidFill>
                  <a:latin typeface="Times New Roman"/>
                  <a:cs typeface="Arial" pitchFamily="34" charset="0"/>
                </a:rPr>
                <a:t>                   Interoperable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3643000" y="2612965"/>
              <a:ext cx="2118254" cy="2117937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spcBef>
                  <a:spcPct val="20000"/>
                </a:spcBef>
                <a:defRPr/>
              </a:pPr>
              <a:endParaRPr lang="en-US" sz="2400" dirty="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 rot="13631039">
              <a:off x="3496257" y="2333761"/>
              <a:ext cx="2773645" cy="3043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>
              <a:prstTxWarp prst="textCircle">
                <a:avLst/>
              </a:prstTxWarp>
              <a:spAutoFit/>
            </a:bodyPr>
            <a:lstStyle/>
            <a:p>
              <a:pPr algn="ctr" defTabSz="914400">
                <a:lnSpc>
                  <a:spcPts val="1700"/>
                </a:lnSpc>
                <a:spcBef>
                  <a:spcPct val="20000"/>
                </a:spcBef>
                <a:defRPr/>
              </a:pPr>
              <a:r>
                <a:rPr lang="en-US" sz="2000" dirty="0">
                  <a:ln w="12700">
                    <a:noFill/>
                    <a:prstDash val="solid"/>
                  </a:ln>
                  <a:solidFill>
                    <a:srgbClr val="DEECEE">
                      <a:tint val="85000"/>
                      <a:satMod val="155000"/>
                    </a:srgbClr>
                  </a:solidFill>
                  <a:latin typeface="Times New Roman"/>
                  <a:cs typeface="Arial" pitchFamily="34" charset="0"/>
                </a:rPr>
                <a:t>Cost-effective</a:t>
              </a:r>
              <a:br>
                <a:rPr lang="en-US" sz="2000" dirty="0">
                  <a:ln w="12700">
                    <a:noFill/>
                    <a:prstDash val="solid"/>
                  </a:ln>
                  <a:solidFill>
                    <a:srgbClr val="DEECEE">
                      <a:tint val="85000"/>
                      <a:satMod val="155000"/>
                    </a:srgbClr>
                  </a:solidFill>
                  <a:latin typeface="Times New Roman"/>
                  <a:cs typeface="Arial" pitchFamily="34" charset="0"/>
                </a:rPr>
              </a:br>
              <a:r>
                <a:rPr lang="en-US" sz="2000" dirty="0">
                  <a:ln w="12700">
                    <a:noFill/>
                    <a:prstDash val="solid"/>
                  </a:ln>
                  <a:solidFill>
                    <a:srgbClr val="DEECEE">
                      <a:tint val="85000"/>
                      <a:satMod val="155000"/>
                    </a:srgbClr>
                  </a:solidFill>
                  <a:latin typeface="Times New Roman"/>
                  <a:cs typeface="Arial" pitchFamily="34" charset="0"/>
                </a:rPr>
                <a:t>and easy to use</a:t>
              </a:r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668337" y="1855913"/>
            <a:ext cx="2568575" cy="1201737"/>
            <a:chOff x="479270" y="2065065"/>
            <a:chExt cx="2569309" cy="1201275"/>
          </a:xfrm>
        </p:grpSpPr>
        <p:sp>
          <p:nvSpPr>
            <p:cNvPr id="97" name="Oval 96"/>
            <p:cNvSpPr/>
            <p:nvPr/>
          </p:nvSpPr>
          <p:spPr>
            <a:xfrm>
              <a:off x="479270" y="2141236"/>
              <a:ext cx="1125859" cy="1125104"/>
            </a:xfrm>
            <a:prstGeom prst="ellipse">
              <a:avLst/>
            </a:prstGeom>
            <a:blipFill rotWithShape="0">
              <a:blip r:embed="rId9" cstate="print"/>
              <a:stretch>
                <a:fillRect/>
              </a:stretch>
            </a:blipFill>
            <a:ln w="1270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6" name="TextBox 105"/>
            <p:cNvSpPr txBox="1"/>
            <p:nvPr/>
          </p:nvSpPr>
          <p:spPr>
            <a:xfrm>
              <a:off x="1648004" y="2065065"/>
              <a:ext cx="1400575" cy="11998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en-US" dirty="0">
                  <a:solidFill>
                    <a:prstClr val="white">
                      <a:lumMod val="50000"/>
                    </a:prstClr>
                  </a:solidFill>
                  <a:latin typeface="Trebuchet MS" pitchFamily="34" charset="0"/>
                  <a:cs typeface="Arial" pitchFamily="34" charset="0"/>
                </a:rPr>
                <a:t>Apply for mortgage online with e-signature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39940" y="3647017"/>
            <a:ext cx="2581275" cy="1317625"/>
            <a:chOff x="0" y="3652296"/>
            <a:chExt cx="2581077" cy="1318103"/>
          </a:xfrm>
        </p:grpSpPr>
        <p:sp>
          <p:nvSpPr>
            <p:cNvPr id="102" name="Oval 101"/>
            <p:cNvSpPr/>
            <p:nvPr/>
          </p:nvSpPr>
          <p:spPr>
            <a:xfrm>
              <a:off x="1455625" y="3844453"/>
              <a:ext cx="1125452" cy="1125946"/>
            </a:xfrm>
            <a:prstGeom prst="ellipse">
              <a:avLst/>
            </a:prstGeom>
            <a:blipFill rotWithShape="0">
              <a:blip r:embed="rId10" cstate="print"/>
              <a:stretch>
                <a:fillRect/>
              </a:stretch>
            </a:blipFill>
            <a:ln w="1270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286" name="TextBox 110"/>
            <p:cNvSpPr txBox="1">
              <a:spLocks noChangeArrowheads="1"/>
            </p:cNvSpPr>
            <p:nvPr/>
          </p:nvSpPr>
          <p:spPr bwMode="auto">
            <a:xfrm>
              <a:off x="0" y="3652296"/>
              <a:ext cx="169627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dirty="0">
                  <a:solidFill>
                    <a:srgbClr val="7F7F7F"/>
                  </a:solidFill>
                  <a:latin typeface="Trebuchet MS" pitchFamily="34" charset="0"/>
                </a:rPr>
                <a:t>Trustworthy critical service delivery</a:t>
              </a: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681037" y="5206530"/>
            <a:ext cx="3036887" cy="1214696"/>
            <a:chOff x="543339" y="5159041"/>
            <a:chExt cx="3035884" cy="1215633"/>
          </a:xfrm>
        </p:grpSpPr>
        <p:sp>
          <p:nvSpPr>
            <p:cNvPr id="101" name="Oval 100"/>
            <p:cNvSpPr/>
            <p:nvPr/>
          </p:nvSpPr>
          <p:spPr>
            <a:xfrm>
              <a:off x="2423905" y="5213316"/>
              <a:ext cx="1125166" cy="1124817"/>
            </a:xfrm>
            <a:prstGeom prst="ellipse">
              <a:avLst/>
            </a:prstGeom>
            <a:blipFill rotWithShape="0">
              <a:blip r:embed="rId11" cstate="print"/>
              <a:stretch>
                <a:fillRect/>
              </a:stretch>
            </a:blipFill>
            <a:ln w="1270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5" name="&quot;No&quot; Symbol 104"/>
            <p:cNvSpPr/>
            <p:nvPr/>
          </p:nvSpPr>
          <p:spPr>
            <a:xfrm>
              <a:off x="2390579" y="5199018"/>
              <a:ext cx="1188644" cy="1175656"/>
            </a:xfrm>
            <a:prstGeom prst="noSmoking">
              <a:avLst/>
            </a:prstGeom>
            <a:solidFill>
              <a:srgbClr val="FF0000">
                <a:alpha val="69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spcBef>
                  <a:spcPct val="20000"/>
                </a:spcBef>
                <a:defRPr/>
              </a:pPr>
              <a:endParaRPr lang="en-US" sz="1600" dirty="0">
                <a:solidFill>
                  <a:srgbClr val="4E4E4E"/>
                </a:solidFill>
                <a:latin typeface="Trebuchet MS" pitchFamily="34" charset="0"/>
              </a:endParaRPr>
            </a:p>
          </p:txBody>
        </p:sp>
        <p:sp>
          <p:nvSpPr>
            <p:cNvPr id="11284" name="TextBox 109"/>
            <p:cNvSpPr txBox="1">
              <a:spLocks noChangeArrowheads="1"/>
            </p:cNvSpPr>
            <p:nvPr/>
          </p:nvSpPr>
          <p:spPr bwMode="auto">
            <a:xfrm>
              <a:off x="543339" y="5159041"/>
              <a:ext cx="2157668" cy="83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600" dirty="0">
                  <a:solidFill>
                    <a:srgbClr val="7F7F7F"/>
                  </a:solidFill>
                  <a:latin typeface="Trebuchet MS" pitchFamily="34" charset="0"/>
                </a:rPr>
                <a:t>Security ‘built-into’ </a:t>
              </a:r>
              <a:br>
                <a:rPr lang="en-US" sz="1600" dirty="0">
                  <a:solidFill>
                    <a:srgbClr val="7F7F7F"/>
                  </a:solidFill>
                  <a:latin typeface="Trebuchet MS" pitchFamily="34" charset="0"/>
                </a:rPr>
              </a:br>
              <a:r>
                <a:rPr lang="en-US" sz="1600" dirty="0">
                  <a:solidFill>
                    <a:srgbClr val="7F7F7F"/>
                  </a:solidFill>
                  <a:latin typeface="Trebuchet MS" pitchFamily="34" charset="0"/>
                </a:rPr>
                <a:t>system to </a:t>
              </a:r>
              <a:br>
                <a:rPr lang="en-US" sz="1600" dirty="0">
                  <a:solidFill>
                    <a:srgbClr val="7F7F7F"/>
                  </a:solidFill>
                  <a:latin typeface="Trebuchet MS" pitchFamily="34" charset="0"/>
                </a:rPr>
              </a:br>
              <a:r>
                <a:rPr lang="en-US" sz="1600" dirty="0">
                  <a:solidFill>
                    <a:srgbClr val="7F7F7F"/>
                  </a:solidFill>
                  <a:latin typeface="Trebuchet MS" pitchFamily="34" charset="0"/>
                </a:rPr>
                <a:t>reduce user error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4871540" y="5460421"/>
            <a:ext cx="4272460" cy="1125538"/>
            <a:chOff x="5477613" y="5616157"/>
            <a:chExt cx="4272204" cy="1125430"/>
          </a:xfrm>
        </p:grpSpPr>
        <p:sp>
          <p:nvSpPr>
            <p:cNvPr id="100" name="Oval 99"/>
            <p:cNvSpPr/>
            <p:nvPr/>
          </p:nvSpPr>
          <p:spPr>
            <a:xfrm>
              <a:off x="5477613" y="5616157"/>
              <a:ext cx="1125469" cy="1125430"/>
            </a:xfrm>
            <a:prstGeom prst="ellipse">
              <a:avLst/>
            </a:prstGeom>
            <a:blipFill rotWithShape="0">
              <a:blip r:embed="rId12" cstate="print"/>
              <a:stretch>
                <a:fillRect/>
              </a:stretch>
            </a:blipFill>
            <a:ln w="1270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281" name="TextBox 108"/>
            <p:cNvSpPr txBox="1">
              <a:spLocks noChangeArrowheads="1"/>
            </p:cNvSpPr>
            <p:nvPr/>
          </p:nvSpPr>
          <p:spPr bwMode="auto">
            <a:xfrm>
              <a:off x="6717507" y="5664941"/>
              <a:ext cx="303231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dirty="0">
                  <a:solidFill>
                    <a:srgbClr val="7F7F7F"/>
                  </a:solidFill>
                  <a:latin typeface="Trebuchet MS" pitchFamily="34" charset="0"/>
                </a:rPr>
                <a:t>Privately post location </a:t>
              </a:r>
              <a:br>
                <a:rPr lang="en-US" dirty="0">
                  <a:solidFill>
                    <a:srgbClr val="7F7F7F"/>
                  </a:solidFill>
                  <a:latin typeface="Trebuchet MS" pitchFamily="34" charset="0"/>
                </a:rPr>
              </a:br>
              <a:r>
                <a:rPr lang="en-US" dirty="0">
                  <a:solidFill>
                    <a:srgbClr val="7F7F7F"/>
                  </a:solidFill>
                  <a:latin typeface="Trebuchet MS" pitchFamily="34" charset="0"/>
                </a:rPr>
                <a:t>to her friends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6346956" y="3544756"/>
            <a:ext cx="3032125" cy="1743051"/>
            <a:chOff x="6346238" y="3622231"/>
            <a:chExt cx="3032310" cy="1743754"/>
          </a:xfrm>
        </p:grpSpPr>
        <p:sp>
          <p:nvSpPr>
            <p:cNvPr id="99" name="Oval 98"/>
            <p:cNvSpPr/>
            <p:nvPr/>
          </p:nvSpPr>
          <p:spPr>
            <a:xfrm>
              <a:off x="6919229" y="3622231"/>
              <a:ext cx="1125606" cy="1125991"/>
            </a:xfrm>
            <a:prstGeom prst="ellipse">
              <a:avLst/>
            </a:prstGeom>
            <a:blipFill rotWithShape="0">
              <a:blip r:embed="rId13" cstate="print"/>
              <a:stretch>
                <a:fillRect/>
              </a:stretch>
            </a:blipFill>
            <a:ln w="1270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279" name="TextBox 107"/>
            <p:cNvSpPr txBox="1">
              <a:spLocks noChangeArrowheads="1"/>
            </p:cNvSpPr>
            <p:nvPr/>
          </p:nvSpPr>
          <p:spPr bwMode="auto">
            <a:xfrm>
              <a:off x="6346238" y="4719394"/>
              <a:ext cx="3032310" cy="646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dirty="0">
                  <a:solidFill>
                    <a:srgbClr val="7F7F7F"/>
                  </a:solidFill>
                  <a:latin typeface="Trebuchet MS" pitchFamily="34" charset="0"/>
                </a:rPr>
                <a:t>Secure Sign-On to state website</a:t>
              </a: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6242050" y="1931257"/>
            <a:ext cx="2686050" cy="1200329"/>
            <a:chOff x="6458600" y="1967943"/>
            <a:chExt cx="2685400" cy="1201103"/>
          </a:xfrm>
        </p:grpSpPr>
        <p:sp>
          <p:nvSpPr>
            <p:cNvPr id="98" name="Oval 97"/>
            <p:cNvSpPr/>
            <p:nvPr/>
          </p:nvSpPr>
          <p:spPr>
            <a:xfrm>
              <a:off x="6458600" y="2029897"/>
              <a:ext cx="1125266" cy="1126264"/>
            </a:xfrm>
            <a:prstGeom prst="ellipse">
              <a:avLst/>
            </a:prstGeom>
            <a:blipFill rotWithShape="0">
              <a:blip r:embed="rId14" cstate="print"/>
              <a:stretch>
                <a:fillRect/>
              </a:stretch>
            </a:blipFill>
            <a:ln w="1270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7" name="TextBox 106"/>
            <p:cNvSpPr txBox="1"/>
            <p:nvPr/>
          </p:nvSpPr>
          <p:spPr>
            <a:xfrm>
              <a:off x="7585452" y="1967943"/>
              <a:ext cx="1558548" cy="12011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en-US" dirty="0">
                  <a:solidFill>
                    <a:prstClr val="white">
                      <a:lumMod val="50000"/>
                    </a:prstClr>
                  </a:solidFill>
                  <a:latin typeface="Trebuchet MS" pitchFamily="34" charset="0"/>
                  <a:cs typeface="Arial" pitchFamily="34" charset="0"/>
                </a:rPr>
                <a:t>Online shopping with minimal sharing of PII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46" y="606425"/>
            <a:ext cx="8329612" cy="384175"/>
          </a:xfrm>
        </p:spPr>
        <p:txBody>
          <a:bodyPr>
            <a:noAutofit/>
          </a:bodyPr>
          <a:lstStyle/>
          <a:p>
            <a:pPr eaLnBrk="1" hangingPunct="1"/>
            <a:r>
              <a:rPr sz="3600" b="1" dirty="0" smtClean="0">
                <a:solidFill>
                  <a:schemeClr val="tx2"/>
                </a:solidFill>
              </a:rPr>
              <a:t>January 1, 2016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28600" y="990600"/>
            <a:ext cx="8634412" cy="560388"/>
          </a:xfrm>
          <a:prstGeom prst="roundRect">
            <a:avLst/>
          </a:prstGeom>
          <a:solidFill>
            <a:srgbClr val="CCFFCC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spcBef>
                <a:spcPct val="20000"/>
              </a:spcBef>
              <a:defRPr/>
            </a:pPr>
            <a:r>
              <a:rPr lang="en-US" sz="1550" dirty="0">
                <a:solidFill>
                  <a:srgbClr val="3A3A3A">
                    <a:lumMod val="60000"/>
                    <a:lumOff val="40000"/>
                  </a:srgbClr>
                </a:solidFill>
                <a:latin typeface="Trebuchet MS" pitchFamily="34" charset="0"/>
              </a:rPr>
              <a:t>The Identity Ecosystem: Individuals can choose among multiple identity providers and digital credentials for convenient, secure, and privacy-enhancing transactions anywhere, anytime. </a:t>
            </a:r>
          </a:p>
        </p:txBody>
      </p:sp>
    </p:spTree>
    <p:extLst>
      <p:ext uri="{BB962C8B-B14F-4D97-AF65-F5344CB8AC3E}">
        <p14:creationId xmlns:p14="http://schemas.microsoft.com/office/powerpoint/2010/main" val="37503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0982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dirty="0"/>
              <a:t>The activities and work products of the IDESG shall be conducted in support of the following objectives:</a:t>
            </a:r>
          </a:p>
          <a:p>
            <a:endParaRPr lang="en-US" sz="1900" dirty="0"/>
          </a:p>
          <a:p>
            <a:r>
              <a:rPr lang="en-US" sz="1900" dirty="0"/>
              <a:t>Ensuring that the Identity Ecosystem and Identity Ecosystem Framework conform to the four NSTIC Guiding Principles.</a:t>
            </a:r>
          </a:p>
          <a:p>
            <a:endParaRPr lang="en-US" sz="1900" dirty="0"/>
          </a:p>
          <a:p>
            <a:r>
              <a:rPr lang="en-US" sz="1900" dirty="0"/>
              <a:t>Administering the process for policy and standards development and adoption for the Identity Ecosystem Framework and, where necessary establishing policies standards for the Identity Ecosystem Framework.</a:t>
            </a:r>
          </a:p>
          <a:p>
            <a:endParaRPr lang="en-US" sz="1900" dirty="0"/>
          </a:p>
          <a:p>
            <a:r>
              <a:rPr lang="en-US" sz="1900" dirty="0"/>
              <a:t>Adopting and, where necessary, establishing standards for the Identity Ecosystem Framework.</a:t>
            </a:r>
          </a:p>
          <a:p>
            <a:endParaRPr lang="en-US" sz="1900" dirty="0"/>
          </a:p>
          <a:p>
            <a:r>
              <a:rPr lang="en-US" sz="1900" dirty="0"/>
              <a:t>Certifying that accreditation authorities validate adherence to the requirements of the Identity Ecosystem Framework.</a:t>
            </a:r>
          </a:p>
          <a:p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5667532"/>
            <a:ext cx="8839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altLang="en-US" sz="1200" i="1" dirty="0">
                <a:solidFill>
                  <a:srgbClr val="4E4E4E"/>
                </a:solidFill>
                <a:latin typeface="Trebuchet MS" panose="020B0603020202020204" pitchFamily="34" charset="0"/>
              </a:rPr>
              <a:t>Text taken from the Identity Ecosystem Steering Group (IDESG) 2013 Rules of Association. </a:t>
            </a:r>
          </a:p>
          <a:p>
            <a:pPr algn="ctr" defTabSz="914400"/>
            <a:r>
              <a:rPr lang="en-US" altLang="en-US" sz="1200" i="1" dirty="0">
                <a:solidFill>
                  <a:srgbClr val="4E4E4E"/>
                </a:solidFill>
                <a:latin typeface="Trebuchet MS" panose="020B0603020202020204" pitchFamily="34" charset="0"/>
              </a:rPr>
              <a:t>Read more about the IDESG in its policy documents.</a:t>
            </a:r>
            <a:r>
              <a:rPr lang="en-US" altLang="en-US" sz="1400" dirty="0">
                <a:solidFill>
                  <a:srgbClr val="4E4E4E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1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Structure</a:t>
            </a:r>
            <a:endParaRPr lang="en-US" dirty="0"/>
          </a:p>
        </p:txBody>
      </p:sp>
      <p:pic>
        <p:nvPicPr>
          <p:cNvPr id="4" name="Content Placeholder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75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763000" cy="758825"/>
          </a:xfrm>
        </p:spPr>
        <p:txBody>
          <a:bodyPr/>
          <a:lstStyle/>
          <a:p>
            <a:r>
              <a:rPr lang="en-US" altLang="en-US" dirty="0" smtClean="0">
                <a:latin typeface="Trebuchet MS" charset="0"/>
              </a:rPr>
              <a:t>IDESG Committees</a:t>
            </a:r>
          </a:p>
        </p:txBody>
      </p:sp>
      <p:graphicFrame>
        <p:nvGraphicFramePr>
          <p:cNvPr id="88107" name="Group 4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91257295"/>
              </p:ext>
            </p:extLst>
          </p:nvPr>
        </p:nvGraphicFramePr>
        <p:xfrm>
          <a:off x="152400" y="990600"/>
          <a:ext cx="8839200" cy="5791200"/>
        </p:xfrm>
        <a:graphic>
          <a:graphicData uri="http://schemas.openxmlformats.org/drawingml/2006/table">
            <a:tbl>
              <a:tblPr/>
              <a:tblGrid>
                <a:gridCol w="1803684"/>
                <a:gridCol w="7035516"/>
              </a:tblGrid>
              <a:tr h="544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Committee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Objective(s)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1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Financial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24161750" indent="-24161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Working to enable full participation of financial services stakeholders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11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Healthcare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4161750" indent="-24161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Addressing the identity technology, policy and relationship (liability) requirements of the health care community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11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International Coordination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24161750" indent="-24161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Coordinating engagement with relevant international identity standards bodies, initiatives, and policy bodies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11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Trust Framework &amp; Trustmark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4161750" indent="-24161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A forum for trust framework representatives and other interested parties to develop and manage a trustmark program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11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Policy Coordination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24161750" indent="-24161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Inspiring awareness and reuse of successful policies, including operating rules, business process methods and risk allocation methods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11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Privacy Coordination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4161750" indent="-24161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Identifying privacy issues and recommendations to remedy them.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4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Security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24161750" indent="-24161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Responsible for recommending a Security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11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Standards Coordination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Identifying standards and frameworks that can support the stated key attributes of the Identity Ecosystem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11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User Experience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23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rebuchet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ea typeface="ＭＳ Ｐゴシック" charset="-128"/>
                        </a:rPr>
                        <a:t>Evaluating technologies and identity solutions within the IE to confirm that they are easy-to-use and accessible for all potential users.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0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IDESG working 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IDESG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r>
              <a:rPr lang="en-US" sz="2400" b="1" i="1" dirty="0" smtClean="0"/>
              <a:t>Complete version </a:t>
            </a:r>
            <a:r>
              <a:rPr lang="en-US" sz="2400" b="1" i="1" dirty="0"/>
              <a:t>1 of the IEF by December 31, </a:t>
            </a:r>
            <a:r>
              <a:rPr lang="en-US" sz="2400" b="1" i="1" dirty="0" smtClean="0"/>
              <a:t>2014</a:t>
            </a:r>
          </a:p>
          <a:p>
            <a:endParaRPr lang="en-US" sz="2800" b="1" i="1" dirty="0"/>
          </a:p>
          <a:p>
            <a:pPr lvl="1"/>
            <a:r>
              <a:rPr lang="en-US" sz="2300" dirty="0" smtClean="0"/>
              <a:t>Will allow a baseline to which self-attestations can occur</a:t>
            </a:r>
          </a:p>
          <a:p>
            <a:pPr lvl="1"/>
            <a:endParaRPr lang="en-US" sz="2300" dirty="0" smtClean="0"/>
          </a:p>
          <a:p>
            <a:pPr lvl="1"/>
            <a:r>
              <a:rPr lang="en-US" sz="2300" dirty="0" smtClean="0"/>
              <a:t>Sets the stage for development of a comprehensive compliance and conformance program by December 31, 2015</a:t>
            </a:r>
            <a:endParaRPr lang="en-US" sz="2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35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503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IEF Development Plan (currently a draft) is intended to:</a:t>
            </a:r>
          </a:p>
          <a:p>
            <a:pPr lvl="1"/>
            <a:r>
              <a:rPr lang="en-US" dirty="0"/>
              <a:t>Identify key IEF components</a:t>
            </a:r>
          </a:p>
          <a:p>
            <a:pPr lvl="1"/>
            <a:r>
              <a:rPr lang="en-US" dirty="0"/>
              <a:t>Define 2014 component objectives</a:t>
            </a:r>
          </a:p>
          <a:p>
            <a:pPr lvl="1"/>
            <a:r>
              <a:rPr lang="en-US" dirty="0"/>
              <a:t>Establish targets for component completion</a:t>
            </a:r>
          </a:p>
          <a:p>
            <a:pPr lvl="1"/>
            <a:r>
              <a:rPr lang="en-US" dirty="0"/>
              <a:t>Facilitate project planning</a:t>
            </a:r>
          </a:p>
          <a:p>
            <a:pPr lvl="1"/>
            <a:r>
              <a:rPr lang="en-US" dirty="0"/>
              <a:t>Support prioritization and resourcing</a:t>
            </a:r>
          </a:p>
          <a:p>
            <a:pPr lvl="1"/>
            <a:r>
              <a:rPr lang="en-US" dirty="0"/>
              <a:t>Serve as guidance to committees and chairs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36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3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Framework Development Plan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BBBD6D-7A00-4A1B-8645-FF82A8172F97}" type="slidenum">
              <a:rPr lang="en-US" smtClean="0">
                <a:solidFill>
                  <a:srgbClr val="0A658C">
                    <a:shade val="75000"/>
                  </a:srgbClr>
                </a:solidFill>
                <a:latin typeface="Times New Roman"/>
              </a:rPr>
              <a:pPr/>
              <a:t>37</a:t>
            </a:fld>
            <a:endParaRPr lang="en-US" dirty="0">
              <a:solidFill>
                <a:srgbClr val="0A658C">
                  <a:shade val="75000"/>
                </a:srgbClr>
              </a:solidFill>
              <a:latin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36572" y="1600200"/>
            <a:ext cx="348373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36572" y="2514600"/>
            <a:ext cx="348373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40865" y="3429000"/>
            <a:ext cx="348373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36572" y="4343400"/>
            <a:ext cx="348373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40865" y="1840468"/>
            <a:ext cx="3480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t"/>
            <a:r>
              <a:rPr lang="en-US" b="1" dirty="0">
                <a:solidFill>
                  <a:prstClr val="white"/>
                </a:solidFill>
                <a:latin typeface="Times New Roman"/>
              </a:rPr>
              <a:t>Functional Model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12772" y="2630269"/>
            <a:ext cx="336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t"/>
            <a:r>
              <a:rPr lang="en-US" b="1" dirty="0">
                <a:solidFill>
                  <a:prstClr val="white"/>
                </a:solidFill>
                <a:latin typeface="Times New Roman"/>
              </a:rPr>
              <a:t>Define Guiding Principle Requirements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9400" y="3669268"/>
            <a:ext cx="3501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t"/>
            <a:r>
              <a:rPr lang="en-US" b="1" dirty="0">
                <a:solidFill>
                  <a:prstClr val="white"/>
                </a:solidFill>
                <a:latin typeface="Times New Roman"/>
              </a:rPr>
              <a:t>Define Initial Risk Model(s)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0865" y="4459069"/>
            <a:ext cx="348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t"/>
            <a:r>
              <a:rPr lang="en-US" b="1" dirty="0">
                <a:solidFill>
                  <a:prstClr val="white"/>
                </a:solidFill>
                <a:latin typeface="Times New Roman"/>
              </a:rPr>
              <a:t> IEF Compliance/Conformance Program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36572" y="5257800"/>
            <a:ext cx="348373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40865" y="5498068"/>
            <a:ext cx="3483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t"/>
            <a:r>
              <a:rPr lang="en-US" b="1" dirty="0">
                <a:solidFill>
                  <a:prstClr val="white"/>
                </a:solidFill>
                <a:latin typeface="Times New Roman"/>
              </a:rPr>
              <a:t> Implementation Tools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2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591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Frame the IDESG’s initial objectives and scope of work </a:t>
            </a:r>
          </a:p>
          <a:p>
            <a:r>
              <a:rPr lang="en-US" dirty="0" smtClean="0"/>
              <a:t>Provide </a:t>
            </a:r>
            <a:r>
              <a:rPr lang="en-US" dirty="0"/>
              <a:t>a basis for the development of IDESG work products </a:t>
            </a:r>
          </a:p>
          <a:p>
            <a:r>
              <a:rPr lang="en-US" dirty="0" smtClean="0"/>
              <a:t>Drive </a:t>
            </a:r>
            <a:r>
              <a:rPr lang="en-US" dirty="0"/>
              <a:t>consensus among IDESG plenary members about the characteristics of the </a:t>
            </a:r>
            <a:r>
              <a:rPr lang="en-US" dirty="0" smtClean="0"/>
              <a:t>ecosystem </a:t>
            </a:r>
            <a:r>
              <a:rPr lang="en-US" dirty="0"/>
              <a:t>and identity ecosystem framework they are trying to bring into existence </a:t>
            </a:r>
          </a:p>
          <a:p>
            <a:r>
              <a:rPr lang="en-US" dirty="0" smtClean="0"/>
              <a:t>Provide </a:t>
            </a:r>
            <a:r>
              <a:rPr lang="en-US" dirty="0"/>
              <a:t>a method for the elicitation and capture the requirements of the various NSTIC </a:t>
            </a:r>
            <a:r>
              <a:rPr lang="en-US" dirty="0" smtClean="0"/>
              <a:t>constituencies </a:t>
            </a:r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more concrete the application of the NSTIC guiding principles in terms of real- </a:t>
            </a:r>
            <a:r>
              <a:rPr lang="en-US" dirty="0" smtClean="0"/>
              <a:t>world </a:t>
            </a:r>
            <a:r>
              <a:rPr lang="en-US" dirty="0"/>
              <a:t>scenarios </a:t>
            </a:r>
          </a:p>
          <a:p>
            <a:r>
              <a:rPr lang="en-US" dirty="0" smtClean="0"/>
              <a:t>Serve </a:t>
            </a:r>
            <a:r>
              <a:rPr lang="en-US" dirty="0"/>
              <a:t>as a test target against which IDESG work products can be evaluated </a:t>
            </a:r>
          </a:p>
          <a:p>
            <a:r>
              <a:rPr lang="en-US" dirty="0" smtClean="0"/>
              <a:t>Serve </a:t>
            </a:r>
            <a:r>
              <a:rPr lang="en-US" dirty="0"/>
              <a:t>as a guide for the collective efforts of the IDESG, to maintain a common focus and </a:t>
            </a:r>
            <a:r>
              <a:rPr lang="en-US" dirty="0" smtClean="0"/>
              <a:t>alignment 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1530" y="5709786"/>
            <a:ext cx="7895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www.idecosystem.org</a:t>
            </a:r>
            <a:r>
              <a:rPr lang="en-US" dirty="0"/>
              <a:t>/</a:t>
            </a:r>
            <a:r>
              <a:rPr lang="en-US" dirty="0" err="1"/>
              <a:t>index.php?q</a:t>
            </a:r>
            <a:r>
              <a:rPr lang="en-US" dirty="0"/>
              <a:t>=</a:t>
            </a:r>
            <a:r>
              <a:rPr lang="en-US" dirty="0" err="1"/>
              <a:t>filedepot_download</a:t>
            </a:r>
            <a:r>
              <a:rPr lang="en-US" dirty="0"/>
              <a:t>/944/1272</a:t>
            </a:r>
          </a:p>
        </p:txBody>
      </p:sp>
      <p:sp>
        <p:nvSpPr>
          <p:cNvPr id="6" name="Rectangle 5"/>
          <p:cNvSpPr/>
          <p:nvPr/>
        </p:nvSpPr>
        <p:spPr>
          <a:xfrm>
            <a:off x="791529" y="6079118"/>
            <a:ext cx="6058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www.idecosystem.org</a:t>
            </a:r>
            <a:r>
              <a:rPr lang="en-US" dirty="0"/>
              <a:t>/wiki/</a:t>
            </a:r>
            <a:r>
              <a:rPr lang="en-US" dirty="0" err="1"/>
              <a:t>Use_Cases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7299" y="1432441"/>
            <a:ext cx="8763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Create a modular, flexible, and adaptive set of functional elements that can be effectively applied to the broadest possible collection of use cases, frameworks, and identity models.</a:t>
            </a:r>
          </a:p>
          <a:p>
            <a:pPr marL="285750" lvl="1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Establish functional elements in </a:t>
            </a:r>
            <a:r>
              <a:rPr lang="en-US" sz="2000" dirty="0"/>
              <a:t>such a way that requirements can be written to them and assessed against </a:t>
            </a:r>
            <a:r>
              <a:rPr lang="en-US" sz="2000" dirty="0" smtClean="0"/>
              <a:t>them.</a:t>
            </a:r>
            <a:endParaRPr lang="en-US" sz="20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Thus, the Functional Elements should: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1800" i="1" dirty="0" smtClean="0"/>
              <a:t>Provide a basis set of functional elements that can be combined to support NSTIC pilot and IDESG Use Cases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1800" i="1" dirty="0" smtClean="0"/>
              <a:t>Be implementable by various Actors within the identity ecosystem to fulfil required</a:t>
            </a:r>
            <a:r>
              <a:rPr lang="en-US" sz="1800" i="1" dirty="0"/>
              <a:t> </a:t>
            </a:r>
            <a:r>
              <a:rPr lang="en-US" sz="1800" i="1" dirty="0" smtClean="0"/>
              <a:t>Roles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1800" i="1" dirty="0" smtClean="0"/>
              <a:t>Help to delineate the responsibilities of various Actors in the identity ecosystem so that accountability for privacy/security/legal requirements is clear.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1800" i="1" dirty="0" smtClean="0"/>
              <a:t>Define the functional elements that can be assessed by certification providers to provide interoperable functional components</a:t>
            </a:r>
            <a:r>
              <a:rPr lang="en-US" sz="1800" i="1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Elements Goals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</p:spPr>
        <p:txBody>
          <a:bodyPr/>
          <a:lstStyle/>
          <a:p>
            <a:fld id="{A638EBA8-704C-4E60-B436-3D60B2AB6BA6}" type="datetime1">
              <a:rPr lang="en-US" smtClean="0"/>
              <a:t>6/10/14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9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NSTIC isn’t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Elements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8280"/>
            <a:ext cx="7686985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BA8-704C-4E60-B436-3D60B2AB6BA6}" type="datetime1">
              <a:rPr lang="en-US" smtClean="0"/>
              <a:t>6/10/14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2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and how to get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 involved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shape an alternative to / augmentation of the status quo</a:t>
            </a:r>
          </a:p>
          <a:p>
            <a:r>
              <a:rPr lang="en-US" dirty="0" smtClean="0"/>
              <a:t>Aid in the creation of a true market for identity</a:t>
            </a:r>
          </a:p>
          <a:p>
            <a:r>
              <a:rPr lang="en-US" dirty="0" smtClean="0"/>
              <a:t>Grow your business</a:t>
            </a:r>
          </a:p>
          <a:p>
            <a:r>
              <a:rPr lang="en-US" dirty="0" smtClean="0"/>
              <a:t>Work with industry peers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www.idecosystem.org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sz="quarter" idx="1"/>
          </p:nvPr>
        </p:nvSpPr>
        <p:spPr>
          <a:xfrm>
            <a:off x="333087" y="1971230"/>
            <a:ext cx="3127248" cy="4041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Trebuchet MS" charset="0"/>
              </a:rPr>
              <a:t>Rules of </a:t>
            </a:r>
            <a:r>
              <a:rPr lang="en-US" altLang="en-US" sz="2000" dirty="0" smtClean="0">
                <a:latin typeface="Trebuchet MS" charset="0"/>
              </a:rPr>
              <a:t>Association, Membership Agreements, </a:t>
            </a:r>
          </a:p>
          <a:p>
            <a:pPr marL="0" indent="0">
              <a:buNone/>
            </a:pPr>
            <a:r>
              <a:rPr lang="en-US" altLang="en-US" sz="2000" dirty="0" smtClean="0">
                <a:latin typeface="Trebuchet MS" charset="0"/>
              </a:rPr>
              <a:t>Policies</a:t>
            </a:r>
            <a:r>
              <a:rPr lang="en-US" altLang="en-US" sz="2000" dirty="0">
                <a:latin typeface="Trebuchet MS" charset="0"/>
              </a:rPr>
              <a:t>, etc</a:t>
            </a:r>
            <a:r>
              <a:rPr lang="en-US" altLang="en-US" sz="2000" dirty="0" smtClean="0">
                <a:latin typeface="Trebuchet MS" charset="0"/>
              </a:rPr>
              <a:t>.</a:t>
            </a:r>
          </a:p>
          <a:p>
            <a:pPr marL="0" indent="0">
              <a:buNone/>
            </a:pPr>
            <a:endParaRPr lang="en-US" altLang="en-US" sz="2000" dirty="0">
              <a:latin typeface="Trebuchet MS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Trebuchet MS" charset="0"/>
              </a:rPr>
              <a:t>Can all be found </a:t>
            </a:r>
            <a:r>
              <a:rPr lang="en-US" altLang="en-US" sz="2000" dirty="0" smtClean="0">
                <a:latin typeface="Trebuchet MS" charset="0"/>
              </a:rPr>
              <a:t>under</a:t>
            </a:r>
          </a:p>
          <a:p>
            <a:pPr marL="0" indent="0">
              <a:buNone/>
            </a:pPr>
            <a:endParaRPr lang="en-US" altLang="en-US" sz="2000" dirty="0">
              <a:latin typeface="Trebuchet MS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Trebuchet MS" charset="0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Trebuchet MS" charset="0"/>
              </a:rPr>
              <a:t>About - </a:t>
            </a:r>
            <a:r>
              <a:rPr lang="en-US" altLang="en-US" sz="2000" dirty="0" smtClean="0">
                <a:solidFill>
                  <a:schemeClr val="accent1"/>
                </a:solidFill>
                <a:latin typeface="Trebuchet MS" charset="0"/>
              </a:rPr>
              <a:t>Governance</a:t>
            </a:r>
            <a:endParaRPr lang="en-US" altLang="en-US" sz="2000" dirty="0">
              <a:latin typeface="Trebuchet MS" charset="0"/>
            </a:endParaRPr>
          </a:p>
          <a:p>
            <a:endParaRPr lang="en-US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r="14355" b="15543"/>
          <a:stretch/>
        </p:blipFill>
        <p:spPr>
          <a:xfrm>
            <a:off x="3460335" y="1981200"/>
            <a:ext cx="5426580" cy="356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Trebuchet MS" charset="0"/>
              </a:rPr>
              <a:t>Joining the IDESG</a:t>
            </a:r>
          </a:p>
        </p:txBody>
      </p:sp>
      <p:sp>
        <p:nvSpPr>
          <p:cNvPr id="93192" name="Rectangle 8"/>
          <p:cNvSpPr>
            <a:spLocks noGrp="1"/>
          </p:cNvSpPr>
          <p:nvPr>
            <p:ph type="body" sz="half" idx="4294967295"/>
          </p:nvPr>
        </p:nvSpPr>
        <p:spPr>
          <a:xfrm>
            <a:off x="301625" y="1524000"/>
            <a:ext cx="4191000" cy="4598988"/>
          </a:xfrm>
        </p:spPr>
        <p:txBody>
          <a:bodyPr/>
          <a:lstStyle/>
          <a:p>
            <a:r>
              <a:rPr lang="en-US" altLang="en-US" sz="2300" smtClean="0">
                <a:latin typeface="Trebuchet MS" charset="0"/>
                <a:hlinkClick r:id="rId3"/>
              </a:rPr>
              <a:t>www.idecosystem.org</a:t>
            </a:r>
            <a:endParaRPr lang="en-US" altLang="en-US" sz="2300" smtClean="0">
              <a:latin typeface="Trebuchet MS" charset="0"/>
            </a:endParaRPr>
          </a:p>
          <a:p>
            <a:r>
              <a:rPr lang="en-US" altLang="en-US" sz="2300" smtClean="0">
                <a:latin typeface="Trebuchet MS" charset="0"/>
              </a:rPr>
              <a:t>Click Membership - Join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5654675" y="28940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endParaRPr lang="en-US" altLang="en-US">
              <a:solidFill>
                <a:srgbClr val="4E4E4E"/>
              </a:solidFill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t="-569" r="34303" b="569"/>
          <a:stretch/>
        </p:blipFill>
        <p:spPr>
          <a:xfrm>
            <a:off x="762000" y="2463335"/>
            <a:ext cx="3276600" cy="3635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4292600" y="2463335"/>
            <a:ext cx="4453712" cy="34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8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95800"/>
            <a:ext cx="6324600" cy="1612940"/>
          </a:xfrm>
          <a:prstGeom prst="rect">
            <a:avLst/>
          </a:prstGeom>
        </p:spPr>
      </p:pic>
      <p:sp>
        <p:nvSpPr>
          <p:cNvPr id="921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Trebuchet MS" charset="0"/>
              </a:rPr>
              <a:t>How to Get Involved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-419100" y="1752600"/>
            <a:ext cx="4953000" cy="2971800"/>
          </a:xfrm>
        </p:spPr>
        <p:txBody>
          <a:bodyPr>
            <a:normAutofit/>
          </a:bodyPr>
          <a:lstStyle/>
          <a:p>
            <a:pPr lvl="2">
              <a:lnSpc>
                <a:spcPct val="80000"/>
              </a:lnSpc>
              <a:buSzPct val="70000"/>
              <a:buFontTx/>
              <a:buNone/>
            </a:pPr>
            <a:r>
              <a:rPr lang="en-US" altLang="en-US" sz="1600" b="1" dirty="0" smtClean="0">
                <a:latin typeface="Trebuchet MS" charset="0"/>
              </a:rPr>
              <a:t>Connect with Members. </a:t>
            </a:r>
            <a:br>
              <a:rPr lang="en-US" altLang="en-US" sz="1600" b="1" dirty="0" smtClean="0">
                <a:latin typeface="Trebuchet MS" charset="0"/>
              </a:rPr>
            </a:br>
            <a:r>
              <a:rPr lang="en-US" altLang="en-US" sz="1600" dirty="0" smtClean="0">
                <a:latin typeface="Trebuchet MS" charset="0"/>
              </a:rPr>
              <a:t>Join one of the email discussion lists - </a:t>
            </a:r>
            <a:br>
              <a:rPr lang="en-US" altLang="en-US" sz="1600" dirty="0" smtClean="0">
                <a:latin typeface="Trebuchet MS" charset="0"/>
              </a:rPr>
            </a:br>
            <a:r>
              <a:rPr lang="en-US" altLang="en-US" sz="1600" dirty="0" smtClean="0">
                <a:latin typeface="Trebuchet MS" charset="0"/>
              </a:rPr>
              <a:t>Post on a forum - Contribute to the Wiki and other projects.</a:t>
            </a:r>
          </a:p>
          <a:p>
            <a:pPr lvl="2">
              <a:lnSpc>
                <a:spcPct val="80000"/>
              </a:lnSpc>
              <a:buSzPct val="70000"/>
              <a:buFontTx/>
              <a:buNone/>
            </a:pPr>
            <a:endParaRPr lang="en-US" altLang="en-US" sz="1600" b="1" dirty="0" smtClean="0">
              <a:latin typeface="Trebuchet MS" charset="0"/>
            </a:endParaRPr>
          </a:p>
          <a:p>
            <a:pPr lvl="2">
              <a:lnSpc>
                <a:spcPct val="80000"/>
              </a:lnSpc>
              <a:buSzPct val="70000"/>
              <a:buFontTx/>
              <a:buNone/>
            </a:pPr>
            <a:r>
              <a:rPr lang="en-US" altLang="en-US" sz="1600" b="1" dirty="0" smtClean="0">
                <a:latin typeface="Trebuchet MS" charset="0"/>
              </a:rPr>
              <a:t>Learn and Develop. </a:t>
            </a:r>
          </a:p>
          <a:p>
            <a:pPr lvl="2">
              <a:lnSpc>
                <a:spcPct val="80000"/>
              </a:lnSpc>
              <a:buSzPct val="70000"/>
              <a:buFontTx/>
              <a:buNone/>
            </a:pPr>
            <a:r>
              <a:rPr lang="en-US" altLang="en-US" sz="1600" dirty="0" smtClean="0">
                <a:latin typeface="Trebuchet MS" charset="0"/>
              </a:rPr>
              <a:t>	Read the Member E-Newsletter – </a:t>
            </a:r>
            <a:br>
              <a:rPr lang="en-US" altLang="en-US" sz="1600" dirty="0" smtClean="0">
                <a:latin typeface="Trebuchet MS" charset="0"/>
              </a:rPr>
            </a:br>
            <a:r>
              <a:rPr lang="en-US" altLang="en-US" sz="1600" dirty="0" smtClean="0">
                <a:latin typeface="Trebuchet MS" charset="0"/>
              </a:rPr>
              <a:t>Read about upcoming events on the Website - Attend online and in person.</a:t>
            </a:r>
          </a:p>
          <a:p>
            <a:pPr lvl="2">
              <a:lnSpc>
                <a:spcPct val="80000"/>
              </a:lnSpc>
              <a:buSzPct val="70000"/>
              <a:buFontTx/>
              <a:buNone/>
            </a:pPr>
            <a:endParaRPr lang="en-US" altLang="en-US" sz="1600" dirty="0" smtClean="0">
              <a:latin typeface="Trebuchet MS" charset="0"/>
            </a:endParaRPr>
          </a:p>
          <a:p>
            <a:pPr lvl="2">
              <a:lnSpc>
                <a:spcPct val="80000"/>
              </a:lnSpc>
              <a:buSzPct val="70000"/>
              <a:buNone/>
            </a:pPr>
            <a:r>
              <a:rPr lang="en-US" altLang="en-US" sz="1600" b="1" dirty="0">
                <a:latin typeface="Trebuchet MS" charset="0"/>
              </a:rPr>
              <a:t>Run for a Leadership Position. </a:t>
            </a:r>
            <a:endParaRPr lang="en-US" altLang="en-US" sz="1600" dirty="0">
              <a:latin typeface="Trebuchet MS" charset="0"/>
            </a:endParaRPr>
          </a:p>
          <a:p>
            <a:pPr lvl="2">
              <a:lnSpc>
                <a:spcPct val="80000"/>
              </a:lnSpc>
              <a:buSzPct val="70000"/>
              <a:buFontTx/>
              <a:buNone/>
            </a:pPr>
            <a:endParaRPr lang="en-US" altLang="en-US" sz="1600" dirty="0" smtClean="0">
              <a:latin typeface="Trebuchet MS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966411" y="1752600"/>
            <a:ext cx="4953000" cy="29987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914400">
              <a:lnSpc>
                <a:spcPct val="80000"/>
              </a:lnSpc>
              <a:buClr>
                <a:srgbClr val="0A658C"/>
              </a:buClr>
              <a:buSzPct val="70000"/>
              <a:buFontTx/>
              <a:buNone/>
            </a:pPr>
            <a:r>
              <a:rPr lang="en-US" altLang="en-US" sz="1600" b="1" dirty="0" smtClean="0">
                <a:solidFill>
                  <a:srgbClr val="4E4E4E"/>
                </a:solidFill>
                <a:latin typeface="Trebuchet MS" charset="0"/>
              </a:rPr>
              <a:t>Advocate.</a:t>
            </a:r>
          </a:p>
          <a:p>
            <a:pPr lvl="2" defTabSz="914400">
              <a:lnSpc>
                <a:spcPct val="80000"/>
              </a:lnSpc>
              <a:buClr>
                <a:srgbClr val="0A658C"/>
              </a:buClr>
              <a:buSzPct val="70000"/>
              <a:buFontTx/>
              <a:buNone/>
            </a:pPr>
            <a:r>
              <a:rPr lang="en-US" altLang="en-US" sz="1600" b="1" dirty="0" smtClean="0">
                <a:solidFill>
                  <a:srgbClr val="4E4E4E"/>
                </a:solidFill>
                <a:latin typeface="Trebuchet MS" charset="0"/>
              </a:rPr>
              <a:t>	Tell your associates - Include IEDSG in your industry presentations, etc.</a:t>
            </a:r>
          </a:p>
          <a:p>
            <a:pPr lvl="2" defTabSz="914400">
              <a:lnSpc>
                <a:spcPct val="80000"/>
              </a:lnSpc>
              <a:buClr>
                <a:srgbClr val="0A658C"/>
              </a:buClr>
              <a:buSzPct val="70000"/>
              <a:buFontTx/>
              <a:buNone/>
            </a:pPr>
            <a:endParaRPr lang="en-US" altLang="en-US" sz="1600" b="1" dirty="0" smtClean="0">
              <a:solidFill>
                <a:srgbClr val="4E4E4E"/>
              </a:solidFill>
              <a:latin typeface="Trebuchet MS" charset="0"/>
            </a:endParaRPr>
          </a:p>
          <a:p>
            <a:pPr lvl="2" defTabSz="914400">
              <a:lnSpc>
                <a:spcPct val="80000"/>
              </a:lnSpc>
              <a:buClr>
                <a:srgbClr val="0A658C"/>
              </a:buClr>
              <a:buSzPct val="70000"/>
              <a:buFontTx/>
              <a:buNone/>
            </a:pPr>
            <a:r>
              <a:rPr lang="en-US" altLang="en-US" sz="1600" b="1" dirty="0" smtClean="0">
                <a:solidFill>
                  <a:srgbClr val="4E4E4E"/>
                </a:solidFill>
                <a:latin typeface="Trebuchet MS" charset="0"/>
              </a:rPr>
              <a:t>Present Your Ideas.  </a:t>
            </a:r>
            <a:br>
              <a:rPr lang="en-US" altLang="en-US" sz="1600" b="1" dirty="0" smtClean="0">
                <a:solidFill>
                  <a:srgbClr val="4E4E4E"/>
                </a:solidFill>
                <a:latin typeface="Trebuchet MS" charset="0"/>
              </a:rPr>
            </a:br>
            <a:r>
              <a:rPr lang="en-US" altLang="en-US" sz="1600" dirty="0" smtClean="0">
                <a:solidFill>
                  <a:srgbClr val="4E4E4E"/>
                </a:solidFill>
                <a:latin typeface="Trebuchet MS" charset="0"/>
              </a:rPr>
              <a:t>Submit an idea for group discussion.</a:t>
            </a:r>
            <a:br>
              <a:rPr lang="en-US" altLang="en-US" sz="1600" dirty="0" smtClean="0">
                <a:solidFill>
                  <a:srgbClr val="4E4E4E"/>
                </a:solidFill>
                <a:latin typeface="Trebuchet MS" charset="0"/>
              </a:rPr>
            </a:br>
            <a:r>
              <a:rPr lang="en-US" altLang="en-US" sz="1600" dirty="0" smtClean="0">
                <a:solidFill>
                  <a:srgbClr val="4E4E4E"/>
                </a:solidFill>
                <a:latin typeface="Trebuchet MS" charset="0"/>
              </a:rPr>
              <a:t>Share your own experience with your colleagues!</a:t>
            </a:r>
          </a:p>
          <a:p>
            <a:pPr lvl="2" defTabSz="914400">
              <a:lnSpc>
                <a:spcPct val="80000"/>
              </a:lnSpc>
              <a:buClr>
                <a:srgbClr val="0A658C"/>
              </a:buClr>
              <a:buSzPct val="70000"/>
              <a:buFontTx/>
              <a:buNone/>
            </a:pPr>
            <a:endParaRPr lang="en-US" altLang="en-US" sz="1600" dirty="0" smtClean="0">
              <a:solidFill>
                <a:srgbClr val="4E4E4E"/>
              </a:solidFill>
              <a:latin typeface="Trebuchet MS" charset="0"/>
            </a:endParaRPr>
          </a:p>
          <a:p>
            <a:pPr lvl="2" defTabSz="914400">
              <a:lnSpc>
                <a:spcPct val="80000"/>
              </a:lnSpc>
              <a:buClr>
                <a:srgbClr val="0A658C"/>
              </a:buClr>
              <a:buSzPct val="70000"/>
              <a:buFontTx/>
              <a:buNone/>
            </a:pPr>
            <a:endParaRPr lang="en-US" altLang="en-US" sz="1600" dirty="0">
              <a:solidFill>
                <a:srgbClr val="4E4E4E"/>
              </a:solidFill>
              <a:latin typeface="Trebuchet MS" charset="0"/>
            </a:endParaRPr>
          </a:p>
          <a:p>
            <a:pPr lvl="2" defTabSz="914400">
              <a:lnSpc>
                <a:spcPct val="80000"/>
              </a:lnSpc>
              <a:buClr>
                <a:srgbClr val="0A658C"/>
              </a:buClr>
              <a:buSzPct val="70000"/>
              <a:buFontTx/>
              <a:buNone/>
            </a:pPr>
            <a:r>
              <a:rPr lang="en-US" altLang="en-US" sz="1600" b="1" dirty="0" smtClean="0">
                <a:solidFill>
                  <a:srgbClr val="4E4E4E"/>
                </a:solidFill>
                <a:latin typeface="Trebuchet MS" charset="0"/>
              </a:rPr>
              <a:t>Participate.          Be a part of the solution!</a:t>
            </a:r>
            <a:endParaRPr lang="en-US" altLang="en-US" sz="1000" b="1" dirty="0" smtClean="0">
              <a:solidFill>
                <a:srgbClr val="4E4E4E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NSTIC </a:t>
            </a:r>
            <a:r>
              <a:rPr lang="en-US" dirty="0"/>
              <a:t>Program </a:t>
            </a:r>
            <a:r>
              <a:rPr lang="en-US" dirty="0" smtClean="0"/>
              <a:t>Office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://www.nist.gov/nstic/</a:t>
            </a:r>
            <a:r>
              <a:rPr lang="en-US" dirty="0" smtClean="0">
                <a:hlinkClick r:id="rId2"/>
              </a:rPr>
              <a:t>npo.html</a:t>
            </a:r>
            <a:endParaRPr lang="en-US" dirty="0" smtClean="0"/>
          </a:p>
          <a:p>
            <a:r>
              <a:rPr lang="en-US" dirty="0" smtClean="0"/>
              <a:t>NSTIC Blog</a:t>
            </a:r>
          </a:p>
          <a:p>
            <a:pPr lvl="1"/>
            <a:r>
              <a:rPr lang="en-US" dirty="0">
                <a:hlinkClick r:id="rId3"/>
              </a:rPr>
              <a:t>http://nstic.blogs.govdelivery.com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IDESG</a:t>
            </a:r>
          </a:p>
          <a:p>
            <a:pPr lvl="1"/>
            <a:r>
              <a:rPr lang="en-US" dirty="0">
                <a:hlinkClick r:id="rId4"/>
              </a:rPr>
              <a:t>https://www.idecosystem.org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IDESG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6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8587B"/>
                </a:solidFill>
                <a:latin typeface="Trebuchet MS" charset="0"/>
              </a:rPr>
              <a:t>IDESG Leadership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341313" y="1828800"/>
            <a:ext cx="5715000" cy="4572000"/>
          </a:xfrm>
        </p:spPr>
        <p:txBody>
          <a:bodyPr/>
          <a:lstStyle/>
          <a:p>
            <a:pPr marL="0" indent="0" algn="ctr">
              <a:buFont typeface="Wingdings 2" charset="2"/>
              <a:buNone/>
            </a:pPr>
            <a:r>
              <a:rPr lang="en-US" altLang="en-US" sz="2800" b="1" smtClean="0">
                <a:latin typeface="Trebuchet MS" charset="0"/>
              </a:rPr>
              <a:t>Management Council Chair 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800" smtClean="0">
                <a:latin typeface="Trebuchet MS" charset="0"/>
              </a:rPr>
              <a:t>Peter Brown</a:t>
            </a:r>
          </a:p>
          <a:p>
            <a:pPr marL="0" indent="0" algn="ctr">
              <a:buFont typeface="Wingdings 2" charset="2"/>
              <a:buNone/>
            </a:pPr>
            <a:endParaRPr lang="en-US" altLang="en-US" sz="280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endParaRPr lang="en-US" altLang="en-US" sz="2800" b="1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r>
              <a:rPr lang="en-US" altLang="en-US" sz="2800" b="1" smtClean="0">
                <a:latin typeface="Trebuchet MS" charset="0"/>
              </a:rPr>
              <a:t>Management Council Vice Chair 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800" smtClean="0">
                <a:latin typeface="Trebuchet MS" charset="0"/>
              </a:rPr>
              <a:t>Jeremy Grant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400" smtClean="0">
                <a:latin typeface="Trebuchet MS" charset="0"/>
              </a:rPr>
              <a:t>NSTIC NPO Director</a:t>
            </a:r>
          </a:p>
          <a:p>
            <a:pPr marL="0" indent="0">
              <a:buFont typeface="Wingdings 2" charset="2"/>
              <a:buNone/>
            </a:pPr>
            <a:endParaRPr lang="en-US" altLang="en-US" sz="2800" smtClean="0">
              <a:latin typeface="Trebuchet MS" charset="0"/>
            </a:endParaRP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735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2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1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04"/>
            <a:ext cx="9144000" cy="5659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2766" y="1390955"/>
            <a:ext cx="1229724" cy="461665"/>
          </a:xfrm>
          <a:prstGeom prst="rect">
            <a:avLst/>
          </a:prstGeom>
          <a:solidFill>
            <a:srgbClr val="C0504D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Internet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-1831969" y="-1438146"/>
            <a:ext cx="12807938" cy="973429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 smtClean="0"/>
              <a:t>NSTIC is not a driver’s license for the Internet!</a:t>
            </a:r>
            <a:endParaRPr lang="en-US" sz="6400" b="1" dirty="0"/>
          </a:p>
        </p:txBody>
      </p:sp>
    </p:spTree>
    <p:extLst>
      <p:ext uri="{BB962C8B-B14F-4D97-AF65-F5344CB8AC3E}">
        <p14:creationId xmlns:p14="http://schemas.microsoft.com/office/powerpoint/2010/main" val="15010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8587B"/>
                </a:solidFill>
                <a:latin typeface="Trebuchet MS" charset="0"/>
              </a:rPr>
              <a:t>Management Council Delegates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5029200" cy="4572000"/>
          </a:xfrm>
        </p:spPr>
        <p:txBody>
          <a:bodyPr/>
          <a:lstStyle/>
          <a:p>
            <a:pPr marL="0" indent="0" algn="ctr">
              <a:buFont typeface="Wingdings 2" charset="2"/>
              <a:buNone/>
            </a:pPr>
            <a:r>
              <a:rPr lang="en-US" altLang="en-US" sz="2800" b="1" dirty="0" smtClean="0">
                <a:latin typeface="Trebuchet MS" charset="0"/>
              </a:rPr>
              <a:t>1. Privacy &amp; Civil Liberties</a:t>
            </a:r>
            <a:r>
              <a:rPr lang="en-US" altLang="en-US" sz="2800" dirty="0" smtClean="0">
                <a:latin typeface="Trebuchet MS" charset="0"/>
              </a:rPr>
              <a:t> 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800" dirty="0" smtClean="0">
                <a:latin typeface="Trebuchet MS" charset="0"/>
              </a:rPr>
              <a:t>Adrian Gropper</a:t>
            </a:r>
          </a:p>
          <a:p>
            <a:pPr marL="0" indent="0" algn="ctr">
              <a:buFont typeface="Wingdings 2" charset="2"/>
              <a:buNone/>
            </a:pPr>
            <a:endParaRPr lang="en-US" altLang="en-US" sz="2400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endParaRPr lang="en-US" altLang="en-US" sz="2800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r>
              <a:rPr lang="en-US" altLang="en-US" sz="2800" b="1" dirty="0" smtClean="0">
                <a:latin typeface="Trebuchet MS" charset="0"/>
              </a:rPr>
              <a:t>2. Usability &amp; Human Factors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800" dirty="0" smtClean="0">
                <a:latin typeface="Trebuchet MS" charset="0"/>
              </a:rPr>
              <a:t>Steve </a:t>
            </a:r>
            <a:r>
              <a:rPr lang="en-US" altLang="en-US" sz="2800" dirty="0" err="1" smtClean="0">
                <a:latin typeface="Trebuchet MS" charset="0"/>
              </a:rPr>
              <a:t>Bruck</a:t>
            </a:r>
            <a:r>
              <a:rPr lang="en-US" altLang="en-US" sz="2800" dirty="0" smtClean="0">
                <a:latin typeface="Trebuchet MS" charset="0"/>
              </a:rPr>
              <a:t> 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400" dirty="0" err="1" smtClean="0">
                <a:latin typeface="Trebuchet MS" charset="0"/>
              </a:rPr>
              <a:t>BruckEdwards</a:t>
            </a:r>
            <a:r>
              <a:rPr lang="en-US" altLang="en-US" sz="2400" dirty="0" smtClean="0">
                <a:latin typeface="Trebuchet MS" charset="0"/>
              </a:rPr>
              <a:t>, Inc.</a:t>
            </a: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24098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1438275"/>
            <a:ext cx="19050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2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8587B"/>
                </a:solidFill>
                <a:latin typeface="Trebuchet MS" charset="0"/>
              </a:rPr>
              <a:t>Management Council Delegates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5257800" cy="4572000"/>
          </a:xfrm>
        </p:spPr>
        <p:txBody>
          <a:bodyPr/>
          <a:lstStyle/>
          <a:p>
            <a:pPr marL="0" indent="0" algn="ctr">
              <a:buFont typeface="Wingdings 2" charset="2"/>
              <a:buNone/>
            </a:pPr>
            <a:r>
              <a:rPr lang="en-US" altLang="en-US" sz="2800" b="1" dirty="0" smtClean="0">
                <a:latin typeface="Trebuchet MS" charset="0"/>
              </a:rPr>
              <a:t>3. Consumer Advocates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800" dirty="0" smtClean="0">
                <a:latin typeface="Trebuchet MS" charset="0"/>
              </a:rPr>
              <a:t>Jim Barnett 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400" dirty="0" smtClean="0">
                <a:latin typeface="Trebuchet MS" charset="0"/>
              </a:rPr>
              <a:t>AARP</a:t>
            </a:r>
          </a:p>
          <a:p>
            <a:pPr marL="0" indent="0" algn="ctr">
              <a:buFont typeface="Wingdings 2" charset="2"/>
              <a:buNone/>
            </a:pPr>
            <a:endParaRPr lang="en-US" altLang="en-US" sz="2400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endParaRPr lang="en-US" altLang="en-US" sz="2800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r>
              <a:rPr lang="en-US" altLang="en-US" sz="2800" b="1" dirty="0" smtClean="0">
                <a:latin typeface="Trebuchet MS" charset="0"/>
              </a:rPr>
              <a:t>4. U.S. Federal Government</a:t>
            </a:r>
            <a:r>
              <a:rPr lang="en-US" altLang="en-US" sz="2800" dirty="0" smtClean="0">
                <a:latin typeface="Trebuchet MS" charset="0"/>
              </a:rPr>
              <a:t> 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800" dirty="0" smtClean="0">
                <a:latin typeface="Trebuchet MS" charset="0"/>
              </a:rPr>
              <a:t>Deborah Gallagher 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400" dirty="0" smtClean="0">
                <a:latin typeface="Trebuchet MS" charset="0"/>
              </a:rPr>
              <a:t>GSA</a:t>
            </a: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182880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5" r="17051"/>
          <a:stretch/>
        </p:blipFill>
        <p:spPr>
          <a:xfrm>
            <a:off x="5936456" y="4023836"/>
            <a:ext cx="1871663" cy="21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8587B"/>
                </a:solidFill>
                <a:latin typeface="Trebuchet MS" charset="0"/>
              </a:rPr>
              <a:t>Management Council Delegates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5334000" cy="457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Wingdings 2" charset="2"/>
              <a:buNone/>
            </a:pPr>
            <a:r>
              <a:rPr lang="en-US" altLang="en-US" sz="2800" b="1" dirty="0" smtClean="0">
                <a:latin typeface="Trebuchet MS" charset="0"/>
              </a:rPr>
              <a:t>5. U.S. State, Local, Tribal, and Territorial Government </a:t>
            </a:r>
          </a:p>
          <a:p>
            <a:pPr marL="0" indent="0" algn="ctr">
              <a:lnSpc>
                <a:spcPct val="90000"/>
              </a:lnSpc>
              <a:buFont typeface="Wingdings 2" charset="2"/>
              <a:buNone/>
            </a:pPr>
            <a:r>
              <a:rPr lang="en-US" altLang="en-US" sz="2800" dirty="0" smtClean="0">
                <a:latin typeface="Trebuchet MS" charset="0"/>
              </a:rPr>
              <a:t>Dave </a:t>
            </a:r>
            <a:r>
              <a:rPr lang="en-US" altLang="en-US" sz="2800" dirty="0" err="1" smtClean="0">
                <a:latin typeface="Trebuchet MS" charset="0"/>
              </a:rPr>
              <a:t>Burhop</a:t>
            </a:r>
            <a:r>
              <a:rPr lang="en-US" altLang="en-US" sz="2800" dirty="0" smtClean="0">
                <a:latin typeface="Trebuchet MS" charset="0"/>
              </a:rPr>
              <a:t> </a:t>
            </a:r>
          </a:p>
          <a:p>
            <a:pPr marL="0" indent="0" algn="ctr">
              <a:lnSpc>
                <a:spcPct val="90000"/>
              </a:lnSpc>
              <a:buFont typeface="Wingdings 2" charset="2"/>
              <a:buNone/>
            </a:pPr>
            <a:r>
              <a:rPr lang="en-US" altLang="en-US" sz="2400" dirty="0" smtClean="0">
                <a:latin typeface="Trebuchet MS" charset="0"/>
              </a:rPr>
              <a:t>Commonwealth of Virginia</a:t>
            </a:r>
          </a:p>
          <a:p>
            <a:pPr marL="0" indent="0" algn="ctr">
              <a:lnSpc>
                <a:spcPct val="90000"/>
              </a:lnSpc>
              <a:buFont typeface="Wingdings 2" charset="2"/>
              <a:buNone/>
            </a:pPr>
            <a:r>
              <a:rPr lang="en-US" altLang="en-US" sz="2400" dirty="0" smtClean="0">
                <a:latin typeface="Trebuchet MS" charset="0"/>
              </a:rPr>
              <a:t>Department of Motor Vehicles</a:t>
            </a:r>
          </a:p>
          <a:p>
            <a:pPr marL="0" indent="0" algn="ctr">
              <a:lnSpc>
                <a:spcPct val="90000"/>
              </a:lnSpc>
              <a:buFont typeface="Wingdings 2" charset="2"/>
              <a:buNone/>
            </a:pPr>
            <a:endParaRPr lang="en-US" altLang="en-US" sz="2800" dirty="0" smtClean="0">
              <a:latin typeface="Trebuchet MS" charset="0"/>
            </a:endParaRPr>
          </a:p>
          <a:p>
            <a:pPr marL="0" indent="0" algn="ctr">
              <a:lnSpc>
                <a:spcPct val="90000"/>
              </a:lnSpc>
              <a:buFont typeface="Wingdings 2" charset="2"/>
              <a:buNone/>
            </a:pPr>
            <a:r>
              <a:rPr lang="en-US" altLang="en-US" sz="2800" b="1" dirty="0" smtClean="0">
                <a:latin typeface="Trebuchet MS" charset="0"/>
              </a:rPr>
              <a:t>6. Research, Development, Education &amp; Innovation</a:t>
            </a:r>
          </a:p>
          <a:p>
            <a:pPr marL="0" indent="0" algn="ctr">
              <a:lnSpc>
                <a:spcPct val="90000"/>
              </a:lnSpc>
              <a:buFont typeface="Wingdings 2" charset="2"/>
              <a:buNone/>
            </a:pPr>
            <a:r>
              <a:rPr lang="en-US" altLang="en-US" sz="2800" dirty="0" smtClean="0">
                <a:latin typeface="Trebuchet MS" charset="0"/>
              </a:rPr>
              <a:t>Jack </a:t>
            </a:r>
            <a:r>
              <a:rPr lang="en-US" altLang="en-US" sz="2800" dirty="0" err="1" smtClean="0">
                <a:latin typeface="Trebuchet MS" charset="0"/>
              </a:rPr>
              <a:t>Suess</a:t>
            </a:r>
            <a:r>
              <a:rPr lang="en-US" altLang="en-US" sz="2800" dirty="0" smtClean="0">
                <a:latin typeface="Trebuchet MS" charset="0"/>
              </a:rPr>
              <a:t> </a:t>
            </a:r>
          </a:p>
          <a:p>
            <a:pPr marL="0" indent="0" algn="ctr">
              <a:lnSpc>
                <a:spcPct val="90000"/>
              </a:lnSpc>
              <a:buFont typeface="Wingdings 2" charset="2"/>
              <a:buNone/>
            </a:pPr>
            <a:r>
              <a:rPr lang="en-US" altLang="en-US" sz="2400" dirty="0" err="1" smtClean="0">
                <a:latin typeface="Trebuchet MS" charset="0"/>
              </a:rPr>
              <a:t>InCommon</a:t>
            </a:r>
            <a:endParaRPr lang="en-US" altLang="en-US" sz="2400" dirty="0" smtClean="0">
              <a:latin typeface="Trebuchet MS" charset="0"/>
            </a:endParaRPr>
          </a:p>
          <a:p>
            <a:pPr marL="0" indent="0">
              <a:lnSpc>
                <a:spcPct val="90000"/>
              </a:lnSpc>
              <a:buFont typeface="Wingdings 2" charset="2"/>
              <a:buNone/>
            </a:pPr>
            <a:endParaRPr lang="en-US" altLang="en-US" sz="2800" dirty="0" smtClean="0">
              <a:latin typeface="Trebuchet MS" charset="0"/>
            </a:endParaRP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0" b="20366"/>
          <a:stretch>
            <a:fillRect/>
          </a:stretch>
        </p:blipFill>
        <p:spPr bwMode="auto">
          <a:xfrm>
            <a:off x="6096000" y="1635125"/>
            <a:ext cx="17653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8"/>
          <a:stretch>
            <a:fillRect/>
          </a:stretch>
        </p:blipFill>
        <p:spPr bwMode="auto">
          <a:xfrm>
            <a:off x="6096000" y="4073525"/>
            <a:ext cx="16764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1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8587B"/>
                </a:solidFill>
                <a:latin typeface="Trebuchet MS" charset="0"/>
              </a:rPr>
              <a:t>Management Council Delegates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-228600" y="1524000"/>
            <a:ext cx="5562600" cy="4572000"/>
          </a:xfrm>
        </p:spPr>
        <p:txBody>
          <a:bodyPr/>
          <a:lstStyle/>
          <a:p>
            <a:pPr marL="0" indent="0" algn="ctr">
              <a:buFont typeface="Wingdings 2" charset="2"/>
              <a:buNone/>
            </a:pPr>
            <a:r>
              <a:rPr lang="en-US" altLang="en-US" sz="2800" b="1" dirty="0" smtClean="0">
                <a:latin typeface="Trebuchet MS" charset="0"/>
              </a:rPr>
              <a:t>7. Identity &amp; Attribute Providers</a:t>
            </a:r>
            <a:r>
              <a:rPr lang="en-US" altLang="en-US" sz="2800" dirty="0" smtClean="0">
                <a:latin typeface="Trebuchet MS" charset="0"/>
              </a:rPr>
              <a:t> 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800" dirty="0" smtClean="0">
                <a:latin typeface="Trebuchet MS" charset="0"/>
              </a:rPr>
              <a:t>Matt Thompson 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400" dirty="0" smtClean="0">
                <a:latin typeface="Trebuchet MS" charset="0"/>
              </a:rPr>
              <a:t>ID.me</a:t>
            </a:r>
          </a:p>
          <a:p>
            <a:pPr marL="0" indent="0" algn="ctr">
              <a:buFont typeface="Wingdings 2" charset="2"/>
              <a:buNone/>
            </a:pPr>
            <a:endParaRPr lang="en-US" altLang="en-US" sz="2400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endParaRPr lang="en-US" altLang="en-US" sz="2800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r>
              <a:rPr lang="en-US" altLang="en-US" sz="2800" b="1" dirty="0" smtClean="0">
                <a:latin typeface="Trebuchet MS" charset="0"/>
              </a:rPr>
              <a:t>8. Interoperability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800" dirty="0" smtClean="0">
                <a:latin typeface="Trebuchet MS" charset="0"/>
              </a:rPr>
              <a:t>Peter </a:t>
            </a:r>
            <a:r>
              <a:rPr lang="en-US" altLang="en-US" sz="2800" dirty="0" err="1" smtClean="0">
                <a:latin typeface="Trebuchet MS" charset="0"/>
              </a:rPr>
              <a:t>Alterman</a:t>
            </a:r>
            <a:r>
              <a:rPr lang="en-US" altLang="en-US" sz="2800" dirty="0" smtClean="0">
                <a:latin typeface="Trebuchet MS" charset="0"/>
              </a:rPr>
              <a:t> 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400" dirty="0" smtClean="0">
                <a:latin typeface="Trebuchet MS" charset="0"/>
              </a:rPr>
              <a:t>SAFE-</a:t>
            </a:r>
            <a:r>
              <a:rPr lang="en-US" altLang="en-US" sz="2400" dirty="0" err="1" smtClean="0">
                <a:latin typeface="Trebuchet MS" charset="0"/>
              </a:rPr>
              <a:t>BioPharma</a:t>
            </a:r>
            <a:r>
              <a:rPr lang="en-US" altLang="en-US" sz="2400" dirty="0" smtClean="0">
                <a:latin typeface="Trebuchet MS" charset="0"/>
              </a:rPr>
              <a:t> Association</a:t>
            </a: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771900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600200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8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8587B"/>
                </a:solidFill>
                <a:latin typeface="Trebuchet MS" charset="0"/>
              </a:rPr>
              <a:t>Management Council Delegates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4572000" cy="4572000"/>
          </a:xfrm>
        </p:spPr>
        <p:txBody>
          <a:bodyPr/>
          <a:lstStyle/>
          <a:p>
            <a:pPr marL="0" indent="0" algn="ctr">
              <a:buFont typeface="Wingdings 2" charset="2"/>
              <a:buNone/>
            </a:pPr>
            <a:r>
              <a:rPr lang="en-US" altLang="en-US" sz="2800" b="1" smtClean="0">
                <a:latin typeface="Trebuchet MS" charset="0"/>
              </a:rPr>
              <a:t>9. Information Technology (IT) Infrastructure</a:t>
            </a:r>
            <a:r>
              <a:rPr lang="en-US" altLang="en-US" sz="2800" smtClean="0">
                <a:latin typeface="Trebuchet MS" charset="0"/>
              </a:rPr>
              <a:t> 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800" smtClean="0">
                <a:latin typeface="Trebuchet MS" charset="0"/>
              </a:rPr>
              <a:t>Paul Laurent 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400" smtClean="0">
                <a:latin typeface="Trebuchet MS" charset="0"/>
              </a:rPr>
              <a:t>Oracle Corporation</a:t>
            </a:r>
          </a:p>
          <a:p>
            <a:pPr marL="0" indent="0" algn="ctr">
              <a:buFont typeface="Wingdings 2" charset="2"/>
              <a:buNone/>
            </a:pPr>
            <a:endParaRPr lang="en-US" altLang="en-US" sz="280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r>
              <a:rPr lang="en-US" altLang="en-US" sz="2800" b="1" smtClean="0">
                <a:latin typeface="Trebuchet MS" charset="0"/>
              </a:rPr>
              <a:t>10. Regulated Industries 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800" smtClean="0">
                <a:latin typeface="Trebuchet MS" charset="0"/>
              </a:rPr>
              <a:t>Mark Coderre 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400" smtClean="0">
                <a:latin typeface="Trebuchet MS" charset="0"/>
              </a:rPr>
              <a:t>Aetna</a:t>
            </a: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192563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3962400"/>
            <a:ext cx="2219324" cy="22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0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8587B"/>
                </a:solidFill>
                <a:latin typeface="Trebuchet MS" charset="0"/>
              </a:rPr>
              <a:t>Management Council Delegates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4724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800" b="1" dirty="0" smtClean="0">
                <a:latin typeface="Trebuchet MS" charset="0"/>
              </a:rPr>
              <a:t>11. Small Business &amp; </a:t>
            </a:r>
            <a:r>
              <a:rPr lang="en-US" altLang="en-US" sz="2800" dirty="0">
                <a:latin typeface="Trebuchet MS" charset="0"/>
              </a:rPr>
              <a:t>Entrepreneurs</a:t>
            </a:r>
          </a:p>
          <a:p>
            <a:pPr marL="0" indent="0" algn="ctr">
              <a:buNone/>
            </a:pPr>
            <a:r>
              <a:rPr lang="en-US" altLang="en-US" sz="2800" dirty="0" err="1">
                <a:latin typeface="Trebuchet MS" charset="0"/>
              </a:rPr>
              <a:t>Kaliya</a:t>
            </a:r>
            <a:r>
              <a:rPr lang="en-US" altLang="en-US" sz="2800" dirty="0">
                <a:latin typeface="Trebuchet MS" charset="0"/>
              </a:rPr>
              <a:t> Hamlin</a:t>
            </a:r>
          </a:p>
          <a:p>
            <a:pPr marL="0" indent="0" algn="ctr">
              <a:buFont typeface="Wingdings 2" charset="2"/>
              <a:buNone/>
            </a:pPr>
            <a:endParaRPr lang="en-US" altLang="en-US" sz="2800" dirty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endParaRPr lang="en-US" altLang="en-US" sz="2800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r>
              <a:rPr lang="en-US" altLang="en-US" sz="2800" b="1" dirty="0" smtClean="0">
                <a:latin typeface="Trebuchet MS" charset="0"/>
              </a:rPr>
              <a:t>12. Security</a:t>
            </a:r>
            <a:endParaRPr lang="en-US" altLang="en-US" sz="2800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r>
              <a:rPr lang="en-US" altLang="en-US" sz="2800" dirty="0" smtClean="0">
                <a:latin typeface="Trebuchet MS" charset="0"/>
              </a:rPr>
              <a:t>Neville Pattinson 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400" dirty="0" err="1" smtClean="0">
                <a:latin typeface="Trebuchet MS" charset="0"/>
              </a:rPr>
              <a:t>Gemalto</a:t>
            </a:r>
            <a:endParaRPr lang="en-US" altLang="en-US" sz="2400" dirty="0" smtClean="0">
              <a:latin typeface="Trebuchet MS" charset="0"/>
            </a:endParaRP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4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8587B"/>
                </a:solidFill>
                <a:latin typeface="Trebuchet MS" charset="0"/>
              </a:rPr>
              <a:t>Management Council Delegates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4800600" cy="4572000"/>
          </a:xfrm>
        </p:spPr>
        <p:txBody>
          <a:bodyPr/>
          <a:lstStyle/>
          <a:p>
            <a:pPr marL="0" indent="0" algn="ctr">
              <a:buFont typeface="Wingdings 2" charset="2"/>
              <a:buNone/>
            </a:pPr>
            <a:r>
              <a:rPr lang="en-US" altLang="en-US" sz="2800" b="1" dirty="0" smtClean="0">
                <a:latin typeface="Trebuchet MS" charset="0"/>
              </a:rPr>
              <a:t>13. Relying Parties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800" dirty="0" smtClean="0">
                <a:latin typeface="Trebuchet MS" charset="0"/>
              </a:rPr>
              <a:t>Pete </a:t>
            </a:r>
            <a:r>
              <a:rPr lang="en-US" altLang="en-US" sz="2800" dirty="0" err="1" smtClean="0">
                <a:latin typeface="Trebuchet MS" charset="0"/>
              </a:rPr>
              <a:t>Pouridis</a:t>
            </a:r>
            <a:r>
              <a:rPr lang="en-US" altLang="en-US" sz="2800" dirty="0" smtClean="0">
                <a:latin typeface="Trebuchet MS" charset="0"/>
              </a:rPr>
              <a:t> 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400" dirty="0" smtClean="0">
                <a:latin typeface="Trebuchet MS" charset="0"/>
              </a:rPr>
              <a:t>The Neiman Marcus Group</a:t>
            </a:r>
          </a:p>
          <a:p>
            <a:pPr marL="0" indent="0" algn="ctr">
              <a:buFont typeface="Wingdings 2" charset="2"/>
              <a:buNone/>
            </a:pPr>
            <a:endParaRPr lang="en-US" altLang="en-US" sz="2800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endParaRPr lang="en-US" altLang="en-US" sz="2800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r>
              <a:rPr lang="en-US" altLang="en-US" sz="2800" b="1" dirty="0" smtClean="0">
                <a:latin typeface="Trebuchet MS" charset="0"/>
              </a:rPr>
              <a:t>14. Unaffiliated Individuals:</a:t>
            </a:r>
            <a:r>
              <a:rPr lang="en-US" altLang="en-US" sz="2800" dirty="0" smtClean="0">
                <a:latin typeface="Trebuchet MS" charset="0"/>
              </a:rPr>
              <a:t> 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800" dirty="0" smtClean="0">
                <a:latin typeface="Trebuchet MS" charset="0"/>
              </a:rPr>
              <a:t>James </a:t>
            </a:r>
            <a:r>
              <a:rPr lang="en-US" altLang="en-US" sz="2800" dirty="0" err="1" smtClean="0">
                <a:latin typeface="Trebuchet MS" charset="0"/>
              </a:rPr>
              <a:t>Zok</a:t>
            </a:r>
            <a:endParaRPr lang="en-US" altLang="en-US" sz="2800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endParaRPr lang="en-US" altLang="en-US" sz="2800" dirty="0" smtClean="0">
              <a:latin typeface="Trebuchet MS" charset="0"/>
            </a:endParaRP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17303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401161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29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8587B"/>
                </a:solidFill>
                <a:latin typeface="Trebuchet MS" charset="0"/>
              </a:rPr>
              <a:t>Management Council Delegates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25600"/>
            <a:ext cx="4038600" cy="4572000"/>
          </a:xfrm>
        </p:spPr>
        <p:txBody>
          <a:bodyPr/>
          <a:lstStyle/>
          <a:p>
            <a:pPr marL="0" indent="0" algn="ctr">
              <a:buFont typeface="Wingdings 2" charset="2"/>
              <a:buNone/>
            </a:pPr>
            <a:endParaRPr lang="en-US" altLang="en-US" sz="2800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r>
              <a:rPr lang="en-US" altLang="en-US" sz="2800" b="1" dirty="0" smtClean="0">
                <a:latin typeface="Trebuchet MS" charset="0"/>
              </a:rPr>
              <a:t>Delegate at Large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800" dirty="0" smtClean="0">
                <a:latin typeface="Trebuchet MS" charset="0"/>
              </a:rPr>
              <a:t>Ian Glazer</a:t>
            </a:r>
            <a:endParaRPr lang="en-US" altLang="en-US" sz="2400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endParaRPr lang="en-US" altLang="en-US" sz="2800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endParaRPr lang="en-US" altLang="en-US" sz="2800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r>
              <a:rPr lang="en-US" altLang="en-US" sz="2800" b="1" dirty="0" smtClean="0">
                <a:latin typeface="Trebuchet MS" charset="0"/>
              </a:rPr>
              <a:t>Delegate at Large</a:t>
            </a:r>
          </a:p>
          <a:p>
            <a:pPr marL="0" indent="0" algn="ctr">
              <a:buNone/>
            </a:pPr>
            <a:r>
              <a:rPr lang="en-US" altLang="en-US" sz="2800" dirty="0">
                <a:latin typeface="Trebuchet MS" charset="0"/>
              </a:rPr>
              <a:t>Adam </a:t>
            </a:r>
            <a:r>
              <a:rPr lang="en-US" altLang="en-US" sz="2800" dirty="0" err="1" smtClean="0">
                <a:latin typeface="Trebuchet MS" charset="0"/>
              </a:rPr>
              <a:t>Madlin</a:t>
            </a:r>
            <a:endParaRPr lang="en-US" altLang="en-US" sz="2800" dirty="0">
              <a:latin typeface="Trebuchet MS" charset="0"/>
            </a:endParaRPr>
          </a:p>
          <a:p>
            <a:pPr marL="0" indent="0" algn="ctr">
              <a:buNone/>
            </a:pPr>
            <a:r>
              <a:rPr lang="en-US" altLang="en-US" sz="2800" dirty="0">
                <a:latin typeface="Trebuchet MS" charset="0"/>
              </a:rPr>
              <a:t>Symantec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56" y="1524000"/>
            <a:ext cx="15382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56" y="3962400"/>
            <a:ext cx="2184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Trebuchet MS" charset="0"/>
              </a:rPr>
              <a:t>IDESG Leadership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0" y="1909761"/>
            <a:ext cx="5791200" cy="4191000"/>
          </a:xfrm>
        </p:spPr>
        <p:txBody>
          <a:bodyPr/>
          <a:lstStyle/>
          <a:p>
            <a:pPr marL="0" indent="0" algn="ctr">
              <a:buFont typeface="Wingdings 2" charset="2"/>
              <a:buNone/>
            </a:pPr>
            <a:r>
              <a:rPr lang="en-US" altLang="en-US" sz="2800" b="1" dirty="0" smtClean="0">
                <a:latin typeface="Trebuchet MS" charset="0"/>
              </a:rPr>
              <a:t>Plenary Chair 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800" dirty="0" smtClean="0">
                <a:latin typeface="Trebuchet MS" charset="0"/>
              </a:rPr>
              <a:t>Kim Little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400" dirty="0" smtClean="0">
                <a:latin typeface="Trebuchet MS" charset="0"/>
              </a:rPr>
              <a:t>Lexis </a:t>
            </a:r>
            <a:r>
              <a:rPr lang="en-US" altLang="en-US" sz="2400" dirty="0" err="1" smtClean="0">
                <a:latin typeface="Trebuchet MS" charset="0"/>
              </a:rPr>
              <a:t>Nexis</a:t>
            </a:r>
            <a:r>
              <a:rPr lang="en-US" altLang="en-US" sz="2400" dirty="0" smtClean="0">
                <a:latin typeface="Trebuchet MS" charset="0"/>
              </a:rPr>
              <a:t> Risk Solutions</a:t>
            </a:r>
          </a:p>
          <a:p>
            <a:pPr marL="0" indent="0" algn="ctr">
              <a:buFont typeface="Wingdings 2" charset="2"/>
              <a:buNone/>
            </a:pPr>
            <a:endParaRPr lang="en-US" altLang="en-US" sz="2400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endParaRPr lang="en-US" altLang="en-US" sz="2800" b="1" dirty="0" smtClean="0">
              <a:latin typeface="Trebuchet MS" charset="0"/>
            </a:endParaRPr>
          </a:p>
          <a:p>
            <a:pPr marL="0" indent="0" algn="ctr">
              <a:buFont typeface="Wingdings 2" charset="2"/>
              <a:buNone/>
            </a:pPr>
            <a:r>
              <a:rPr lang="en-US" altLang="en-US" sz="2800" b="1" dirty="0" smtClean="0">
                <a:latin typeface="Trebuchet MS" charset="0"/>
              </a:rPr>
              <a:t>Plenary Vice Chair </a:t>
            </a:r>
          </a:p>
          <a:p>
            <a:pPr marL="0" indent="0" algn="ctr">
              <a:buFont typeface="Wingdings 2" charset="2"/>
              <a:buNone/>
            </a:pPr>
            <a:r>
              <a:rPr lang="en-US" altLang="en-US" sz="2800" dirty="0" smtClean="0">
                <a:latin typeface="Trebuchet MS" charset="0"/>
              </a:rPr>
              <a:t>Andrew Hughes</a:t>
            </a:r>
          </a:p>
          <a:p>
            <a:pPr marL="0" indent="0">
              <a:buFont typeface="Wingdings 2" charset="2"/>
              <a:buNone/>
            </a:pPr>
            <a:endParaRPr lang="en-US" altLang="en-US" sz="2800" dirty="0" smtClean="0">
              <a:latin typeface="Trebuchet MS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35100"/>
            <a:ext cx="18827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4040186"/>
            <a:ext cx="20859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hasconsprcythe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3" y="1538288"/>
            <a:ext cx="38004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NSTIC?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 marL="0" indent="0"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Called for in President’s Cyberspace Policy Review (May 2009):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a “cybersecurity focused identity management vision and strategy…</a:t>
            </a:r>
            <a:r>
              <a:rPr lang="en-US" sz="2000" dirty="0" smtClean="0"/>
              <a:t>that addresses privacy and civil-liberties interests, leveraging privacy-enhancing technologies for the nation.”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0">
              <a:buNone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Guiding Principles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Privacy-Enhancing and Voluntary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Secure and Resilient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Interoperable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Cost-Effective and Easy To Use</a:t>
            </a:r>
          </a:p>
          <a:p>
            <a:pPr marL="0" indent="0"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NSTIC calls for an </a:t>
            </a:r>
            <a:r>
              <a:rPr lang="en-US" sz="2000" b="1" dirty="0" smtClean="0">
                <a:solidFill>
                  <a:schemeClr val="tx2"/>
                </a:solidFill>
              </a:rPr>
              <a:t>Identity Ecosystem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“an online environment where individuals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and organizations will be able to trust each other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because they follow agreed upon standards to obtain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and authenticate their digital identities.”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414338" y="471488"/>
            <a:ext cx="83296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2776"/>
                </a:solidFill>
                <a:latin typeface="Calibri"/>
              </a:rPr>
              <a:t>What is NSTIC?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7663" y="1065213"/>
            <a:ext cx="8796337" cy="0"/>
          </a:xfrm>
          <a:prstGeom prst="line">
            <a:avLst/>
          </a:prstGeom>
          <a:noFill/>
          <a:ln w="9525" cap="flat" cmpd="sng" algn="ctr">
            <a:solidFill>
              <a:srgbClr val="C9DD03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0136" t="11688" r="17729" b="1318"/>
          <a:stretch>
            <a:fillRect/>
          </a:stretch>
        </p:blipFill>
        <p:spPr bwMode="auto">
          <a:xfrm>
            <a:off x="6096000" y="2362200"/>
            <a:ext cx="282632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206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Produce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Privacy-Enhancing and Voluntary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Secure and Resilient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Interoperable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Cost-Effective and Easy To Use</a:t>
            </a:r>
          </a:p>
        </p:txBody>
      </p:sp>
    </p:spTree>
    <p:extLst>
      <p:ext uri="{BB962C8B-B14F-4D97-AF65-F5344CB8AC3E}">
        <p14:creationId xmlns:p14="http://schemas.microsoft.com/office/powerpoint/2010/main" val="9056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4_IDESG Theme">
  <a:themeElements>
    <a:clrScheme name="IDESG">
      <a:dk1>
        <a:srgbClr val="4E4E4E"/>
      </a:dk1>
      <a:lt1>
        <a:sysClr val="window" lastClr="FFFFFF"/>
      </a:lt1>
      <a:dk2>
        <a:srgbClr val="3A3A3A"/>
      </a:dk2>
      <a:lt2>
        <a:srgbClr val="DEECEE"/>
      </a:lt2>
      <a:accent1>
        <a:srgbClr val="0A658C"/>
      </a:accent1>
      <a:accent2>
        <a:srgbClr val="C00000"/>
      </a:accent2>
      <a:accent3>
        <a:srgbClr val="0A658C"/>
      </a:accent3>
      <a:accent4>
        <a:srgbClr val="595959"/>
      </a:accent4>
      <a:accent5>
        <a:srgbClr val="5AA2AE"/>
      </a:accent5>
      <a:accent6>
        <a:srgbClr val="9D90A0"/>
      </a:accent6>
      <a:hlink>
        <a:srgbClr val="143F6A"/>
      </a:hlink>
      <a:folHlink>
        <a:srgbClr val="3EBBF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STIC_presentation_theme">
  <a:themeElements>
    <a:clrScheme name="Custom 1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 w="12700">
          <a:solidFill>
            <a:schemeClr val="tx1">
              <a:lumMod val="40000"/>
              <a:lumOff val="60000"/>
            </a:schemeClr>
          </a:solidFill>
        </a:ln>
      </a:spPr>
      <a:bodyPr anchor="ctr"/>
      <a:lstStyle>
        <a:defPPr>
          <a:defRPr sz="1600" b="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NSTIC_presentation_theme">
  <a:themeElements>
    <a:clrScheme name="Custom 1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 w="12700">
          <a:solidFill>
            <a:schemeClr val="tx1">
              <a:lumMod val="40000"/>
              <a:lumOff val="60000"/>
            </a:schemeClr>
          </a:solidFill>
        </a:ln>
      </a:spPr>
      <a:bodyPr anchor="ctr"/>
      <a:lstStyle>
        <a:defPPr>
          <a:defRPr sz="1600" b="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NSTIC_presentation_theme">
  <a:themeElements>
    <a:clrScheme name="Custom 1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 w="12700">
          <a:solidFill>
            <a:schemeClr val="tx1">
              <a:lumMod val="40000"/>
              <a:lumOff val="60000"/>
            </a:schemeClr>
          </a:solidFill>
        </a:ln>
      </a:spPr>
      <a:bodyPr anchor="ctr"/>
      <a:lstStyle>
        <a:defPPr>
          <a:defRPr sz="1600" b="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3_NSTIC_presentation_theme">
  <a:themeElements>
    <a:clrScheme name="Custom 1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 w="12700">
          <a:solidFill>
            <a:schemeClr val="tx1">
              <a:lumMod val="40000"/>
              <a:lumOff val="60000"/>
            </a:schemeClr>
          </a:solidFill>
        </a:ln>
      </a:spPr>
      <a:bodyPr anchor="ctr"/>
      <a:lstStyle>
        <a:defPPr>
          <a:defRPr sz="1600" b="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4_NSTIC_presentation_theme">
  <a:themeElements>
    <a:clrScheme name="Custom 1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 w="12700">
          <a:solidFill>
            <a:schemeClr val="tx1">
              <a:lumMod val="40000"/>
              <a:lumOff val="60000"/>
            </a:schemeClr>
          </a:solidFill>
        </a:ln>
      </a:spPr>
      <a:bodyPr anchor="ctr"/>
      <a:lstStyle>
        <a:defPPr>
          <a:defRPr sz="1600" b="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1_IDESG Theme">
  <a:themeElements>
    <a:clrScheme name="IDESG">
      <a:dk1>
        <a:srgbClr val="4E4E4E"/>
      </a:dk1>
      <a:lt1>
        <a:sysClr val="window" lastClr="FFFFFF"/>
      </a:lt1>
      <a:dk2>
        <a:srgbClr val="3A3A3A"/>
      </a:dk2>
      <a:lt2>
        <a:srgbClr val="DEECEE"/>
      </a:lt2>
      <a:accent1>
        <a:srgbClr val="0A658C"/>
      </a:accent1>
      <a:accent2>
        <a:srgbClr val="C00000"/>
      </a:accent2>
      <a:accent3>
        <a:srgbClr val="0A658C"/>
      </a:accent3>
      <a:accent4>
        <a:srgbClr val="595959"/>
      </a:accent4>
      <a:accent5>
        <a:srgbClr val="5AA2AE"/>
      </a:accent5>
      <a:accent6>
        <a:srgbClr val="9D90A0"/>
      </a:accent6>
      <a:hlink>
        <a:srgbClr val="143F6A"/>
      </a:hlink>
      <a:folHlink>
        <a:srgbClr val="3EBBF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IDESG Theme">
  <a:themeElements>
    <a:clrScheme name="IDESG">
      <a:dk1>
        <a:srgbClr val="4E4E4E"/>
      </a:dk1>
      <a:lt1>
        <a:sysClr val="window" lastClr="FFFFFF"/>
      </a:lt1>
      <a:dk2>
        <a:srgbClr val="3A3A3A"/>
      </a:dk2>
      <a:lt2>
        <a:srgbClr val="DEECEE"/>
      </a:lt2>
      <a:accent1>
        <a:srgbClr val="0A658C"/>
      </a:accent1>
      <a:accent2>
        <a:srgbClr val="C00000"/>
      </a:accent2>
      <a:accent3>
        <a:srgbClr val="0A658C"/>
      </a:accent3>
      <a:accent4>
        <a:srgbClr val="595959"/>
      </a:accent4>
      <a:accent5>
        <a:srgbClr val="5AA2AE"/>
      </a:accent5>
      <a:accent6>
        <a:srgbClr val="9D90A0"/>
      </a:accent6>
      <a:hlink>
        <a:srgbClr val="143F6A"/>
      </a:hlink>
      <a:folHlink>
        <a:srgbClr val="3EBBF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IDESG Theme">
  <a:themeElements>
    <a:clrScheme name="IDESG">
      <a:dk1>
        <a:srgbClr val="4E4E4E"/>
      </a:dk1>
      <a:lt1>
        <a:sysClr val="window" lastClr="FFFFFF"/>
      </a:lt1>
      <a:dk2>
        <a:srgbClr val="3A3A3A"/>
      </a:dk2>
      <a:lt2>
        <a:srgbClr val="DEECEE"/>
      </a:lt2>
      <a:accent1>
        <a:srgbClr val="0A658C"/>
      </a:accent1>
      <a:accent2>
        <a:srgbClr val="C00000"/>
      </a:accent2>
      <a:accent3>
        <a:srgbClr val="0A658C"/>
      </a:accent3>
      <a:accent4>
        <a:srgbClr val="595959"/>
      </a:accent4>
      <a:accent5>
        <a:srgbClr val="5AA2AE"/>
      </a:accent5>
      <a:accent6>
        <a:srgbClr val="9D90A0"/>
      </a:accent6>
      <a:hlink>
        <a:srgbClr val="143F6A"/>
      </a:hlink>
      <a:folHlink>
        <a:srgbClr val="3EBBF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2811</Words>
  <Application>Microsoft Macintosh PowerPoint</Application>
  <PresentationFormat>On-screen Show (4:3)</PresentationFormat>
  <Paragraphs>433</Paragraphs>
  <Slides>58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Office Theme</vt:lpstr>
      <vt:lpstr>NSTIC_presentation_theme</vt:lpstr>
      <vt:lpstr>1_NSTIC_presentation_theme</vt:lpstr>
      <vt:lpstr>2_NSTIC_presentation_theme</vt:lpstr>
      <vt:lpstr>3_NSTIC_presentation_theme</vt:lpstr>
      <vt:lpstr>4_NSTIC_presentation_theme</vt:lpstr>
      <vt:lpstr>1_IDESG Theme</vt:lpstr>
      <vt:lpstr>2_IDESG Theme</vt:lpstr>
      <vt:lpstr>3_IDESG Theme</vt:lpstr>
      <vt:lpstr>4_IDESG Theme</vt:lpstr>
      <vt:lpstr>An NSTIC/IDESG Update a.k.a. Is the One World Government coming for my Identity?</vt:lpstr>
      <vt:lpstr>Guide to the deck</vt:lpstr>
      <vt:lpstr>PowerPoint Presentation</vt:lpstr>
      <vt:lpstr>What NSTIC isn’t</vt:lpstr>
      <vt:lpstr>PowerPoint Presentation</vt:lpstr>
      <vt:lpstr>PowerPoint Presentation</vt:lpstr>
      <vt:lpstr>What is NSTIC?</vt:lpstr>
      <vt:lpstr>PowerPoint Presentation</vt:lpstr>
      <vt:lpstr>Principles Produce Progress</vt:lpstr>
      <vt:lpstr>PowerPoint Presentation</vt:lpstr>
      <vt:lpstr>PowerPoint Presentation</vt:lpstr>
      <vt:lpstr>Why have a strategy in the first place?</vt:lpstr>
      <vt:lpstr>Internet as Economic Engine</vt:lpstr>
      <vt:lpstr>Usernames and passwords are broken</vt:lpstr>
      <vt:lpstr>Identities are difficult to verify  over the internet</vt:lpstr>
      <vt:lpstr>The Status Quo is Meh</vt:lpstr>
      <vt:lpstr>PowerPoint Presentation</vt:lpstr>
      <vt:lpstr>Privacy:  Increasingly Complex as Volumes of Personal Data Grow</vt:lpstr>
      <vt:lpstr>PowerPoint Presentation</vt:lpstr>
      <vt:lpstr>What is NSTIC working on?</vt:lpstr>
      <vt:lpstr>Key Implementation Steps</vt:lpstr>
      <vt:lpstr>5 NSTIC Pilots Awarded September 2012</vt:lpstr>
      <vt:lpstr>New NSTIC Pilots Awarded September 2013</vt:lpstr>
      <vt:lpstr>Federal Cloud Credential Exchange: Current Agency Environment</vt:lpstr>
      <vt:lpstr>FCCX: A better way</vt:lpstr>
      <vt:lpstr>What is the IDESG?</vt:lpstr>
      <vt:lpstr>Mission</vt:lpstr>
      <vt:lpstr>PowerPoint Presentation</vt:lpstr>
      <vt:lpstr>Where it all Began - Chicago, August 2012</vt:lpstr>
      <vt:lpstr>January 1, 2016</vt:lpstr>
      <vt:lpstr>Objectives</vt:lpstr>
      <vt:lpstr>Organizational Structure</vt:lpstr>
      <vt:lpstr>IDESG Committees</vt:lpstr>
      <vt:lpstr>What is the IDESG working on?</vt:lpstr>
      <vt:lpstr>2014 IDESG Goal</vt:lpstr>
      <vt:lpstr>Purpose</vt:lpstr>
      <vt:lpstr>Framework Development Plan Components</vt:lpstr>
      <vt:lpstr>Use Cases</vt:lpstr>
      <vt:lpstr>Functional Elements Goals</vt:lpstr>
      <vt:lpstr>Functional Elements Diagram</vt:lpstr>
      <vt:lpstr>Why and how to get involved</vt:lpstr>
      <vt:lpstr>Why be involved</vt:lpstr>
      <vt:lpstr>www.idecosystem.org</vt:lpstr>
      <vt:lpstr>Joining the IDESG</vt:lpstr>
      <vt:lpstr>How to Get Involved</vt:lpstr>
      <vt:lpstr>More Info</vt:lpstr>
      <vt:lpstr>Thanks!</vt:lpstr>
      <vt:lpstr>Meet the IDESG Leadership</vt:lpstr>
      <vt:lpstr>IDESG Leadership</vt:lpstr>
      <vt:lpstr>Management Council Delegates</vt:lpstr>
      <vt:lpstr>Management Council Delegates</vt:lpstr>
      <vt:lpstr>Management Council Delegates</vt:lpstr>
      <vt:lpstr>Management Council Delegates</vt:lpstr>
      <vt:lpstr>Management Council Delegates</vt:lpstr>
      <vt:lpstr>Management Council Delegates</vt:lpstr>
      <vt:lpstr>Management Council Delegates</vt:lpstr>
      <vt:lpstr>Management Council Delegates</vt:lpstr>
      <vt:lpstr>IDESG Leadership</vt:lpstr>
    </vt:vector>
  </TitlesOfParts>
  <Company>Salesforce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NSTIC/IDESG Update a.k.a. Is the One World Government coming for my Identity?</dc:title>
  <dc:creator>Ian Glazer</dc:creator>
  <cp:lastModifiedBy>Joni Brennan</cp:lastModifiedBy>
  <cp:revision>21</cp:revision>
  <cp:lastPrinted>2014-05-29T18:26:09Z</cp:lastPrinted>
  <dcterms:created xsi:type="dcterms:W3CDTF">2014-05-27T14:15:42Z</dcterms:created>
  <dcterms:modified xsi:type="dcterms:W3CDTF">2014-06-10T16:20:08Z</dcterms:modified>
</cp:coreProperties>
</file>