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33" r:id="rId2"/>
    <p:sldMasterId id="2147483816" r:id="rId3"/>
  </p:sldMasterIdLst>
  <p:notesMasterIdLst>
    <p:notesMasterId r:id="rId12"/>
  </p:notesMasterIdLst>
  <p:handoutMasterIdLst>
    <p:handoutMasterId r:id="rId13"/>
  </p:handoutMasterIdLst>
  <p:sldIdLst>
    <p:sldId id="347" r:id="rId4"/>
    <p:sldId id="542" r:id="rId5"/>
    <p:sldId id="536" r:id="rId6"/>
    <p:sldId id="544" r:id="rId7"/>
    <p:sldId id="545" r:id="rId8"/>
    <p:sldId id="546" r:id="rId9"/>
    <p:sldId id="549" r:id="rId10"/>
    <p:sldId id="534" r:id="rId11"/>
  </p:sldIdLst>
  <p:sldSz cx="9144000" cy="6858000" type="screen4x3"/>
  <p:notesSz cx="7004050" cy="92233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A1"/>
    <a:srgbClr val="69BE28"/>
    <a:srgbClr val="E8E8E8"/>
    <a:srgbClr val="6B1F7C"/>
    <a:srgbClr val="008542"/>
    <a:srgbClr val="FDC82F"/>
    <a:srgbClr val="009FDA"/>
    <a:srgbClr val="0066A1"/>
    <a:srgbClr val="E3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83304" autoAdjust="0"/>
  </p:normalViewPr>
  <p:slideViewPr>
    <p:cSldViewPr snapToGrid="0" showGuides="1">
      <p:cViewPr>
        <p:scale>
          <a:sx n="108" d="100"/>
          <a:sy n="108" d="100"/>
        </p:scale>
        <p:origin x="-480" y="104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341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0606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341" y="8760606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1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962" y="0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874" y="4381103"/>
            <a:ext cx="5136303" cy="415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2206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962" y="8762206"/>
            <a:ext cx="3035088" cy="46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5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0100" cy="34575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800" dirty="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7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3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50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3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2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9382C-3D56-40B2-B36C-473327849EE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2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2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2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22348869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2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3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7594"/>
            <a:ext cx="7772400" cy="48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r>
              <a:rPr lang="en-US" smtClean="0"/>
              <a:t>6 March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10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0" indent="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4983" y="1142254"/>
            <a:ext cx="8570794" cy="2785293"/>
          </a:xfrm>
        </p:spPr>
        <p:txBody>
          <a:bodyPr/>
          <a:lstStyle/>
          <a:p>
            <a:r>
              <a:rPr lang="en-US" sz="3200" b="1" dirty="0" err="1" smtClean="0"/>
              <a:t>OpenStand</a:t>
            </a:r>
            <a:r>
              <a:rPr lang="en-US" sz="3200" b="1" dirty="0" smtClean="0"/>
              <a:t> and Collaborative Communities</a:t>
            </a:r>
          </a:p>
          <a:p>
            <a:r>
              <a:rPr lang="en-US" b="1" i="1" dirty="0" smtClean="0"/>
              <a:t>For innovation, solutions and market growth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5215" y="3986047"/>
            <a:ext cx="3886200" cy="2295999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Kantara</a:t>
            </a:r>
            <a:r>
              <a:rPr lang="en-US" dirty="0" smtClean="0">
                <a:solidFill>
                  <a:srgbClr val="000000"/>
                </a:solidFill>
              </a:rPr>
              <a:t> Initiative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 June 2014 Summit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Karen McCabe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Senior Director, IEEE-SA Community</a:t>
            </a:r>
            <a:endParaRPr lang="en-US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: The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254"/>
            <a:ext cx="7772400" cy="4442346"/>
          </a:xfrm>
        </p:spPr>
        <p:txBody>
          <a:bodyPr/>
          <a:lstStyle/>
          <a:p>
            <a:r>
              <a:rPr lang="en-US" dirty="0"/>
              <a:t>IEEE, IAB, IETF, Internet Society and W3C documented a set of principles for </a:t>
            </a:r>
            <a:r>
              <a:rPr lang="en-US" dirty="0" smtClean="0"/>
              <a:t>a market </a:t>
            </a:r>
            <a:r>
              <a:rPr lang="en-US" dirty="0"/>
              <a:t>driven </a:t>
            </a:r>
            <a:r>
              <a:rPr lang="en-US" dirty="0" smtClean="0"/>
              <a:t>paradigm </a:t>
            </a:r>
            <a:r>
              <a:rPr lang="en-US" dirty="0"/>
              <a:t>of global, open and bottom up standards</a:t>
            </a:r>
          </a:p>
          <a:p>
            <a:pPr lvl="1"/>
            <a:r>
              <a:rPr lang="en-US" dirty="0" smtClean="0"/>
              <a:t>Economics </a:t>
            </a:r>
            <a:r>
              <a:rPr lang="en-US" dirty="0"/>
              <a:t>of global markets and societal needs, fueled by technological innovation, drive global deployment of consensual, bottom up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Embraces communities that are grounded in universal openness, leverage and build upon knowledge for innovation and produce (and use) standards in a process that is open world experts without restrictions</a:t>
            </a:r>
          </a:p>
          <a:p>
            <a:r>
              <a:rPr lang="en-US" kern="1200" dirty="0" smtClean="0">
                <a:ea typeface="Geneva" charset="-128"/>
                <a:cs typeface="Geneva" charset="-128"/>
              </a:rPr>
              <a:t>Provides a framework for </a:t>
            </a:r>
            <a:r>
              <a:rPr lang="en-US" kern="1200" dirty="0">
                <a:ea typeface="Geneva" charset="-128"/>
                <a:cs typeface="Geneva" charset="-128"/>
              </a:rPr>
              <a:t>open participation and </a:t>
            </a:r>
            <a:r>
              <a:rPr lang="en-US" kern="1200" dirty="0" smtClean="0">
                <a:ea typeface="Geneva" charset="-128"/>
                <a:cs typeface="Geneva" charset="-128"/>
              </a:rPr>
              <a:t>diversity</a:t>
            </a:r>
            <a:r>
              <a:rPr lang="en-US" kern="1200" dirty="0">
                <a:ea typeface="Geneva" charset="-128"/>
                <a:cs typeface="Geneva" charset="-128"/>
              </a:rPr>
              <a:t> </a:t>
            </a:r>
            <a:r>
              <a:rPr lang="en-US" kern="1200" dirty="0" smtClean="0">
                <a:ea typeface="Geneva" charset="-128"/>
                <a:cs typeface="Geneva" charset="-128"/>
              </a:rPr>
              <a:t>that enables </a:t>
            </a:r>
            <a:r>
              <a:rPr lang="en-US" kern="1200" dirty="0">
                <a:ea typeface="Geneva" charset="-128"/>
                <a:cs typeface="Geneva" charset="-128"/>
              </a:rPr>
              <a:t>competition and </a:t>
            </a:r>
            <a:r>
              <a:rPr lang="en-US" kern="1200" dirty="0" smtClean="0">
                <a:ea typeface="Geneva" charset="-128"/>
                <a:cs typeface="Geneva" charset="-128"/>
              </a:rPr>
              <a:t>collaboration </a:t>
            </a:r>
            <a:r>
              <a:rPr lang="en-US" kern="1200" dirty="0">
                <a:ea typeface="Geneva" charset="-128"/>
                <a:cs typeface="Geneva" charset="-128"/>
              </a:rPr>
              <a:t>among stakeholders to drive innovation and global market </a:t>
            </a:r>
            <a:r>
              <a:rPr lang="en-US" kern="1200" dirty="0" smtClean="0">
                <a:ea typeface="Geneva" charset="-128"/>
                <a:cs typeface="Geneva" charset="-128"/>
              </a:rPr>
              <a:t>advancement</a:t>
            </a:r>
            <a:endParaRPr lang="en-US" kern="1200" dirty="0">
              <a:ea typeface="Geneva" charset="-128"/>
              <a:cs typeface="Geneva" charset="-128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2</a:t>
            </a:fld>
            <a:endParaRPr lang="en-US" sz="1400">
              <a:latin typeface="Myriad Pro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2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: 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3833"/>
            <a:ext cx="7772400" cy="4619767"/>
          </a:xfrm>
        </p:spPr>
        <p:txBody>
          <a:bodyPr/>
          <a:lstStyle/>
          <a:p>
            <a:r>
              <a:rPr lang="en-US" sz="1400" b="1" dirty="0"/>
              <a:t>Respectful cooperation </a:t>
            </a:r>
            <a:r>
              <a:rPr lang="en-US" sz="1400" dirty="0"/>
              <a:t>between standards organizations, whereby each respects the autonomy, integrity, processes and intellectual property rules of the </a:t>
            </a:r>
            <a:r>
              <a:rPr lang="en-US" sz="1400" dirty="0" smtClean="0"/>
              <a:t>others</a:t>
            </a:r>
            <a:endParaRPr lang="en-US" sz="1400" dirty="0"/>
          </a:p>
          <a:p>
            <a:r>
              <a:rPr lang="en-US" sz="1400" b="1" dirty="0"/>
              <a:t>Adherence</a:t>
            </a:r>
            <a:r>
              <a:rPr lang="en-US" sz="1400" dirty="0"/>
              <a:t> to the fundamental parameters of standards development, including due process, broad consensus, transparency, balance and universal </a:t>
            </a:r>
            <a:r>
              <a:rPr lang="en-US" sz="1400" dirty="0" smtClean="0"/>
              <a:t>openness</a:t>
            </a:r>
            <a:endParaRPr lang="en-US" sz="1400" dirty="0"/>
          </a:p>
          <a:p>
            <a:r>
              <a:rPr lang="en-US" sz="1400" b="1" dirty="0"/>
              <a:t>Collective empowerment </a:t>
            </a:r>
            <a:r>
              <a:rPr lang="en-US" sz="1400" dirty="0"/>
              <a:t>to strive to develop standards that are chosen and defined based on technical merit, as judged by the contributed expertise of an open and global experts community; provide global interoperability, scalability, stability, and resiliency; enable global competition; serve as building blocks for further innovation; and contribute to the creation of benefit for </a:t>
            </a:r>
            <a:r>
              <a:rPr lang="en-US" sz="1400" dirty="0" smtClean="0"/>
              <a:t>humanity</a:t>
            </a:r>
            <a:endParaRPr lang="en-US" sz="1400" dirty="0"/>
          </a:p>
          <a:p>
            <a:r>
              <a:rPr lang="en-US" sz="1400" b="1" dirty="0"/>
              <a:t>Availabilit</a:t>
            </a:r>
            <a:r>
              <a:rPr lang="en-US" sz="1400" dirty="0"/>
              <a:t>y of standards specifications; they are made globally accessible to all for implementation and deployment; moreover, the proponents of this paradigm have defined procedures to develop specifications that can be implemented under fair terms, ensuring thus a broad affordability of the outcome of the standardization process (openness of input and output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b="1" dirty="0"/>
              <a:t>Voluntary adoption </a:t>
            </a:r>
            <a:r>
              <a:rPr lang="en-US" sz="1400" dirty="0"/>
              <a:t>of the standards by the market and that their success is determined by the </a:t>
            </a:r>
            <a:r>
              <a:rPr lang="en-US" sz="1400" dirty="0" smtClean="0"/>
              <a:t>market</a:t>
            </a:r>
            <a:endParaRPr lang="en-US" sz="14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9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0185"/>
            <a:ext cx="7772400" cy="4872250"/>
          </a:xfrm>
        </p:spPr>
        <p:txBody>
          <a:bodyPr/>
          <a:lstStyle/>
          <a:p>
            <a:r>
              <a:rPr lang="en-US" sz="2000" dirty="0" smtClean="0"/>
              <a:t>It’s about . . .</a:t>
            </a:r>
          </a:p>
          <a:p>
            <a:pPr lvl="1"/>
            <a:r>
              <a:rPr lang="en-US" sz="2000" dirty="0" smtClean="0"/>
              <a:t>Raising global awareness for and acceptance of </a:t>
            </a:r>
            <a:r>
              <a:rPr lang="en-US" sz="2000" dirty="0"/>
              <a:t>standards </a:t>
            </a:r>
            <a:r>
              <a:rPr lang="en-US" sz="2000" dirty="0" smtClean="0"/>
              <a:t>developed via the market-driven paradigm</a:t>
            </a:r>
          </a:p>
          <a:p>
            <a:pPr lvl="1"/>
            <a:r>
              <a:rPr lang="en-US" sz="2000" dirty="0" smtClean="0"/>
              <a:t>Embracing technical innovation via methods that ensure direct, open participation and that produce standards without borders </a:t>
            </a:r>
          </a:p>
          <a:p>
            <a:pPr lvl="1"/>
            <a:r>
              <a:rPr lang="en-US" sz="2000" dirty="0"/>
              <a:t>Encouraging global cooperation and openness for innovation, market growth and the advancement of </a:t>
            </a:r>
            <a:r>
              <a:rPr lang="en-US" sz="2000" dirty="0" smtClean="0"/>
              <a:t>technology</a:t>
            </a:r>
          </a:p>
          <a:p>
            <a:pPr lvl="1"/>
            <a:r>
              <a:rPr lang="en-US" sz="2000" dirty="0" smtClean="0"/>
              <a:t>Advocating for increased openness and inclusiveness</a:t>
            </a:r>
          </a:p>
          <a:p>
            <a:pPr lvl="1"/>
            <a:r>
              <a:rPr lang="en-US" sz="2000" dirty="0" smtClean="0"/>
              <a:t>Establishing trust via standardization processes that are universally open and transparent from the very beginning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7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It’s</a:t>
            </a:r>
            <a:r>
              <a:rPr lang="en-US" sz="1800" dirty="0"/>
              <a:t> </a:t>
            </a:r>
            <a:r>
              <a:rPr lang="en-US" sz="1800" dirty="0" smtClean="0"/>
              <a:t>a </a:t>
            </a:r>
            <a:r>
              <a:rPr lang="en-US" sz="1800" dirty="0"/>
              <a:t>c</a:t>
            </a:r>
            <a:r>
              <a:rPr lang="en-US" sz="1800" dirty="0" smtClean="0"/>
              <a:t>ommunity of communities—a global network of people and organizations who . . .</a:t>
            </a:r>
            <a:endParaRPr lang="en-US" sz="1800" b="1" dirty="0" smtClean="0"/>
          </a:p>
          <a:p>
            <a:r>
              <a:rPr lang="en-US" sz="1800" dirty="0" smtClean="0"/>
              <a:t>Share the values of openness, transparency and inclusiveness</a:t>
            </a:r>
          </a:p>
          <a:p>
            <a:r>
              <a:rPr lang="en-US" sz="1800" dirty="0" smtClean="0"/>
              <a:t>Agree on a set of principles that stress coordination </a:t>
            </a:r>
            <a:r>
              <a:rPr lang="en-US" sz="1800" dirty="0"/>
              <a:t>and collaboration among standards </a:t>
            </a:r>
            <a:r>
              <a:rPr lang="en-US" sz="1800" dirty="0" smtClean="0"/>
              <a:t>organizations, which helps:</a:t>
            </a:r>
          </a:p>
          <a:p>
            <a:pPr lvl="1"/>
            <a:r>
              <a:rPr lang="en-US" sz="1800" dirty="0" smtClean="0"/>
              <a:t>Eliminate </a:t>
            </a:r>
            <a:r>
              <a:rPr lang="en-US" sz="1800" dirty="0"/>
              <a:t>duplicated effort (and associated overhead of process that is ultimately shouldered by industry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Make </a:t>
            </a:r>
            <a:r>
              <a:rPr lang="en-US" sz="1800" dirty="0"/>
              <a:t>the international standards landscape less complex and costly for all </a:t>
            </a:r>
            <a:r>
              <a:rPr lang="en-US" sz="1800" dirty="0" smtClean="0"/>
              <a:t>stakeholders</a:t>
            </a:r>
          </a:p>
          <a:p>
            <a:pPr lvl="1"/>
            <a:r>
              <a:rPr lang="en-US" sz="1800" dirty="0" smtClean="0"/>
              <a:t>Foster local and economic growth and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OpenStand</a:t>
            </a:r>
            <a:r>
              <a:rPr lang="en-US" dirty="0"/>
              <a:t> </a:t>
            </a:r>
            <a:r>
              <a:rPr lang="en-US" dirty="0" smtClean="0"/>
              <a:t>conveys </a:t>
            </a:r>
            <a:r>
              <a:rPr lang="en-US" dirty="0"/>
              <a:t>the power of bottom-up collaboration in harnessing global creativity and expertise to the standards of any technology space that will underpin the modern </a:t>
            </a:r>
            <a:r>
              <a:rPr lang="en-US" dirty="0" smtClean="0"/>
              <a:t>economy</a:t>
            </a:r>
          </a:p>
          <a:p>
            <a:r>
              <a:rPr lang="en-US" dirty="0" smtClean="0"/>
              <a:t>Produces standards that: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ower </a:t>
            </a:r>
            <a:r>
              <a:rPr lang="en-US" dirty="0"/>
              <a:t>barriers to market entry and foster global </a:t>
            </a:r>
            <a:r>
              <a:rPr lang="en-US" dirty="0" smtClean="0"/>
              <a:t>competition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the rollout of sound and interoperable products to flexibly address business </a:t>
            </a:r>
            <a:r>
              <a:rPr lang="en-US" dirty="0" smtClean="0"/>
              <a:t>needs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</a:t>
            </a:r>
            <a:r>
              <a:rPr lang="en-US" dirty="0"/>
              <a:t>up with the world’s rapid technological advances and safety, quality and interoperability </a:t>
            </a:r>
            <a:r>
              <a:rPr lang="en-US" dirty="0" smtClean="0"/>
              <a:t>demands</a:t>
            </a:r>
          </a:p>
          <a:p>
            <a:r>
              <a:rPr lang="en-US" dirty="0"/>
              <a:t>O</a:t>
            </a:r>
            <a:r>
              <a:rPr lang="en-US" dirty="0" smtClean="0"/>
              <a:t>rganizations </a:t>
            </a:r>
            <a:r>
              <a:rPr lang="en-US" dirty="0"/>
              <a:t>responsible for these standards, through their </a:t>
            </a:r>
            <a:r>
              <a:rPr lang="en-US" dirty="0" smtClean="0"/>
              <a:t>constituents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driven by the momentum of the market to innovate and provide products for global </a:t>
            </a:r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9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7474"/>
            <a:ext cx="7772400" cy="455612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The paradigm as strategy and business development model</a:t>
            </a:r>
          </a:p>
          <a:p>
            <a:r>
              <a:rPr lang="en-US" sz="1400" dirty="0" smtClean="0"/>
              <a:t>Open standards </a:t>
            </a:r>
            <a:r>
              <a:rPr lang="en-US" sz="1400" dirty="0"/>
              <a:t>are the underpinnings of innovation</a:t>
            </a:r>
          </a:p>
          <a:p>
            <a:pPr lvl="1"/>
            <a:r>
              <a:rPr lang="en-US" sz="1400" dirty="0"/>
              <a:t>Open new markets and applications and make broadly available proprietary knowledge for current and future innovative </a:t>
            </a:r>
            <a:r>
              <a:rPr lang="en-US" sz="1400" dirty="0" smtClean="0"/>
              <a:t>technologies</a:t>
            </a:r>
          </a:p>
          <a:p>
            <a:r>
              <a:rPr lang="en-US" sz="1400" dirty="0" smtClean="0"/>
              <a:t>Open </a:t>
            </a:r>
            <a:r>
              <a:rPr lang="en-US" sz="1400" dirty="0"/>
              <a:t>standards development forums help promote solutions and provide networking opportunities with and </a:t>
            </a:r>
            <a:r>
              <a:rPr lang="en-US" sz="1400" dirty="0" smtClean="0"/>
              <a:t>among communities</a:t>
            </a:r>
            <a:r>
              <a:rPr lang="en-US" sz="1400" dirty="0"/>
              <a:t>, creating vibrant, open ecosystems that provide multiple sources of readily available information and </a:t>
            </a:r>
            <a:r>
              <a:rPr lang="en-US" sz="1400" dirty="0" smtClean="0"/>
              <a:t>expertise</a:t>
            </a:r>
          </a:p>
          <a:p>
            <a:r>
              <a:rPr lang="en-US" sz="1400" dirty="0" smtClean="0"/>
              <a:t>An agreed upon baseline for new technologies to evolve—to be innovate upon—standards facilitate large-scale incremental technological change</a:t>
            </a:r>
          </a:p>
          <a:p>
            <a:r>
              <a:rPr lang="en-US" sz="1400" dirty="0" smtClean="0"/>
              <a:t>Consumers </a:t>
            </a:r>
            <a:r>
              <a:rPr lang="en-US" sz="1400" dirty="0"/>
              <a:t>benefit from better products, improved interoperability, greater simplicity and more competitive prices</a:t>
            </a:r>
          </a:p>
          <a:p>
            <a:r>
              <a:rPr lang="en-US" sz="1400" dirty="0"/>
              <a:t>Industry realizes a globally scaled marketplace for its products and services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5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2800" dirty="0" smtClean="0"/>
              <a:t>For more information:</a:t>
            </a:r>
          </a:p>
          <a:p>
            <a:pPr marL="0" indent="0" algn="ctr">
              <a:buNone/>
            </a:pPr>
            <a:r>
              <a:rPr lang="en-US" sz="2800" dirty="0" smtClean="0"/>
              <a:t>open-stand.org</a:t>
            </a:r>
          </a:p>
          <a:p>
            <a:pPr marL="0" indent="0" algn="ctr">
              <a:buNone/>
            </a:pPr>
            <a:r>
              <a:rPr lang="en-US" sz="2800" dirty="0" smtClean="0"/>
              <a:t>standards.ieee.org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25" y="255784"/>
            <a:ext cx="2374900" cy="71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9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rk Layouts">
  <a:themeElements>
    <a:clrScheme name="IEEE rev">
      <a:dk1>
        <a:srgbClr val="FFFFFF"/>
      </a:dk1>
      <a:lt1>
        <a:srgbClr val="000000"/>
      </a:lt1>
      <a:dk2>
        <a:srgbClr val="6E8076"/>
      </a:dk2>
      <a:lt2>
        <a:srgbClr val="A6B4AC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9488</TotalTime>
  <Words>708</Words>
  <Application>Microsoft Macintosh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IEEE-SA_PowerPoint_Template</vt:lpstr>
      <vt:lpstr>Dark Layouts</vt:lpstr>
      <vt:lpstr>Cover Slides</vt:lpstr>
      <vt:lpstr>PowerPoint Presentation</vt:lpstr>
      <vt:lpstr>OpenStand: The Paradigm</vt:lpstr>
      <vt:lpstr>OpenStand: The Principles</vt:lpstr>
      <vt:lpstr>OpenStand</vt:lpstr>
      <vt:lpstr>OpenStand</vt:lpstr>
      <vt:lpstr>OpenStand</vt:lpstr>
      <vt:lpstr>OpenStand</vt:lpstr>
      <vt:lpstr>Thank You!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Joni Brennan</cp:lastModifiedBy>
  <cp:revision>456</cp:revision>
  <cp:lastPrinted>2013-01-16T16:34:52Z</cp:lastPrinted>
  <dcterms:created xsi:type="dcterms:W3CDTF">2009-12-29T14:27:24Z</dcterms:created>
  <dcterms:modified xsi:type="dcterms:W3CDTF">2014-06-10T16:22:09Z</dcterms:modified>
</cp:coreProperties>
</file>