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71" r:id="rId14"/>
    <p:sldId id="269" r:id="rId15"/>
    <p:sldId id="270" r:id="rId16"/>
    <p:sldId id="280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9AAE-A43C-4A24-8CC3-AB6DD7D84D55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99E9-7D9C-44A9-871B-AE8F1A5C4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This makes it impossible to authenticate and authorize all users across geographical and departmental borders for all applications, on all devices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New requirements for rich attribute sets for fine-grained authorization.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Create new demands for managing users internally and externally in terms of provisioning.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E4C7EC-09E8-46C1-A97C-F4D08313DF81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50085-46BD-4794-BA07-637E25F39005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2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428370-5E2F-4F13-8754-58197B476F9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3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908E8-CEF1-49EF-B096-120517BE3F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081FBB-DF9B-4939-A61C-BC253EC4F0B0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7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3F1946-9E4C-44A1-A1D8-01DA34FD788F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BD6045-C4BE-4E54-8422-726A8D11B4D6}" type="slidenum">
              <a:rPr lang="en-US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 address the technical challenges of data management (union and join), we need a global data model that allows objects to be compared and extended according to application requirements. Everything is mapped into a common language.</a:t>
            </a:r>
          </a:p>
        </p:txBody>
      </p:sp>
    </p:spTree>
    <p:extLst>
      <p:ext uri="{BB962C8B-B14F-4D97-AF65-F5344CB8AC3E}">
        <p14:creationId xmlns:p14="http://schemas.microsoft.com/office/powerpoint/2010/main" val="245944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7C6D49-5DF9-41B1-8D0C-F0E1EF5F994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5AF210-2ED2-4626-8C67-E33611098723}" type="slidenum">
              <a:rPr lang="en-US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Different contextual views can be published; objects and data structure – according to new contexts that are needed, based on existing relationships.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Hierarchies are a type of “sentence” (think triples – subject, verb, object) – you can read as you move down the hierarchy </a:t>
            </a:r>
          </a:p>
        </p:txBody>
      </p:sp>
    </p:spTree>
    <p:extLst>
      <p:ext uri="{BB962C8B-B14F-4D97-AF65-F5344CB8AC3E}">
        <p14:creationId xmlns:p14="http://schemas.microsoft.com/office/powerpoint/2010/main" val="85070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SCIM has a reduced and specific purpose, targeting just one category of info-- identity, and specifically for provisioning purposes.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EF2C6-3AAE-401E-98D6-1A5A381C13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C6A0A-E9EA-41FC-BE4E-420C39781D53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88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10161-B21A-4B17-AA1E-63D23993871D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68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ADER1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12192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1233" y="2089722"/>
            <a:ext cx="8429736" cy="9144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1447800"/>
            <a:ext cx="2616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6454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371600"/>
            <a:ext cx="508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08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2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1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371600"/>
            <a:ext cx="50800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0800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ADER1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ADER1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ADER1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4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13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307" y="320960"/>
            <a:ext cx="86009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EADER13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9517" y="320675"/>
            <a:ext cx="860001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30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7900"/>
        </a:buClr>
        <a:buSzPct val="15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7900"/>
        </a:buClr>
        <a:buSzPct val="15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7900"/>
        </a:buClr>
        <a:buSzPct val="15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7900"/>
        </a:buClr>
        <a:buSzPct val="150000"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7900"/>
        </a:buClr>
        <a:buSzPct val="150000"/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Kantara: From IRM to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1981200" y="1524000"/>
            <a:ext cx="8153400" cy="48768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Identity is essential to security because people are at the center of activities.  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As such, identity is a key integration point for application. 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But do we really still need a hierarchical system for storage?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Is the whole world already  running on SQL (Relational model)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Is the whole world heading toward  </a:t>
            </a:r>
            <a:r>
              <a:rPr lang="en-US" dirty="0" err="1" smtClean="0">
                <a:ea typeface="ＭＳ Ｐゴシック" panose="020B0600070205080204" pitchFamily="34" charset="-128"/>
              </a:rPr>
              <a:t>NoSQL</a:t>
            </a:r>
            <a:r>
              <a:rPr lang="en-US" dirty="0" smtClean="0">
                <a:ea typeface="ＭＳ Ｐゴシック" panose="020B0600070205080204" pitchFamily="34" charset="-128"/>
              </a:rPr>
              <a:t>?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Relational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Path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Graph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Directed Graph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Identity is key to security and acts as an integration point</a:t>
            </a:r>
          </a:p>
        </p:txBody>
      </p:sp>
    </p:spTree>
    <p:extLst>
      <p:ext uri="{BB962C8B-B14F-4D97-AF65-F5344CB8AC3E}">
        <p14:creationId xmlns:p14="http://schemas.microsoft.com/office/powerpoint/2010/main" val="410711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9"/>
          <p:cNvSpPr>
            <a:spLocks noChangeArrowheads="1"/>
          </p:cNvSpPr>
          <p:nvPr/>
        </p:nvSpPr>
        <p:spPr bwMode="auto">
          <a:xfrm>
            <a:off x="6075092" y="3526632"/>
            <a:ext cx="2369509" cy="1085850"/>
          </a:xfrm>
          <a:prstGeom prst="roundRect">
            <a:avLst>
              <a:gd name="adj" fmla="val 3523"/>
            </a:avLst>
          </a:prstGeom>
          <a:solidFill>
            <a:srgbClr val="F9DA6E"/>
          </a:solidFill>
          <a:ln w="9525" algn="ctr">
            <a:solidFill>
              <a:srgbClr val="EDC22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" name="Rounded Rectangle 12"/>
          <p:cNvSpPr>
            <a:spLocks noChangeArrowheads="1"/>
          </p:cNvSpPr>
          <p:nvPr/>
        </p:nvSpPr>
        <p:spPr bwMode="auto">
          <a:xfrm>
            <a:off x="3701490" y="2451100"/>
            <a:ext cx="2377049" cy="1098551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But joins and distributed joins are expensive: HDAP as a profile cache</a:t>
            </a:r>
          </a:p>
        </p:txBody>
      </p:sp>
      <p:cxnSp>
        <p:nvCxnSpPr>
          <p:cNvPr id="50179" name="Straight Arrow Connector 4"/>
          <p:cNvCxnSpPr>
            <a:cxnSpLocks noChangeShapeType="1"/>
          </p:cNvCxnSpPr>
          <p:nvPr/>
        </p:nvCxnSpPr>
        <p:spPr bwMode="auto">
          <a:xfrm>
            <a:off x="3695700" y="2000250"/>
            <a:ext cx="0" cy="2628900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0" name="Straight Arrow Connector 6"/>
          <p:cNvCxnSpPr>
            <a:cxnSpLocks noChangeShapeType="1"/>
          </p:cNvCxnSpPr>
          <p:nvPr/>
        </p:nvCxnSpPr>
        <p:spPr bwMode="auto">
          <a:xfrm>
            <a:off x="3695700" y="4629150"/>
            <a:ext cx="5314950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7181851" y="4914901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Faster</a:t>
            </a:r>
          </a:p>
        </p:txBody>
      </p: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4643438" y="4918076"/>
            <a:ext cx="654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Slower</a:t>
            </a:r>
          </a:p>
        </p:txBody>
      </p:sp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2838451" y="3825876"/>
            <a:ext cx="65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Slower</a:t>
            </a:r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2838451" y="2862264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Faster</a:t>
            </a:r>
          </a:p>
        </p:txBody>
      </p:sp>
      <p:sp>
        <p:nvSpPr>
          <p:cNvPr id="50187" name="TextBox 15"/>
          <p:cNvSpPr txBox="1">
            <a:spLocks noChangeArrowheads="1"/>
          </p:cNvSpPr>
          <p:nvPr/>
        </p:nvSpPr>
        <p:spPr bwMode="auto">
          <a:xfrm>
            <a:off x="2693989" y="1984376"/>
            <a:ext cx="928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</a:rPr>
              <a:t>Write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</a:rPr>
              <a:t>Update</a:t>
            </a:r>
          </a:p>
        </p:txBody>
      </p:sp>
      <p:sp>
        <p:nvSpPr>
          <p:cNvPr id="50188" name="TextBox 16"/>
          <p:cNvSpPr txBox="1">
            <a:spLocks noChangeArrowheads="1"/>
          </p:cNvSpPr>
          <p:nvPr/>
        </p:nvSpPr>
        <p:spPr bwMode="auto">
          <a:xfrm>
            <a:off x="7519988" y="4713289"/>
            <a:ext cx="229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</a:rPr>
              <a:t>Query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</a:rPr>
              <a:t>Search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</a:rPr>
              <a:t>Navigation/Traversal</a:t>
            </a:r>
          </a:p>
        </p:txBody>
      </p:sp>
      <p:sp>
        <p:nvSpPr>
          <p:cNvPr id="50189" name="Right Arrow 1"/>
          <p:cNvSpPr>
            <a:spLocks noChangeArrowheads="1"/>
          </p:cNvSpPr>
          <p:nvPr/>
        </p:nvSpPr>
        <p:spPr bwMode="auto">
          <a:xfrm>
            <a:off x="5702301" y="3190081"/>
            <a:ext cx="892175" cy="762000"/>
          </a:xfrm>
          <a:prstGeom prst="rightArrow">
            <a:avLst>
              <a:gd name="adj1" fmla="val 50000"/>
              <a:gd name="adj2" fmla="val 50031"/>
            </a:avLst>
          </a:prstGeom>
          <a:ln w="127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0154" y="2804081"/>
            <a:ext cx="181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8200" y="3904734"/>
            <a:ext cx="208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Graph/Hierarchy</a:t>
            </a:r>
          </a:p>
        </p:txBody>
      </p:sp>
    </p:spTree>
    <p:extLst>
      <p:ext uri="{BB962C8B-B14F-4D97-AF65-F5344CB8AC3E}">
        <p14:creationId xmlns:p14="http://schemas.microsoft.com/office/powerpoint/2010/main" val="113164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Architecture</a:t>
            </a: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4582858" y="1964936"/>
            <a:ext cx="1401687" cy="4689986"/>
          </a:xfrm>
          <a:prstGeom prst="roundRect">
            <a:avLst>
              <a:gd name="adj" fmla="val 3523"/>
            </a:avLst>
          </a:prstGeom>
          <a:solidFill>
            <a:srgbClr val="DADFF4"/>
          </a:solidFill>
          <a:ln w="9525" algn="ctr">
            <a:solidFill>
              <a:srgbClr val="9B9FC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Rounded Rectangle 12"/>
          <p:cNvSpPr>
            <a:spLocks noChangeArrowheads="1"/>
          </p:cNvSpPr>
          <p:nvPr/>
        </p:nvSpPr>
        <p:spPr bwMode="auto">
          <a:xfrm>
            <a:off x="6132797" y="1964936"/>
            <a:ext cx="1401687" cy="4689986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" name="Rounded Rectangle 18"/>
          <p:cNvSpPr>
            <a:spLocks noChangeArrowheads="1"/>
          </p:cNvSpPr>
          <p:nvPr/>
        </p:nvSpPr>
        <p:spPr bwMode="auto">
          <a:xfrm>
            <a:off x="9277388" y="2157312"/>
            <a:ext cx="1313603" cy="634009"/>
          </a:xfrm>
          <a:prstGeom prst="roundRect">
            <a:avLst>
              <a:gd name="adj" fmla="val 3523"/>
            </a:avLst>
          </a:prstGeom>
          <a:solidFill>
            <a:srgbClr val="F0E3F4"/>
          </a:solidFill>
          <a:ln w="9525" algn="ctr">
            <a:solidFill>
              <a:srgbClr val="D1AABA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" name="Rounded Rectangle 31"/>
          <p:cNvSpPr>
            <a:spLocks noChangeArrowheads="1"/>
          </p:cNvSpPr>
          <p:nvPr/>
        </p:nvSpPr>
        <p:spPr bwMode="auto">
          <a:xfrm>
            <a:off x="4853450" y="3134974"/>
            <a:ext cx="891871" cy="3302678"/>
          </a:xfrm>
          <a:prstGeom prst="roundRect">
            <a:avLst>
              <a:gd name="adj" fmla="val 3523"/>
            </a:avLst>
          </a:prstGeom>
          <a:solidFill>
            <a:srgbClr val="FFFAE2"/>
          </a:solidFill>
          <a:ln w="9525" algn="ctr">
            <a:solidFill>
              <a:srgbClr val="F4DFA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4" name="Rounded Rectangle 31"/>
          <p:cNvSpPr>
            <a:spLocks noChangeArrowheads="1"/>
          </p:cNvSpPr>
          <p:nvPr/>
        </p:nvSpPr>
        <p:spPr bwMode="auto">
          <a:xfrm>
            <a:off x="6409543" y="3134974"/>
            <a:ext cx="891871" cy="3302678"/>
          </a:xfrm>
          <a:prstGeom prst="roundRect">
            <a:avLst>
              <a:gd name="adj" fmla="val 3523"/>
            </a:avLst>
          </a:prstGeom>
          <a:solidFill>
            <a:srgbClr val="FFFAE2"/>
          </a:solidFill>
          <a:ln w="9525" algn="ctr">
            <a:solidFill>
              <a:srgbClr val="F4DFA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9231" y="2067739"/>
            <a:ext cx="130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Profile </a:t>
            </a:r>
            <a:r>
              <a:rPr lang="en-US" sz="1600" b="1" dirty="0"/>
              <a:t>Integration </a:t>
            </a:r>
            <a:r>
              <a:rPr lang="en-US" sz="1600" dirty="0"/>
              <a:t>Engine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4573" y="2107419"/>
            <a:ext cx="119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Profile </a:t>
            </a:r>
            <a:r>
              <a:rPr lang="en-US" sz="1600" b="1" dirty="0"/>
              <a:t>Delivery </a:t>
            </a:r>
            <a:r>
              <a:rPr lang="en-US" sz="1600" dirty="0"/>
              <a:t>Engine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5122" y="2181928"/>
            <a:ext cx="119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 App</a:t>
            </a:r>
          </a:p>
        </p:txBody>
      </p:sp>
      <p:sp>
        <p:nvSpPr>
          <p:cNvPr id="28" name="Rounded Rectangle 18"/>
          <p:cNvSpPr>
            <a:spLocks noChangeArrowheads="1"/>
          </p:cNvSpPr>
          <p:nvPr/>
        </p:nvSpPr>
        <p:spPr bwMode="auto">
          <a:xfrm>
            <a:off x="9277388" y="3224656"/>
            <a:ext cx="1313603" cy="634009"/>
          </a:xfrm>
          <a:prstGeom prst="roundRect">
            <a:avLst>
              <a:gd name="adj" fmla="val 3523"/>
            </a:avLst>
          </a:prstGeom>
          <a:solidFill>
            <a:srgbClr val="F0E3F4"/>
          </a:solidFill>
          <a:ln w="9525" algn="ctr">
            <a:solidFill>
              <a:srgbClr val="D1AABA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35122" y="3249272"/>
            <a:ext cx="119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 App</a:t>
            </a:r>
          </a:p>
        </p:txBody>
      </p:sp>
      <p:sp>
        <p:nvSpPr>
          <p:cNvPr id="30" name="Rounded Rectangle 18"/>
          <p:cNvSpPr>
            <a:spLocks noChangeArrowheads="1"/>
          </p:cNvSpPr>
          <p:nvPr/>
        </p:nvSpPr>
        <p:spPr bwMode="auto">
          <a:xfrm>
            <a:off x="9277388" y="4289875"/>
            <a:ext cx="1313603" cy="634009"/>
          </a:xfrm>
          <a:prstGeom prst="roundRect">
            <a:avLst>
              <a:gd name="adj" fmla="val 3523"/>
            </a:avLst>
          </a:prstGeom>
          <a:solidFill>
            <a:srgbClr val="F0E3F4"/>
          </a:solidFill>
          <a:ln w="9525" algn="ctr">
            <a:solidFill>
              <a:srgbClr val="D1AABA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35122" y="4314491"/>
            <a:ext cx="119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 App</a:t>
            </a:r>
          </a:p>
        </p:txBody>
      </p:sp>
      <p:sp>
        <p:nvSpPr>
          <p:cNvPr id="32" name="Rounded Rectangle 18"/>
          <p:cNvSpPr>
            <a:spLocks noChangeArrowheads="1"/>
          </p:cNvSpPr>
          <p:nvPr/>
        </p:nvSpPr>
        <p:spPr bwMode="auto">
          <a:xfrm>
            <a:off x="9277388" y="5554412"/>
            <a:ext cx="1313603" cy="634009"/>
          </a:xfrm>
          <a:prstGeom prst="roundRect">
            <a:avLst>
              <a:gd name="adj" fmla="val 3523"/>
            </a:avLst>
          </a:prstGeom>
          <a:solidFill>
            <a:srgbClr val="F0E3F4"/>
          </a:solidFill>
          <a:ln w="9525" algn="ctr">
            <a:solidFill>
              <a:srgbClr val="D1AABA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35122" y="5579028"/>
            <a:ext cx="119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 App</a:t>
            </a:r>
          </a:p>
        </p:txBody>
      </p:sp>
      <p:sp>
        <p:nvSpPr>
          <p:cNvPr id="34" name="Rounded Rectangle 12"/>
          <p:cNvSpPr>
            <a:spLocks noChangeArrowheads="1"/>
          </p:cNvSpPr>
          <p:nvPr/>
        </p:nvSpPr>
        <p:spPr bwMode="auto">
          <a:xfrm>
            <a:off x="7432705" y="2162490"/>
            <a:ext cx="973394" cy="1842277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2705" y="2188884"/>
            <a:ext cx="973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SOAP</a:t>
            </a:r>
          </a:p>
          <a:p>
            <a:pPr algn="ctr"/>
            <a:r>
              <a:rPr lang="en-US" sz="1600" dirty="0"/>
              <a:t>REST</a:t>
            </a:r>
            <a:br>
              <a:rPr lang="en-US" sz="1600" dirty="0"/>
            </a:br>
            <a:r>
              <a:rPr lang="en-US" sz="1600" dirty="0"/>
              <a:t>LDAP</a:t>
            </a:r>
            <a:br>
              <a:rPr lang="en-US" sz="1600" dirty="0"/>
            </a:br>
            <a:r>
              <a:rPr lang="en-US" sz="1600" dirty="0"/>
              <a:t>SQL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35122" y="1661788"/>
            <a:ext cx="125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Consumers</a:t>
            </a:r>
          </a:p>
        </p:txBody>
      </p:sp>
      <p:sp>
        <p:nvSpPr>
          <p:cNvPr id="42" name="Rounded Rectangle 5"/>
          <p:cNvSpPr>
            <a:spLocks noChangeArrowheads="1"/>
          </p:cNvSpPr>
          <p:nvPr/>
        </p:nvSpPr>
        <p:spPr bwMode="auto">
          <a:xfrm>
            <a:off x="3763595" y="2162654"/>
            <a:ext cx="973394" cy="1842112"/>
          </a:xfrm>
          <a:prstGeom prst="roundRect">
            <a:avLst>
              <a:gd name="adj" fmla="val 3523"/>
            </a:avLst>
          </a:prstGeom>
          <a:solidFill>
            <a:srgbClr val="DADFF4"/>
          </a:solidFill>
          <a:ln w="9525" algn="ctr">
            <a:solidFill>
              <a:srgbClr val="9B9FC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60047" y="2144696"/>
            <a:ext cx="973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Writes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dirty="0"/>
              <a:t>LDAP</a:t>
            </a:r>
          </a:p>
          <a:p>
            <a:pPr algn="ctr"/>
            <a:r>
              <a:rPr lang="en-US" sz="1600" dirty="0"/>
              <a:t>SQL</a:t>
            </a:r>
          </a:p>
          <a:p>
            <a:pPr algn="ctr"/>
            <a:r>
              <a:rPr lang="en-US" sz="1600" dirty="0"/>
              <a:t>SOAP</a:t>
            </a:r>
          </a:p>
          <a:p>
            <a:pPr algn="ctr"/>
            <a:r>
              <a:rPr lang="en-US" sz="1600" dirty="0"/>
              <a:t>REST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52" name="Picture 10" descr="C:\Users\Michel\Dropbox\Library\Images\New Website Images\Video-Graphics- Flat\database-gray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11" y="5468325"/>
            <a:ext cx="773476" cy="77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C:\Users\Michel\Dropbox\Library\Images\New Website Images\Video-Graphics- Flat\database-gray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62" y="4258210"/>
            <a:ext cx="724659" cy="7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C:\Users\Michel\Dropbox\Library\Images\New Website Images\Video-Graphics- Flat\database-gray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14" y="5547363"/>
            <a:ext cx="724659" cy="7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722099" y="3222888"/>
            <a:ext cx="119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Integration Business Rules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4063" y="3184306"/>
            <a:ext cx="119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Delivery Business Rules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08252" y="4195710"/>
            <a:ext cx="119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Commit Context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1400" y="4202320"/>
            <a:ext cx="119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Deliver Context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49994" y="6142806"/>
            <a:ext cx="11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Context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80376" y="6131633"/>
            <a:ext cx="161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Integration through a Canonical Model</a:t>
            </a:r>
          </a:p>
        </p:txBody>
      </p:sp>
      <p:cxnSp>
        <p:nvCxnSpPr>
          <p:cNvPr id="25" name="Straight Arrow Connector 24"/>
          <p:cNvCxnSpPr>
            <a:endCxn id="16" idx="1"/>
          </p:cNvCxnSpPr>
          <p:nvPr/>
        </p:nvCxnSpPr>
        <p:spPr bwMode="auto">
          <a:xfrm>
            <a:off x="8406099" y="2474314"/>
            <a:ext cx="871288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8228387" y="1937272"/>
            <a:ext cx="1198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App pulls changes on demand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42677" y="3012579"/>
            <a:ext cx="1198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PDE sends change notices near time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68450" y="4161217"/>
            <a:ext cx="10367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PDE syncs changes in near time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20000" y="5517472"/>
            <a:ext cx="1719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PDE pushes changes nightly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8397518" y="3563694"/>
            <a:ext cx="871288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7018024" y="5890329"/>
            <a:ext cx="21218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8659616" y="4647214"/>
            <a:ext cx="480256" cy="1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8675949" y="3563694"/>
            <a:ext cx="0" cy="1100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2915410" y="2509766"/>
            <a:ext cx="818484" cy="13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2867354" y="3507470"/>
            <a:ext cx="8665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756792" y="1932686"/>
            <a:ext cx="1198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 pushes changes in near time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91884" y="2938416"/>
            <a:ext cx="1198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 pushes changes in near time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53328" y="4309929"/>
            <a:ext cx="1198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PIE pulls in changes daily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61414" y="5333334"/>
            <a:ext cx="1198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PIE pulls in changes near time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H="1" flipV="1">
            <a:off x="4250413" y="4016047"/>
            <a:ext cx="7608" cy="1841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2897936" y="4719705"/>
            <a:ext cx="1364040" cy="57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endCxn id="81" idx="3"/>
          </p:cNvCxnSpPr>
          <p:nvPr/>
        </p:nvCxnSpPr>
        <p:spPr bwMode="auto">
          <a:xfrm flipH="1" flipV="1">
            <a:off x="3005573" y="5846135"/>
            <a:ext cx="1256403" cy="112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826832" y="1371044"/>
            <a:ext cx="125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 Sources</a:t>
            </a:r>
          </a:p>
        </p:txBody>
      </p:sp>
      <p:pic>
        <p:nvPicPr>
          <p:cNvPr id="73" name="Picture 23" descr="directory-blue-el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17" y="5554739"/>
            <a:ext cx="679200" cy="57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22"/>
          <p:cNvGrpSpPr>
            <a:grpSpLocks/>
          </p:cNvGrpSpPr>
          <p:nvPr/>
        </p:nvGrpSpPr>
        <p:grpSpPr bwMode="auto">
          <a:xfrm>
            <a:off x="1989164" y="5444110"/>
            <a:ext cx="1016409" cy="804048"/>
            <a:chOff x="4876800" y="4724400"/>
            <a:chExt cx="2203450" cy="1743312"/>
          </a:xfrm>
        </p:grpSpPr>
        <p:pic>
          <p:nvPicPr>
            <p:cNvPr id="80" name="Picture 12" descr="shadow-triangle-sm.png"/>
            <p:cNvPicPr>
              <a:picLocks noChangeAspect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138856"/>
              <a:ext cx="749247" cy="96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7" descr="directory-purpl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601" y="4724400"/>
              <a:ext cx="1828649" cy="17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18"/>
          <p:cNvGrpSpPr>
            <a:grpSpLocks/>
          </p:cNvGrpSpPr>
          <p:nvPr/>
        </p:nvGrpSpPr>
        <p:grpSpPr bwMode="auto">
          <a:xfrm>
            <a:off x="1883254" y="3125342"/>
            <a:ext cx="1014683" cy="803260"/>
            <a:chOff x="3437467" y="2557344"/>
            <a:chExt cx="2201220" cy="1743312"/>
          </a:xfrm>
        </p:grpSpPr>
        <p:pic>
          <p:nvPicPr>
            <p:cNvPr id="84" name="Picture 9" descr="shadow-triangle-sm.png"/>
            <p:cNvPicPr>
              <a:picLocks noChangeAspect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467" y="2971800"/>
              <a:ext cx="749247" cy="96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4" descr="directory-green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38" y="2557344"/>
              <a:ext cx="1828649" cy="17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 18"/>
          <p:cNvGrpSpPr>
            <a:grpSpLocks/>
          </p:cNvGrpSpPr>
          <p:nvPr/>
        </p:nvGrpSpPr>
        <p:grpSpPr bwMode="auto">
          <a:xfrm>
            <a:off x="1942570" y="4309929"/>
            <a:ext cx="852450" cy="793660"/>
            <a:chOff x="6019800" y="2679254"/>
            <a:chExt cx="1610776" cy="1499492"/>
          </a:xfrm>
        </p:grpSpPr>
        <p:pic>
          <p:nvPicPr>
            <p:cNvPr id="94" name="Picture 11" descr="shadow-db-lg.png"/>
            <p:cNvPicPr>
              <a:picLocks noChangeAspect="1"/>
            </p:cNvPicPr>
            <p:nvPr/>
          </p:nvPicPr>
          <p:blipFill>
            <a:blip r:embed="rId8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19450"/>
              <a:ext cx="1603115" cy="94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5" descr="db-gold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100" y="2679254"/>
              <a:ext cx="1115476" cy="149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21"/>
          <p:cNvGrpSpPr>
            <a:grpSpLocks/>
          </p:cNvGrpSpPr>
          <p:nvPr/>
        </p:nvGrpSpPr>
        <p:grpSpPr bwMode="auto">
          <a:xfrm>
            <a:off x="1894776" y="2040194"/>
            <a:ext cx="1015414" cy="803260"/>
            <a:chOff x="2432050" y="4724400"/>
            <a:chExt cx="2203413" cy="1743312"/>
          </a:xfrm>
        </p:grpSpPr>
        <p:pic>
          <p:nvPicPr>
            <p:cNvPr id="98" name="Picture 11" descr="shadow-triangle-sm.png"/>
            <p:cNvPicPr>
              <a:picLocks noChangeAspect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5138856"/>
              <a:ext cx="749247" cy="96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" descr="directory-gray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814" y="4724400"/>
              <a:ext cx="1828649" cy="17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30" y="4774019"/>
            <a:ext cx="631536" cy="6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19" y="4780486"/>
            <a:ext cx="651543" cy="5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2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336675"/>
            <a:ext cx="67818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726" y="4281488"/>
            <a:ext cx="5095875" cy="2576512"/>
          </a:xfrm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8" b="9010"/>
          <a:stretch>
            <a:fillRect/>
          </a:stretch>
        </p:blipFill>
        <p:spPr bwMode="auto">
          <a:xfrm>
            <a:off x="6959600" y="2093914"/>
            <a:ext cx="3657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50100" y="4594226"/>
            <a:ext cx="3276600" cy="14042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Relationships:</a:t>
            </a:r>
          </a:p>
          <a:p>
            <a:pPr marL="109538" indent="-109538">
              <a:defRPr/>
            </a:pPr>
            <a:r>
              <a:rPr lang="en-US" sz="1200" dirty="0"/>
              <a:t>Provisioning </a:t>
            </a:r>
            <a:r>
              <a:rPr lang="en-US" sz="1200" dirty="0" err="1"/>
              <a:t>CustomerAccount</a:t>
            </a:r>
            <a:r>
              <a:rPr lang="en-US" sz="1200" dirty="0"/>
              <a:t> match based on </a:t>
            </a:r>
            <a:r>
              <a:rPr lang="en-US" sz="1200" dirty="0" err="1"/>
              <a:t>HeadendID</a:t>
            </a:r>
            <a:r>
              <a:rPr lang="en-US" sz="1200" dirty="0"/>
              <a:t> + House + </a:t>
            </a:r>
            <a:r>
              <a:rPr lang="en-US" sz="1200" dirty="0" err="1"/>
              <a:t>CustomerID</a:t>
            </a:r>
            <a:endParaRPr lang="en-US" sz="1200" dirty="0"/>
          </a:p>
          <a:p>
            <a:pPr marL="109538" indent="-109538">
              <a:defRPr/>
            </a:pPr>
            <a:r>
              <a:rPr lang="en-US" sz="1200" dirty="0"/>
              <a:t>Serviceability Address match based on Address1, Address2, City, State, Zip, and Zip4</a:t>
            </a:r>
          </a:p>
          <a:p>
            <a:pPr marL="109538" indent="-109538">
              <a:defRPr/>
            </a:pPr>
            <a:endParaRPr lang="en-US" sz="925" dirty="0"/>
          </a:p>
        </p:txBody>
      </p:sp>
      <p:sp>
        <p:nvSpPr>
          <p:cNvPr id="57350" name="Title 2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sz="2000" dirty="0">
                <a:ea typeface="ＭＳ Ｐゴシック" panose="020B0600070205080204" pitchFamily="34" charset="-128"/>
              </a:rPr>
              <a:t>Representative Service Provider Back Office Data Model</a:t>
            </a:r>
          </a:p>
        </p:txBody>
      </p:sp>
    </p:spTree>
    <p:extLst>
      <p:ext uri="{BB962C8B-B14F-4D97-AF65-F5344CB8AC3E}">
        <p14:creationId xmlns:p14="http://schemas.microsoft.com/office/powerpoint/2010/main" val="23944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165600" y="76200"/>
            <a:ext cx="6502400" cy="1176338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anose="020B0600070205080204" pitchFamily="34" charset="-128"/>
              </a:rPr>
              <a:t>How to extract relationships and contexts out of silos for building user profiles</a:t>
            </a:r>
          </a:p>
        </p:txBody>
      </p:sp>
      <p:pic>
        <p:nvPicPr>
          <p:cNvPr id="51203" name="Picture 90" descr="identity and context virt proces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516063"/>
            <a:ext cx="55562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5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7" name="Rectangle 6"/>
          <p:cNvSpPr>
            <a:spLocks noChangeArrowheads="1"/>
          </p:cNvSpPr>
          <p:nvPr/>
        </p:nvSpPr>
        <p:spPr bwMode="auto">
          <a:xfrm>
            <a:off x="3937000" y="246063"/>
            <a:ext cx="764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Joins are essential enablers for linking identity to attributes and context</a:t>
            </a:r>
          </a:p>
        </p:txBody>
      </p:sp>
      <p:pic>
        <p:nvPicPr>
          <p:cNvPr id="53251" name="Picture 66" descr="link identity to context regroup obje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6" y="1981201"/>
            <a:ext cx="52292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83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5222488"/>
          </a:xfrm>
        </p:spPr>
        <p:txBody>
          <a:bodyPr/>
          <a:lstStyle/>
          <a:p>
            <a:r>
              <a:rPr lang="en-US" dirty="0"/>
              <a:t>LDAP is a good </a:t>
            </a:r>
            <a:r>
              <a:rPr lang="en-US" dirty="0" smtClean="0"/>
              <a:t>protocol, </a:t>
            </a:r>
            <a:r>
              <a:rPr lang="en-US" dirty="0"/>
              <a:t>but it is not web based. The closest thing </a:t>
            </a:r>
            <a:r>
              <a:rPr lang="en-US" dirty="0" smtClean="0"/>
              <a:t>to </a:t>
            </a:r>
            <a:r>
              <a:rPr lang="en-US" dirty="0"/>
              <a:t>a web service for LDAP is provided by DSML, which is XML based, and </a:t>
            </a:r>
            <a:r>
              <a:rPr lang="en-US" dirty="0" smtClean="0"/>
              <a:t>outdated</a:t>
            </a:r>
            <a:r>
              <a:rPr lang="en-US" dirty="0"/>
              <a:t>. The new trend </a:t>
            </a:r>
            <a:r>
              <a:rPr lang="en-US" dirty="0" smtClean="0"/>
              <a:t>is </a:t>
            </a:r>
            <a:r>
              <a:rPr lang="en-US" dirty="0"/>
              <a:t>to deliver </a:t>
            </a:r>
            <a:r>
              <a:rPr lang="en-US" dirty="0" smtClean="0"/>
              <a:t>information via a </a:t>
            </a:r>
            <a:r>
              <a:rPr lang="en-US" dirty="0"/>
              <a:t>REST interface.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usage of HDAP </a:t>
            </a:r>
            <a:r>
              <a:rPr lang="en-US" dirty="0" smtClean="0"/>
              <a:t>can be very broad. One crucial capability of LDAP is </a:t>
            </a:r>
            <a:r>
              <a:rPr lang="en-US" dirty="0"/>
              <a:t>the </a:t>
            </a:r>
            <a:r>
              <a:rPr lang="en-US" dirty="0" smtClean="0"/>
              <a:t>ability </a:t>
            </a:r>
            <a:r>
              <a:rPr lang="en-US" dirty="0"/>
              <a:t>to navigate and discover context about any given subject or </a:t>
            </a:r>
            <a:r>
              <a:rPr lang="en-US" dirty="0" smtClean="0"/>
              <a:t>identity. Navigating </a:t>
            </a:r>
            <a:r>
              <a:rPr lang="en-US" dirty="0"/>
              <a:t>a </a:t>
            </a:r>
            <a:r>
              <a:rPr lang="en-US" dirty="0" smtClean="0"/>
              <a:t>directory </a:t>
            </a:r>
            <a:r>
              <a:rPr lang="en-US" dirty="0"/>
              <a:t>is a form of graph </a:t>
            </a:r>
            <a:r>
              <a:rPr lang="en-US" dirty="0" smtClean="0"/>
              <a:t>and </a:t>
            </a:r>
            <a:r>
              <a:rPr lang="en-US" dirty="0"/>
              <a:t>contextual </a:t>
            </a:r>
            <a:r>
              <a:rPr lang="en-US" dirty="0" smtClean="0"/>
              <a:t>discovery that </a:t>
            </a:r>
            <a:r>
              <a:rPr lang="en-US" dirty="0"/>
              <a:t>allows you to have progressive disclosure of information. </a:t>
            </a:r>
            <a:r>
              <a:rPr lang="en-US" dirty="0" smtClean="0"/>
              <a:t>This </a:t>
            </a:r>
            <a:r>
              <a:rPr lang="en-US" dirty="0"/>
              <a:t>is key in security, and elsewhere, </a:t>
            </a:r>
            <a:r>
              <a:rPr lang="en-US" dirty="0" smtClean="0"/>
              <a:t>but </a:t>
            </a:r>
            <a:r>
              <a:rPr lang="en-US" dirty="0"/>
              <a:t>LDAP doesn't support </a:t>
            </a:r>
            <a:r>
              <a:rPr lang="en-US" dirty="0" smtClean="0"/>
              <a:t>the web </a:t>
            </a:r>
            <a:r>
              <a:rPr lang="en-US" dirty="0"/>
              <a:t>service </a:t>
            </a:r>
            <a:r>
              <a:rPr lang="en-US" dirty="0" smtClean="0"/>
              <a:t>interface for delivering that information. </a:t>
            </a:r>
          </a:p>
          <a:p>
            <a:endParaRPr lang="en-US" dirty="0" smtClean="0"/>
          </a:p>
          <a:p>
            <a:r>
              <a:rPr lang="en-US" dirty="0" smtClean="0"/>
              <a:t>Putting </a:t>
            </a:r>
            <a:r>
              <a:rPr lang="en-US" dirty="0"/>
              <a:t>all this capability that exists in LDAP (progressive disclosure) into a REST interface, opens LDAP to the web. </a:t>
            </a:r>
            <a:r>
              <a:rPr lang="en-US" dirty="0" smtClean="0"/>
              <a:t>To </a:t>
            </a:r>
            <a:r>
              <a:rPr lang="en-US" dirty="0"/>
              <a:t>put ADAP on top of any LDAP.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ADAP: a REST interface to LDAP/HDAP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3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 dirty="0" smtClean="0"/>
              <a:t> Use Case: Contextual </a:t>
            </a:r>
            <a:r>
              <a:rPr lang="en-US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32939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0" y="6553200"/>
            <a:ext cx="2895600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Company Confidential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50800"/>
            <a:ext cx="6705600" cy="914400"/>
          </a:xfrm>
        </p:spPr>
        <p:txBody>
          <a:bodyPr/>
          <a:lstStyle/>
          <a:p>
            <a:pPr algn="ctr" eaLnBrk="1" hangingPunct="1"/>
            <a:r>
              <a:rPr lang="en-US" dirty="0"/>
              <a:t>Webster’s Definition of “Context”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229600" cy="3581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+mj-lt"/>
              </a:rPr>
              <a:t>Latin Contextus: a joining together, origin pp of contexere “to weave</a:t>
            </a:r>
          </a:p>
          <a:p>
            <a:pPr eaLnBrk="1" hangingPunct="1">
              <a:buNone/>
            </a:pPr>
            <a:r>
              <a:rPr lang="en-US" dirty="0" smtClean="0">
                <a:latin typeface="+mj-lt"/>
              </a:rPr>
              <a:t>together.”</a:t>
            </a:r>
          </a:p>
          <a:p>
            <a:pPr eaLnBrk="1" hangingPunct="1">
              <a:buNone/>
            </a:pPr>
            <a:endParaRPr lang="en-US" dirty="0" smtClean="0">
              <a:latin typeface="+mj-lt"/>
            </a:endParaRPr>
          </a:p>
          <a:p>
            <a:pPr lvl="1" eaLnBrk="1" hangingPunct="1">
              <a:buFontTx/>
              <a:buAutoNum type="arabicPeriod"/>
            </a:pPr>
            <a:r>
              <a:rPr lang="en-US" sz="2000" dirty="0">
                <a:solidFill>
                  <a:srgbClr val="262699"/>
                </a:solidFill>
                <a:latin typeface="+mj-lt"/>
              </a:rPr>
              <a:t>The parts of a sentence, paragraph, discourse immediately next to or surrounding a specified word or passage and determining its exact meaning [to quote a remark out of context] (Language Representation)</a:t>
            </a:r>
          </a:p>
          <a:p>
            <a:pPr lvl="1" eaLnBrk="1" hangingPunct="1">
              <a:buFontTx/>
              <a:buAutoNum type="arabicPeriod"/>
            </a:pPr>
            <a:endParaRPr lang="en-US" sz="2000" dirty="0">
              <a:solidFill>
                <a:srgbClr val="262699"/>
              </a:solidFill>
              <a:latin typeface="+mj-lt"/>
            </a:endParaRPr>
          </a:p>
          <a:p>
            <a:pPr lvl="1" eaLnBrk="1" hangingPunct="1">
              <a:buFontTx/>
              <a:buAutoNum type="arabicPeriod"/>
            </a:pPr>
            <a:r>
              <a:rPr lang="en-US" sz="2000" dirty="0">
                <a:latin typeface="+mj-lt"/>
              </a:rPr>
              <a:t>The whole situation, background, or environment relevant to a particular event, personality, creation, etc…(Perception)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26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0" y="6553200"/>
            <a:ext cx="2895600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Company Confidential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42863"/>
            <a:ext cx="6629400" cy="914400"/>
          </a:xfrm>
        </p:spPr>
        <p:txBody>
          <a:bodyPr/>
          <a:lstStyle/>
          <a:p>
            <a:pPr eaLnBrk="1" hangingPunct="1"/>
            <a:r>
              <a:rPr lang="en-US" dirty="0"/>
              <a:t>Trees as a Representation of Sentences</a:t>
            </a:r>
          </a:p>
        </p:txBody>
      </p:sp>
      <p:pic>
        <p:nvPicPr>
          <p:cNvPr id="43" name="Picture 42" descr="Tr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905000"/>
            <a:ext cx="8180832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9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The World of Access Keeps Expanding</a:t>
            </a:r>
          </a:p>
        </p:txBody>
      </p:sp>
      <p:pic>
        <p:nvPicPr>
          <p:cNvPr id="38915" name="Picture 3" descr="blue-cube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1" y="1557338"/>
            <a:ext cx="42973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175250" y="1562101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 sourcing and hosting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8081964" y="5148264"/>
            <a:ext cx="1233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User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populations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3314701" y="5154614"/>
            <a:ext cx="1185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 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channels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2057400"/>
            <a:ext cx="17192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33507F"/>
                </a:solidFill>
              </a:rPr>
              <a:t>SasS apps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1" y="2386013"/>
            <a:ext cx="17192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33507F"/>
                </a:solidFill>
              </a:rPr>
              <a:t>Apps in public clouds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1" y="2713039"/>
            <a:ext cx="17192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33507F"/>
                </a:solidFill>
              </a:rPr>
              <a:t>Partner apps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1" y="3041650"/>
            <a:ext cx="17192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33507F"/>
                </a:solidFill>
              </a:rPr>
              <a:t>Apps in private clouds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1" y="3370263"/>
            <a:ext cx="20240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33507F"/>
                </a:solidFill>
              </a:rPr>
              <a:t>On-premise enterprise apps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2600" y="3979863"/>
            <a:ext cx="172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008000"/>
                </a:solidFill>
              </a:rPr>
              <a:t>Enterprise computers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600" y="4241800"/>
            <a:ext cx="17605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008000"/>
                </a:solidFill>
              </a:rPr>
              <a:t>Enterprise-issued devices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9663" y="4503738"/>
            <a:ext cx="1524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008000"/>
                </a:solidFill>
              </a:rPr>
              <a:t>Public computers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4539" y="4767263"/>
            <a:ext cx="13811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srgbClr val="008000"/>
                </a:solidFill>
              </a:rPr>
              <a:t>Personal devices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1001" y="3979863"/>
            <a:ext cx="10334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FF6600"/>
                </a:solidFill>
              </a:rPr>
              <a:t>Employees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2139" y="4178300"/>
            <a:ext cx="10001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FF6600"/>
                </a:solidFill>
              </a:rPr>
              <a:t>Contractors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7263" y="4376738"/>
            <a:ext cx="889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FF6600"/>
                </a:solidFill>
              </a:rPr>
              <a:t>Customers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4138" y="4576763"/>
            <a:ext cx="863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FF6600"/>
                </a:solidFill>
              </a:rPr>
              <a:t>Partners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0" y="4775200"/>
            <a:ext cx="939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FF6600"/>
                </a:solidFill>
              </a:rPr>
              <a:t>Members</a:t>
            </a:r>
          </a:p>
        </p:txBody>
      </p:sp>
      <p:pic>
        <p:nvPicPr>
          <p:cNvPr id="38933" name="Picture 21" descr="blue-cube-small-dar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86175"/>
            <a:ext cx="6397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2" descr="cloud-elem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244725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23" descr="documen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311400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smartphone-ele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832350"/>
            <a:ext cx="46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25" descr="poeple-3-gol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765675"/>
            <a:ext cx="71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8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0" y="6553200"/>
            <a:ext cx="2895600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Company Confidential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6629400" cy="914400"/>
          </a:xfrm>
        </p:spPr>
        <p:txBody>
          <a:bodyPr/>
          <a:lstStyle/>
          <a:p>
            <a:pPr eaLnBrk="1" hangingPunct="1"/>
            <a:r>
              <a:rPr lang="en-US" dirty="0"/>
              <a:t>Trees as a Way to Represent Sentences </a:t>
            </a:r>
            <a:br>
              <a:rPr lang="en-US" dirty="0"/>
            </a:br>
            <a:r>
              <a:rPr lang="en-US" dirty="0"/>
              <a:t>and Context</a:t>
            </a:r>
          </a:p>
        </p:txBody>
      </p:sp>
      <p:pic>
        <p:nvPicPr>
          <p:cNvPr id="43" name="Picture 42" descr="Trees &amp; Con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408" y="1359408"/>
            <a:ext cx="4901184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HDAP on Google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1"/>
            <a:ext cx="61531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5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ounded Rectangle 75"/>
          <p:cNvSpPr>
            <a:spLocks noChangeArrowheads="1"/>
          </p:cNvSpPr>
          <p:nvPr/>
        </p:nvSpPr>
        <p:spPr bwMode="auto">
          <a:xfrm>
            <a:off x="3265488" y="4800600"/>
            <a:ext cx="6172200" cy="2057400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3557589" y="1512889"/>
            <a:ext cx="5114925" cy="1438275"/>
          </a:xfrm>
          <a:prstGeom prst="roundRect">
            <a:avLst>
              <a:gd name="adj" fmla="val 56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3924301" y="176214"/>
            <a:ext cx="6518275" cy="1050925"/>
          </a:xfrm>
        </p:spPr>
        <p:txBody>
          <a:bodyPr/>
          <a:lstStyle/>
          <a:p>
            <a:r>
              <a:rPr lang="en-US" sz="2000" dirty="0">
                <a:ea typeface="ＭＳ Ｐゴシック" panose="020B0600070205080204" pitchFamily="34" charset="-128"/>
              </a:rPr>
              <a:t>The solution is Federation, Implementation is the challenge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0965" name="Picture 3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584325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2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512888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3" descr="app-icon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547813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app-icon-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5" descr="app-icon-gol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574800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6" descr="app-icon-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Box 25"/>
          <p:cNvSpPr txBox="1">
            <a:spLocks noChangeArrowheads="1"/>
          </p:cNvSpPr>
          <p:nvPr/>
        </p:nvSpPr>
        <p:spPr bwMode="auto">
          <a:xfrm>
            <a:off x="2497138" y="1833563"/>
            <a:ext cx="114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Federation Cloud Apps</a:t>
            </a:r>
          </a:p>
        </p:txBody>
      </p:sp>
      <p:cxnSp>
        <p:nvCxnSpPr>
          <p:cNvPr id="28" name="Straight Arrow Connector 27"/>
          <p:cNvCxnSpPr>
            <a:stCxn id="37" idx="2"/>
          </p:cNvCxnSpPr>
          <p:nvPr/>
        </p:nvCxnSpPr>
        <p:spPr bwMode="auto">
          <a:xfrm>
            <a:off x="6151563" y="4269583"/>
            <a:ext cx="0" cy="52903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975" name="TextBox 52"/>
          <p:cNvSpPr txBox="1">
            <a:spLocks noChangeArrowheads="1"/>
          </p:cNvSpPr>
          <p:nvPr/>
        </p:nvSpPr>
        <p:spPr bwMode="auto">
          <a:xfrm>
            <a:off x="2032001" y="3470276"/>
            <a:ext cx="2466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Federation requires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 common Identity Provider (Idp)</a:t>
            </a:r>
          </a:p>
        </p:txBody>
      </p:sp>
      <p:cxnSp>
        <p:nvCxnSpPr>
          <p:cNvPr id="40976" name="Straight Connector 58"/>
          <p:cNvCxnSpPr>
            <a:cxnSpLocks noChangeShapeType="1"/>
          </p:cNvCxnSpPr>
          <p:nvPr/>
        </p:nvCxnSpPr>
        <p:spPr bwMode="auto">
          <a:xfrm flipV="1">
            <a:off x="4175126" y="2760663"/>
            <a:ext cx="3725863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Straight Connector 59"/>
          <p:cNvCxnSpPr>
            <a:cxnSpLocks noChangeShapeType="1"/>
          </p:cNvCxnSpPr>
          <p:nvPr/>
        </p:nvCxnSpPr>
        <p:spPr bwMode="auto">
          <a:xfrm flipV="1">
            <a:off x="4175125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Straight Connector 60"/>
          <p:cNvCxnSpPr>
            <a:cxnSpLocks noChangeShapeType="1"/>
          </p:cNvCxnSpPr>
          <p:nvPr/>
        </p:nvCxnSpPr>
        <p:spPr bwMode="auto">
          <a:xfrm flipV="1">
            <a:off x="5484813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Straight Connector 61"/>
          <p:cNvCxnSpPr>
            <a:cxnSpLocks noChangeShapeType="1"/>
          </p:cNvCxnSpPr>
          <p:nvPr/>
        </p:nvCxnSpPr>
        <p:spPr bwMode="auto">
          <a:xfrm flipV="1">
            <a:off x="6775450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Straight Connector 62"/>
          <p:cNvCxnSpPr>
            <a:cxnSpLocks noChangeShapeType="1"/>
          </p:cNvCxnSpPr>
          <p:nvPr/>
        </p:nvCxnSpPr>
        <p:spPr bwMode="auto">
          <a:xfrm flipV="1">
            <a:off x="7883525" y="238125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1" name="Straight Connector 63"/>
          <p:cNvCxnSpPr>
            <a:cxnSpLocks noChangeShapeType="1"/>
          </p:cNvCxnSpPr>
          <p:nvPr/>
        </p:nvCxnSpPr>
        <p:spPr bwMode="auto">
          <a:xfrm flipH="1">
            <a:off x="6134711" y="2792314"/>
            <a:ext cx="7327" cy="5771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TextBox 66"/>
          <p:cNvSpPr txBox="1">
            <a:spLocks noChangeArrowheads="1"/>
          </p:cNvSpPr>
          <p:nvPr/>
        </p:nvSpPr>
        <p:spPr bwMode="auto">
          <a:xfrm>
            <a:off x="6264887" y="4310161"/>
            <a:ext cx="3925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Internal Authentication and SSO ? Authorization </a:t>
            </a:r>
          </a:p>
        </p:txBody>
      </p:sp>
      <p:cxnSp>
        <p:nvCxnSpPr>
          <p:cNvPr id="40983" name="Straight Connector 69"/>
          <p:cNvCxnSpPr>
            <a:cxnSpLocks noChangeShapeType="1"/>
          </p:cNvCxnSpPr>
          <p:nvPr/>
        </p:nvCxnSpPr>
        <p:spPr bwMode="auto">
          <a:xfrm>
            <a:off x="3873500" y="4876800"/>
            <a:ext cx="319563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4" name="Straight Connector 70"/>
          <p:cNvCxnSpPr>
            <a:cxnSpLocks noChangeShapeType="1"/>
          </p:cNvCxnSpPr>
          <p:nvPr/>
        </p:nvCxnSpPr>
        <p:spPr bwMode="auto">
          <a:xfrm flipV="1">
            <a:off x="3873500" y="4876801"/>
            <a:ext cx="0" cy="5746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5" name="Straight Connector 71"/>
          <p:cNvCxnSpPr>
            <a:cxnSpLocks noChangeShapeType="1"/>
          </p:cNvCxnSpPr>
          <p:nvPr/>
        </p:nvCxnSpPr>
        <p:spPr bwMode="auto">
          <a:xfrm flipV="1">
            <a:off x="5383213" y="4876801"/>
            <a:ext cx="0" cy="5746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6" name="Straight Connector 72"/>
          <p:cNvCxnSpPr>
            <a:cxnSpLocks noChangeShapeType="1"/>
          </p:cNvCxnSpPr>
          <p:nvPr/>
        </p:nvCxnSpPr>
        <p:spPr bwMode="auto">
          <a:xfrm flipV="1">
            <a:off x="7075488" y="4876801"/>
            <a:ext cx="0" cy="5746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7" name="TextBox 74"/>
          <p:cNvSpPr txBox="1">
            <a:spLocks noChangeArrowheads="1"/>
          </p:cNvSpPr>
          <p:nvPr/>
        </p:nvSpPr>
        <p:spPr bwMode="auto">
          <a:xfrm>
            <a:off x="7456489" y="4953001"/>
            <a:ext cx="196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Enterprise Identity Data Sources</a:t>
            </a:r>
          </a:p>
        </p:txBody>
      </p:sp>
      <p:sp>
        <p:nvSpPr>
          <p:cNvPr id="40988" name="TextBox 76"/>
          <p:cNvSpPr txBox="1">
            <a:spLocks noChangeArrowheads="1"/>
          </p:cNvSpPr>
          <p:nvPr/>
        </p:nvSpPr>
        <p:spPr bwMode="auto">
          <a:xfrm>
            <a:off x="3646488" y="5026026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989" name="TextBox 77"/>
          <p:cNvSpPr txBox="1">
            <a:spLocks noChangeArrowheads="1"/>
          </p:cNvSpPr>
          <p:nvPr/>
        </p:nvSpPr>
        <p:spPr bwMode="auto">
          <a:xfrm>
            <a:off x="6846888" y="5026026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990" name="TextBox 78"/>
          <p:cNvSpPr txBox="1">
            <a:spLocks noChangeArrowheads="1"/>
          </p:cNvSpPr>
          <p:nvPr/>
        </p:nvSpPr>
        <p:spPr bwMode="auto">
          <a:xfrm>
            <a:off x="5170488" y="5026026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991" name="TextBox 79"/>
          <p:cNvSpPr txBox="1">
            <a:spLocks noChangeArrowheads="1"/>
          </p:cNvSpPr>
          <p:nvPr/>
        </p:nvSpPr>
        <p:spPr bwMode="auto">
          <a:xfrm rot="-5400000">
            <a:off x="2362995" y="5398295"/>
            <a:ext cx="1503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Implementation</a:t>
            </a:r>
          </a:p>
        </p:txBody>
      </p:sp>
      <p:pic>
        <p:nvPicPr>
          <p:cNvPr id="40992" name="Picture 80" descr="silos contribute aspects of identi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4"/>
          <a:stretch>
            <a:fillRect/>
          </a:stretch>
        </p:blipFill>
        <p:spPr bwMode="auto">
          <a:xfrm>
            <a:off x="3354388" y="5257800"/>
            <a:ext cx="594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12"/>
          <p:cNvSpPr>
            <a:spLocks noChangeArrowheads="1"/>
          </p:cNvSpPr>
          <p:nvPr/>
        </p:nvSpPr>
        <p:spPr bwMode="auto">
          <a:xfrm>
            <a:off x="4989513" y="3360699"/>
            <a:ext cx="2324100" cy="442913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9512" y="3334078"/>
            <a:ext cx="2305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latin typeface="+mj-lt"/>
              </a:rPr>
              <a:t>Federated Access</a:t>
            </a:r>
          </a:p>
          <a:p>
            <a:pPr algn="ctr" eaLnBrk="1" hangingPunct="1"/>
            <a:r>
              <a:rPr lang="en-US" sz="1400" b="1" dirty="0">
                <a:latin typeface="+mj-lt"/>
              </a:rPr>
              <a:t>(SAML/Open-Id Connect)</a:t>
            </a:r>
          </a:p>
        </p:txBody>
      </p:sp>
      <p:sp>
        <p:nvSpPr>
          <p:cNvPr id="37" name="Rounded Rectangle 12"/>
          <p:cNvSpPr>
            <a:spLocks noChangeArrowheads="1"/>
          </p:cNvSpPr>
          <p:nvPr/>
        </p:nvSpPr>
        <p:spPr bwMode="auto">
          <a:xfrm>
            <a:off x="4989513" y="3826670"/>
            <a:ext cx="2324100" cy="442913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08563" y="3882530"/>
            <a:ext cx="2305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latin typeface="+mj-lt"/>
              </a:rPr>
              <a:t>Federated Identity?</a:t>
            </a:r>
          </a:p>
        </p:txBody>
      </p:sp>
    </p:spTree>
    <p:extLst>
      <p:ext uri="{BB962C8B-B14F-4D97-AF65-F5344CB8AC3E}">
        <p14:creationId xmlns:p14="http://schemas.microsoft.com/office/powerpoint/2010/main" val="426031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3557589" y="1512889"/>
            <a:ext cx="5114925" cy="1438275"/>
          </a:xfrm>
          <a:prstGeom prst="roundRect">
            <a:avLst>
              <a:gd name="adj" fmla="val 56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sz="2000">
                <a:ea typeface="ＭＳ Ｐゴシック" panose="020B0600070205080204" pitchFamily="34" charset="-128"/>
              </a:rPr>
              <a:t>A Federated Identity Hub Manages Authentication and Attributes to Support the IdP</a:t>
            </a:r>
          </a:p>
        </p:txBody>
      </p:sp>
      <p:pic>
        <p:nvPicPr>
          <p:cNvPr id="41988" name="Picture 3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584325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416300" y="4437064"/>
            <a:ext cx="5410200" cy="2420937"/>
          </a:xfrm>
          <a:prstGeom prst="roundRect">
            <a:avLst>
              <a:gd name="adj" fmla="val 56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992" name="Rounded Rectangle 7"/>
          <p:cNvSpPr>
            <a:spLocks/>
          </p:cNvSpPr>
          <p:nvPr/>
        </p:nvSpPr>
        <p:spPr bwMode="auto">
          <a:xfrm>
            <a:off x="3633788" y="4733925"/>
            <a:ext cx="1014412" cy="954088"/>
          </a:xfrm>
          <a:prstGeom prst="roundRect">
            <a:avLst>
              <a:gd name="adj" fmla="val 5620"/>
            </a:avLst>
          </a:prstGeom>
          <a:solidFill>
            <a:srgbClr val="FFE6BA"/>
          </a:solidFill>
          <a:ln w="9525" algn="ctr">
            <a:solidFill>
              <a:srgbClr val="FF8B3A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1993" name="Rounded Rectangle 8"/>
          <p:cNvSpPr>
            <a:spLocks/>
          </p:cNvSpPr>
          <p:nvPr/>
        </p:nvSpPr>
        <p:spPr bwMode="auto">
          <a:xfrm>
            <a:off x="4046538" y="5818189"/>
            <a:ext cx="1014412" cy="954087"/>
          </a:xfrm>
          <a:prstGeom prst="roundRect">
            <a:avLst>
              <a:gd name="adj" fmla="val 5620"/>
            </a:avLst>
          </a:prstGeom>
          <a:solidFill>
            <a:srgbClr val="DAEDFF"/>
          </a:solidFill>
          <a:ln w="9525" algn="ctr">
            <a:solidFill>
              <a:srgbClr val="3476C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pic>
        <p:nvPicPr>
          <p:cNvPr id="41994" name="Picture 9" descr="directory-blue-el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4602164"/>
            <a:ext cx="758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0" descr="database-gold-ele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6019801"/>
            <a:ext cx="5651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1" descr="directory-green-elem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1" y="5943601"/>
            <a:ext cx="758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2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512888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3" descr="app-icon-blu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547813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4" descr="app-icon-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5" descr="app-icon-gol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574800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app-icon-purp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7" descr="directory-blue-el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6" y="5688014"/>
            <a:ext cx="758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8" descr="app-icon-blue-gra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1" y="4419600"/>
            <a:ext cx="777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9" descr="app-icon-blue-gra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5026025"/>
            <a:ext cx="777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TextBox 20"/>
          <p:cNvSpPr txBox="1">
            <a:spLocks noChangeArrowheads="1"/>
          </p:cNvSpPr>
          <p:nvPr/>
        </p:nvSpPr>
        <p:spPr bwMode="auto">
          <a:xfrm>
            <a:off x="3592514" y="5208589"/>
            <a:ext cx="10826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Forest/Domain A</a:t>
            </a:r>
          </a:p>
        </p:txBody>
      </p:sp>
      <p:sp>
        <p:nvSpPr>
          <p:cNvPr id="42006" name="TextBox 21"/>
          <p:cNvSpPr txBox="1">
            <a:spLocks noChangeArrowheads="1"/>
          </p:cNvSpPr>
          <p:nvPr/>
        </p:nvSpPr>
        <p:spPr bwMode="auto">
          <a:xfrm>
            <a:off x="4005264" y="6319839"/>
            <a:ext cx="10826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Forest/Domain B</a:t>
            </a:r>
          </a:p>
        </p:txBody>
      </p:sp>
      <p:sp>
        <p:nvSpPr>
          <p:cNvPr id="42007" name="TextBox 22"/>
          <p:cNvSpPr txBox="1">
            <a:spLocks noChangeArrowheads="1"/>
          </p:cNvSpPr>
          <p:nvPr/>
        </p:nvSpPr>
        <p:spPr bwMode="auto">
          <a:xfrm>
            <a:off x="5473701" y="6553201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Databases</a:t>
            </a:r>
          </a:p>
        </p:txBody>
      </p:sp>
      <p:sp>
        <p:nvSpPr>
          <p:cNvPr id="42008" name="TextBox 23"/>
          <p:cNvSpPr txBox="1">
            <a:spLocks noChangeArrowheads="1"/>
          </p:cNvSpPr>
          <p:nvPr/>
        </p:nvSpPr>
        <p:spPr bwMode="auto">
          <a:xfrm>
            <a:off x="7856538" y="5730876"/>
            <a:ext cx="90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Internal Enterprise Apps</a:t>
            </a:r>
          </a:p>
        </p:txBody>
      </p:sp>
      <p:sp>
        <p:nvSpPr>
          <p:cNvPr id="42009" name="TextBox 24"/>
          <p:cNvSpPr txBox="1">
            <a:spLocks noChangeArrowheads="1"/>
          </p:cNvSpPr>
          <p:nvPr/>
        </p:nvSpPr>
        <p:spPr bwMode="auto">
          <a:xfrm>
            <a:off x="6388101" y="6553201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Directories</a:t>
            </a:r>
          </a:p>
        </p:txBody>
      </p:sp>
      <p:sp>
        <p:nvSpPr>
          <p:cNvPr id="42010" name="TextBox 25"/>
          <p:cNvSpPr txBox="1">
            <a:spLocks noChangeArrowheads="1"/>
          </p:cNvSpPr>
          <p:nvPr/>
        </p:nvSpPr>
        <p:spPr bwMode="auto">
          <a:xfrm>
            <a:off x="2497138" y="1833563"/>
            <a:ext cx="114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Federation Cloud Apps</a:t>
            </a:r>
          </a:p>
        </p:txBody>
      </p:sp>
      <p:cxnSp>
        <p:nvCxnSpPr>
          <p:cNvPr id="28" name="Straight Arrow Connector 27"/>
          <p:cNvCxnSpPr>
            <a:stCxn id="45" idx="2"/>
            <a:endCxn id="42019" idx="0"/>
          </p:cNvCxnSpPr>
          <p:nvPr/>
        </p:nvCxnSpPr>
        <p:spPr bwMode="auto">
          <a:xfrm>
            <a:off x="6068219" y="4013916"/>
            <a:ext cx="0" cy="513634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692900" y="4876800"/>
            <a:ext cx="1219200" cy="762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6692900" y="5334001"/>
            <a:ext cx="1081088" cy="21907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014" name="TextBox 39"/>
          <p:cNvSpPr txBox="1">
            <a:spLocks noChangeArrowheads="1"/>
          </p:cNvSpPr>
          <p:nvPr/>
        </p:nvSpPr>
        <p:spPr bwMode="auto">
          <a:xfrm>
            <a:off x="5016500" y="5791201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Identity Sources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635500" y="5146676"/>
            <a:ext cx="838200" cy="3492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092700" y="5486400"/>
            <a:ext cx="457200" cy="3810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6007100" y="5719764"/>
            <a:ext cx="46038" cy="300037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88100" y="5638800"/>
            <a:ext cx="304800" cy="3810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2019" name="Picture 45" descr="vds-fid-triang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27550"/>
            <a:ext cx="11636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020" name="Straight Connector 58"/>
          <p:cNvCxnSpPr>
            <a:cxnSpLocks noChangeShapeType="1"/>
          </p:cNvCxnSpPr>
          <p:nvPr/>
        </p:nvCxnSpPr>
        <p:spPr bwMode="auto">
          <a:xfrm flipV="1">
            <a:off x="4175126" y="2760663"/>
            <a:ext cx="3725863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Straight Connector 59"/>
          <p:cNvCxnSpPr>
            <a:cxnSpLocks noChangeShapeType="1"/>
          </p:cNvCxnSpPr>
          <p:nvPr/>
        </p:nvCxnSpPr>
        <p:spPr bwMode="auto">
          <a:xfrm flipV="1">
            <a:off x="4175125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Straight Connector 60"/>
          <p:cNvCxnSpPr>
            <a:cxnSpLocks noChangeShapeType="1"/>
          </p:cNvCxnSpPr>
          <p:nvPr/>
        </p:nvCxnSpPr>
        <p:spPr bwMode="auto">
          <a:xfrm flipV="1">
            <a:off x="5484813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Straight Connector 61"/>
          <p:cNvCxnSpPr>
            <a:cxnSpLocks noChangeShapeType="1"/>
          </p:cNvCxnSpPr>
          <p:nvPr/>
        </p:nvCxnSpPr>
        <p:spPr bwMode="auto">
          <a:xfrm flipV="1">
            <a:off x="6775450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Straight Connector 62"/>
          <p:cNvCxnSpPr>
            <a:cxnSpLocks noChangeShapeType="1"/>
          </p:cNvCxnSpPr>
          <p:nvPr/>
        </p:nvCxnSpPr>
        <p:spPr bwMode="auto">
          <a:xfrm flipV="1">
            <a:off x="7883525" y="238125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Straight Connector 63"/>
          <p:cNvCxnSpPr>
            <a:cxnSpLocks noChangeShapeType="1"/>
            <a:endCxn id="45" idx="0"/>
          </p:cNvCxnSpPr>
          <p:nvPr/>
        </p:nvCxnSpPr>
        <p:spPr bwMode="auto">
          <a:xfrm>
            <a:off x="6068219" y="2773363"/>
            <a:ext cx="0" cy="7976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7" name="TextBox 48"/>
          <p:cNvSpPr txBox="1">
            <a:spLocks noChangeArrowheads="1"/>
          </p:cNvSpPr>
          <p:nvPr/>
        </p:nvSpPr>
        <p:spPr bwMode="auto">
          <a:xfrm>
            <a:off x="4687888" y="4141789"/>
            <a:ext cx="2868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100" b="1">
                <a:solidFill>
                  <a:srgbClr val="0070C0"/>
                </a:solidFill>
              </a:rPr>
              <a:t>FID as reference authentication store</a:t>
            </a:r>
          </a:p>
        </p:txBody>
      </p:sp>
      <p:sp>
        <p:nvSpPr>
          <p:cNvPr id="45" name="Rounded Rectangle 12"/>
          <p:cNvSpPr>
            <a:spLocks noChangeArrowheads="1"/>
          </p:cNvSpPr>
          <p:nvPr/>
        </p:nvSpPr>
        <p:spPr bwMode="auto">
          <a:xfrm>
            <a:off x="4906169" y="3571004"/>
            <a:ext cx="2324100" cy="442913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9975" y="3550633"/>
            <a:ext cx="235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 err="1">
                <a:latin typeface="+mj-lt"/>
              </a:rPr>
              <a:t>IdP</a:t>
            </a:r>
            <a:endParaRPr lang="en-US" sz="1400" b="1" dirty="0">
              <a:latin typeface="+mj-lt"/>
            </a:endParaRPr>
          </a:p>
          <a:p>
            <a:pPr algn="ctr" eaLnBrk="1" hangingPunct="1"/>
            <a:r>
              <a:rPr lang="en-US" sz="1400" b="1" dirty="0">
                <a:latin typeface="+mj-lt"/>
              </a:rPr>
              <a:t>(SAML/Open-Id Connect)</a:t>
            </a:r>
          </a:p>
        </p:txBody>
      </p:sp>
    </p:spTree>
    <p:extLst>
      <p:ext uri="{BB962C8B-B14F-4D97-AF65-F5344CB8AC3E}">
        <p14:creationId xmlns:p14="http://schemas.microsoft.com/office/powerpoint/2010/main" val="319928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3557589" y="1512889"/>
            <a:ext cx="5114925" cy="1438275"/>
          </a:xfrm>
          <a:prstGeom prst="roundRect">
            <a:avLst>
              <a:gd name="adj" fmla="val 56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sz="2000" dirty="0">
                <a:ea typeface="ＭＳ Ｐゴシック" panose="020B0600070205080204" pitchFamily="34" charset="-128"/>
              </a:rPr>
              <a:t>FID for SP/RP &amp; Cloud Apps</a:t>
            </a:r>
            <a:br>
              <a:rPr lang="en-US" sz="2000" dirty="0">
                <a:ea typeface="ＭＳ Ｐゴシック" panose="020B0600070205080204" pitchFamily="34" charset="-128"/>
              </a:rPr>
            </a:br>
            <a:r>
              <a:rPr lang="en-US" sz="2000" dirty="0">
                <a:ea typeface="ＭＳ Ｐゴシック" panose="020B0600070205080204" pitchFamily="34" charset="-128"/>
              </a:rPr>
              <a:t>Groups, Attributes &amp; Profiles for Authorization</a:t>
            </a:r>
          </a:p>
        </p:txBody>
      </p:sp>
      <p:pic>
        <p:nvPicPr>
          <p:cNvPr id="43012" name="Picture 3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547813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584325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416300" y="4437064"/>
            <a:ext cx="5410200" cy="2420937"/>
          </a:xfrm>
          <a:prstGeom prst="roundRect">
            <a:avLst>
              <a:gd name="adj" fmla="val 56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016" name="Rounded Rectangle 7"/>
          <p:cNvSpPr>
            <a:spLocks/>
          </p:cNvSpPr>
          <p:nvPr/>
        </p:nvSpPr>
        <p:spPr bwMode="auto">
          <a:xfrm>
            <a:off x="3633788" y="4733925"/>
            <a:ext cx="1014412" cy="954088"/>
          </a:xfrm>
          <a:prstGeom prst="roundRect">
            <a:avLst>
              <a:gd name="adj" fmla="val 5620"/>
            </a:avLst>
          </a:prstGeom>
          <a:solidFill>
            <a:srgbClr val="FFE6BA"/>
          </a:solidFill>
          <a:ln w="9525" algn="ctr">
            <a:solidFill>
              <a:srgbClr val="FF8B3A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3017" name="Rounded Rectangle 8"/>
          <p:cNvSpPr>
            <a:spLocks/>
          </p:cNvSpPr>
          <p:nvPr/>
        </p:nvSpPr>
        <p:spPr bwMode="auto">
          <a:xfrm>
            <a:off x="4046538" y="5818189"/>
            <a:ext cx="1014412" cy="954087"/>
          </a:xfrm>
          <a:prstGeom prst="roundRect">
            <a:avLst>
              <a:gd name="adj" fmla="val 5620"/>
            </a:avLst>
          </a:prstGeom>
          <a:solidFill>
            <a:srgbClr val="DAEDFF"/>
          </a:solidFill>
          <a:ln w="9525" algn="ctr">
            <a:solidFill>
              <a:srgbClr val="3476C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pic>
        <p:nvPicPr>
          <p:cNvPr id="43018" name="Picture 9" descr="directory-blue-el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4602164"/>
            <a:ext cx="758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0" descr="database-gold-ele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6019801"/>
            <a:ext cx="5651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1" descr="directory-green-elem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1" y="5943601"/>
            <a:ext cx="758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2" descr="cloud-el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512888"/>
            <a:ext cx="1085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3" descr="app-icon-blu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547813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4" descr="app-icon-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5" descr="app-icon-gol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574800"/>
            <a:ext cx="776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6" descr="app-icon-purp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624013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7" descr="directory-blue-el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6" y="5688014"/>
            <a:ext cx="758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app-icon-blue-gra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1" y="4419600"/>
            <a:ext cx="777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9" descr="app-icon-blue-gra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5026025"/>
            <a:ext cx="777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9" name="TextBox 20"/>
          <p:cNvSpPr txBox="1">
            <a:spLocks noChangeArrowheads="1"/>
          </p:cNvSpPr>
          <p:nvPr/>
        </p:nvSpPr>
        <p:spPr bwMode="auto">
          <a:xfrm>
            <a:off x="3592514" y="5208589"/>
            <a:ext cx="10826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Forest/Domain A</a:t>
            </a:r>
          </a:p>
        </p:txBody>
      </p:sp>
      <p:sp>
        <p:nvSpPr>
          <p:cNvPr id="43030" name="TextBox 21"/>
          <p:cNvSpPr txBox="1">
            <a:spLocks noChangeArrowheads="1"/>
          </p:cNvSpPr>
          <p:nvPr/>
        </p:nvSpPr>
        <p:spPr bwMode="auto">
          <a:xfrm>
            <a:off x="4005264" y="6319839"/>
            <a:ext cx="10826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Forest/Domain B</a:t>
            </a:r>
          </a:p>
        </p:txBody>
      </p:sp>
      <p:sp>
        <p:nvSpPr>
          <p:cNvPr id="43031" name="TextBox 22"/>
          <p:cNvSpPr txBox="1">
            <a:spLocks noChangeArrowheads="1"/>
          </p:cNvSpPr>
          <p:nvPr/>
        </p:nvSpPr>
        <p:spPr bwMode="auto">
          <a:xfrm>
            <a:off x="5473701" y="6553201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Databases</a:t>
            </a:r>
          </a:p>
        </p:txBody>
      </p:sp>
      <p:sp>
        <p:nvSpPr>
          <p:cNvPr id="43032" name="TextBox 23"/>
          <p:cNvSpPr txBox="1">
            <a:spLocks noChangeArrowheads="1"/>
          </p:cNvSpPr>
          <p:nvPr/>
        </p:nvSpPr>
        <p:spPr bwMode="auto">
          <a:xfrm>
            <a:off x="7856538" y="5730876"/>
            <a:ext cx="90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Internal Enterprise Apps</a:t>
            </a:r>
          </a:p>
        </p:txBody>
      </p:sp>
      <p:sp>
        <p:nvSpPr>
          <p:cNvPr id="43033" name="TextBox 24"/>
          <p:cNvSpPr txBox="1">
            <a:spLocks noChangeArrowheads="1"/>
          </p:cNvSpPr>
          <p:nvPr/>
        </p:nvSpPr>
        <p:spPr bwMode="auto">
          <a:xfrm>
            <a:off x="6388101" y="6553201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Directories</a:t>
            </a:r>
          </a:p>
        </p:txBody>
      </p:sp>
      <p:sp>
        <p:nvSpPr>
          <p:cNvPr id="43034" name="TextBox 25"/>
          <p:cNvSpPr txBox="1">
            <a:spLocks noChangeArrowheads="1"/>
          </p:cNvSpPr>
          <p:nvPr/>
        </p:nvSpPr>
        <p:spPr bwMode="auto">
          <a:xfrm>
            <a:off x="2497138" y="1833563"/>
            <a:ext cx="114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Federation Cloud Apps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6049963" y="3436939"/>
            <a:ext cx="17462" cy="100012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692900" y="4876800"/>
            <a:ext cx="1219200" cy="762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6692900" y="5334001"/>
            <a:ext cx="1081088" cy="21907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038" name="TextBox 39"/>
          <p:cNvSpPr txBox="1">
            <a:spLocks noChangeArrowheads="1"/>
          </p:cNvSpPr>
          <p:nvPr/>
        </p:nvSpPr>
        <p:spPr bwMode="auto">
          <a:xfrm>
            <a:off x="5016500" y="5791201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Identity Sources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635500" y="5146676"/>
            <a:ext cx="838200" cy="34925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092700" y="5486400"/>
            <a:ext cx="457200" cy="3810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6007100" y="5719764"/>
            <a:ext cx="46038" cy="300037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88100" y="5638800"/>
            <a:ext cx="304800" cy="381000"/>
          </a:xfrm>
          <a:prstGeom prst="straightConnector1">
            <a:avLst/>
          </a:prstGeom>
          <a:solidFill>
            <a:schemeClr val="accent1"/>
          </a:solidFill>
          <a:ln w="889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3043" name="Picture 45" descr="vds-fid-triang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27550"/>
            <a:ext cx="11636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44" name="Straight Connector 58"/>
          <p:cNvCxnSpPr>
            <a:cxnSpLocks noChangeShapeType="1"/>
          </p:cNvCxnSpPr>
          <p:nvPr/>
        </p:nvCxnSpPr>
        <p:spPr bwMode="auto">
          <a:xfrm flipV="1">
            <a:off x="4175126" y="2760663"/>
            <a:ext cx="3725863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5" name="Straight Connector 59"/>
          <p:cNvCxnSpPr>
            <a:cxnSpLocks noChangeShapeType="1"/>
          </p:cNvCxnSpPr>
          <p:nvPr/>
        </p:nvCxnSpPr>
        <p:spPr bwMode="auto">
          <a:xfrm flipV="1">
            <a:off x="4175125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6" name="Straight Connector 60"/>
          <p:cNvCxnSpPr>
            <a:cxnSpLocks noChangeShapeType="1"/>
          </p:cNvCxnSpPr>
          <p:nvPr/>
        </p:nvCxnSpPr>
        <p:spPr bwMode="auto">
          <a:xfrm flipV="1">
            <a:off x="5484813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7" name="Straight Connector 61"/>
          <p:cNvCxnSpPr>
            <a:cxnSpLocks noChangeShapeType="1"/>
          </p:cNvCxnSpPr>
          <p:nvPr/>
        </p:nvCxnSpPr>
        <p:spPr bwMode="auto">
          <a:xfrm flipV="1">
            <a:off x="6775450" y="23923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8" name="Straight Connector 62"/>
          <p:cNvCxnSpPr>
            <a:cxnSpLocks noChangeShapeType="1"/>
          </p:cNvCxnSpPr>
          <p:nvPr/>
        </p:nvCxnSpPr>
        <p:spPr bwMode="auto">
          <a:xfrm flipV="1">
            <a:off x="7883525" y="238125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49" name="Straight Connector 63"/>
          <p:cNvCxnSpPr>
            <a:cxnSpLocks noChangeShapeType="1"/>
          </p:cNvCxnSpPr>
          <p:nvPr/>
        </p:nvCxnSpPr>
        <p:spPr bwMode="auto">
          <a:xfrm>
            <a:off x="6111875" y="278606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51" name="TextBox 48"/>
          <p:cNvSpPr txBox="1">
            <a:spLocks noChangeArrowheads="1"/>
          </p:cNvSpPr>
          <p:nvPr/>
        </p:nvSpPr>
        <p:spPr bwMode="auto">
          <a:xfrm>
            <a:off x="4956175" y="3908426"/>
            <a:ext cx="2205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100" b="1" dirty="0">
                <a:solidFill>
                  <a:srgbClr val="0070C0"/>
                </a:solidFill>
              </a:rPr>
              <a:t>FID as attributes store</a:t>
            </a:r>
          </a:p>
        </p:txBody>
      </p:sp>
      <p:sp>
        <p:nvSpPr>
          <p:cNvPr id="45" name="Rounded Rectangle 12"/>
          <p:cNvSpPr>
            <a:spLocks noChangeArrowheads="1"/>
          </p:cNvSpPr>
          <p:nvPr/>
        </p:nvSpPr>
        <p:spPr bwMode="auto">
          <a:xfrm>
            <a:off x="4670425" y="3073401"/>
            <a:ext cx="2929060" cy="498475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6" name="Rounded Rectangle 12"/>
          <p:cNvSpPr>
            <a:spLocks noChangeArrowheads="1"/>
          </p:cNvSpPr>
          <p:nvPr/>
        </p:nvSpPr>
        <p:spPr bwMode="auto">
          <a:xfrm>
            <a:off x="4670425" y="3668714"/>
            <a:ext cx="2929060" cy="504031"/>
          </a:xfrm>
          <a:prstGeom prst="roundRect">
            <a:avLst>
              <a:gd name="adj" fmla="val 3523"/>
            </a:avLst>
          </a:prstGeom>
          <a:solidFill>
            <a:srgbClr val="CDE5F4"/>
          </a:solidFill>
          <a:ln w="9525" algn="ctr">
            <a:solidFill>
              <a:srgbClr val="80A8D7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7910" y="3045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sz="1400" b="1" dirty="0">
                <a:latin typeface="+mj-lt"/>
              </a:rPr>
              <a:t>RP,SP</a:t>
            </a:r>
          </a:p>
          <a:p>
            <a:pPr algn="ctr" eaLnBrk="1" hangingPunct="1"/>
            <a:r>
              <a:rPr lang="en-US" sz="1400" b="1" dirty="0">
                <a:latin typeface="+mj-lt"/>
              </a:rPr>
              <a:t>(SAML (Groups/XACML), Oauth2)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2043" y="3649975"/>
            <a:ext cx="327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latin typeface="+mj-lt"/>
              </a:rPr>
              <a:t>IDP</a:t>
            </a:r>
          </a:p>
          <a:p>
            <a:pPr algn="ctr" eaLnBrk="1" hangingPunct="1"/>
            <a:r>
              <a:rPr lang="en-US" sz="1400" b="1" dirty="0">
                <a:latin typeface="+mj-lt"/>
              </a:rPr>
              <a:t>(SAML (Groups/XACML), Oauth2)</a:t>
            </a:r>
          </a:p>
        </p:txBody>
      </p:sp>
    </p:spTree>
    <p:extLst>
      <p:ext uri="{BB962C8B-B14F-4D97-AF65-F5344CB8AC3E}">
        <p14:creationId xmlns:p14="http://schemas.microsoft.com/office/powerpoint/2010/main" val="77768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708400" y="228600"/>
            <a:ext cx="6578600" cy="914400"/>
          </a:xfrm>
        </p:spPr>
        <p:txBody>
          <a:bodyPr/>
          <a:lstStyle/>
          <a:p>
            <a:pPr algn="ctr"/>
            <a:r>
              <a:rPr lang="en-US" sz="2000">
                <a:ea typeface="ＭＳ Ｐゴシック" panose="020B0600070205080204" pitchFamily="34" charset="-128"/>
              </a:rPr>
              <a:t>Federated Identity Service and Provisioning</a:t>
            </a:r>
          </a:p>
        </p:txBody>
      </p:sp>
      <p:sp>
        <p:nvSpPr>
          <p:cNvPr id="44035" name="Rounded Rectangle 3"/>
          <p:cNvSpPr>
            <a:spLocks noChangeArrowheads="1"/>
          </p:cNvSpPr>
          <p:nvPr/>
        </p:nvSpPr>
        <p:spPr bwMode="auto">
          <a:xfrm>
            <a:off x="1771651" y="2525713"/>
            <a:ext cx="2689225" cy="2881312"/>
          </a:xfrm>
          <a:prstGeom prst="roundRect">
            <a:avLst>
              <a:gd name="adj" fmla="val 5620"/>
            </a:avLst>
          </a:prstGeom>
          <a:solidFill>
            <a:srgbClr val="CBEDEA"/>
          </a:solidFill>
          <a:ln w="9525" algn="ctr">
            <a:solidFill>
              <a:srgbClr val="397F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1" y="3913188"/>
            <a:ext cx="3175" cy="37306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Arrow Connector 5"/>
          <p:cNvCxnSpPr>
            <a:stCxn id="44059" idx="0"/>
          </p:cNvCxnSpPr>
          <p:nvPr/>
        </p:nvCxnSpPr>
        <p:spPr bwMode="auto">
          <a:xfrm flipV="1">
            <a:off x="3683000" y="3854450"/>
            <a:ext cx="7938" cy="3492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704975" y="2609850"/>
            <a:ext cx="2795588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/>
              <a:t>Legacy Applications</a:t>
            </a:r>
          </a:p>
          <a:p>
            <a:pPr algn="ctr">
              <a:defRPr/>
            </a:pPr>
            <a:r>
              <a:rPr lang="en-US" sz="1050" dirty="0"/>
              <a:t>(and respective stores)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851026" y="5037139"/>
            <a:ext cx="1196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AD</a:t>
            </a:r>
          </a:p>
        </p:txBody>
      </p: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3095626" y="4987925"/>
            <a:ext cx="1198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900"/>
              <a:t>Sun LDAP</a:t>
            </a:r>
          </a:p>
        </p:txBody>
      </p:sp>
      <p:sp>
        <p:nvSpPr>
          <p:cNvPr id="44041" name="Left Arrow 9"/>
          <p:cNvSpPr>
            <a:spLocks noChangeArrowheads="1"/>
          </p:cNvSpPr>
          <p:nvPr/>
        </p:nvSpPr>
        <p:spPr bwMode="auto">
          <a:xfrm>
            <a:off x="4516439" y="3624264"/>
            <a:ext cx="1597025" cy="877887"/>
          </a:xfrm>
          <a:prstGeom prst="leftArrow">
            <a:avLst>
              <a:gd name="adj1" fmla="val 50000"/>
              <a:gd name="adj2" fmla="val 50052"/>
            </a:avLst>
          </a:prstGeom>
          <a:gradFill rotWithShape="1">
            <a:gsLst>
              <a:gs pos="0">
                <a:srgbClr val="397F5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4042" name="Rounded Rectangle 10"/>
          <p:cNvSpPr>
            <a:spLocks noChangeArrowheads="1"/>
          </p:cNvSpPr>
          <p:nvPr/>
        </p:nvSpPr>
        <p:spPr bwMode="auto">
          <a:xfrm>
            <a:off x="8337551" y="2444751"/>
            <a:ext cx="1916113" cy="2932113"/>
          </a:xfrm>
          <a:prstGeom prst="roundRect">
            <a:avLst>
              <a:gd name="adj" fmla="val 5620"/>
            </a:avLst>
          </a:prstGeom>
          <a:solidFill>
            <a:srgbClr val="DAEDFF"/>
          </a:solidFill>
          <a:ln w="9525" algn="ctr">
            <a:solidFill>
              <a:srgbClr val="6999D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pic>
        <p:nvPicPr>
          <p:cNvPr id="44043" name="Picture 11" descr="cloud-el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9" y="2976564"/>
            <a:ext cx="1495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8345488" y="2498726"/>
            <a:ext cx="1797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Cloud Apps</a:t>
            </a:r>
          </a:p>
        </p:txBody>
      </p:sp>
      <p:pic>
        <p:nvPicPr>
          <p:cNvPr id="44045" name="Picture 13" descr="cloud-el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9" y="4108451"/>
            <a:ext cx="1495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Left Arrow 14"/>
          <p:cNvSpPr>
            <a:spLocks noChangeArrowheads="1"/>
          </p:cNvSpPr>
          <p:nvPr/>
        </p:nvSpPr>
        <p:spPr bwMode="auto">
          <a:xfrm flipH="1">
            <a:off x="6700839" y="3624264"/>
            <a:ext cx="1622425" cy="877887"/>
          </a:xfrm>
          <a:prstGeom prst="leftArrow">
            <a:avLst>
              <a:gd name="adj1" fmla="val 50000"/>
              <a:gd name="adj2" fmla="val 50053"/>
            </a:avLst>
          </a:prstGeom>
          <a:gradFill rotWithShape="1">
            <a:gsLst>
              <a:gs pos="0">
                <a:srgbClr val="3C8CD8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761164" y="4643439"/>
            <a:ext cx="422275" cy="33337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530976" y="4675189"/>
            <a:ext cx="3175" cy="3778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764213" y="4618039"/>
            <a:ext cx="423862" cy="33337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050" name="TextBox 19"/>
          <p:cNvSpPr txBox="1">
            <a:spLocks noChangeArrowheads="1"/>
          </p:cNvSpPr>
          <p:nvPr/>
        </p:nvSpPr>
        <p:spPr bwMode="auto">
          <a:xfrm>
            <a:off x="4852988" y="3648076"/>
            <a:ext cx="887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LDAP/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SQL/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SPML</a:t>
            </a:r>
          </a:p>
        </p:txBody>
      </p:sp>
      <p:sp>
        <p:nvSpPr>
          <p:cNvPr id="44051" name="TextBox 20"/>
          <p:cNvSpPr txBox="1">
            <a:spLocks noChangeArrowheads="1"/>
          </p:cNvSpPr>
          <p:nvPr/>
        </p:nvSpPr>
        <p:spPr bwMode="auto">
          <a:xfrm>
            <a:off x="5389564" y="2590801"/>
            <a:ext cx="22066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FID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100"/>
              <a:t>as reference store</a:t>
            </a:r>
            <a:endParaRPr lang="en-US" sz="1100" b="1"/>
          </a:p>
        </p:txBody>
      </p:sp>
      <p:sp>
        <p:nvSpPr>
          <p:cNvPr id="44052" name="TextBox 21"/>
          <p:cNvSpPr txBox="1">
            <a:spLocks noChangeArrowheads="1"/>
          </p:cNvSpPr>
          <p:nvPr/>
        </p:nvSpPr>
        <p:spPr bwMode="auto">
          <a:xfrm>
            <a:off x="7126288" y="37925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SPML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SCIM</a:t>
            </a:r>
            <a:endParaRPr lang="en-US" sz="1000"/>
          </a:p>
        </p:txBody>
      </p:sp>
      <p:pic>
        <p:nvPicPr>
          <p:cNvPr id="44053" name="Picture 22" descr="app-icon-blue-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1" y="3009900"/>
            <a:ext cx="10080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23" descr="app-icon-blue-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1" y="4122738"/>
            <a:ext cx="10080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24" descr="app-icon-blue-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116263"/>
            <a:ext cx="9699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25" descr="app-icon-blue-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3067050"/>
            <a:ext cx="969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26" descr="directory-green-ele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264025"/>
            <a:ext cx="8651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27" descr="directory-gray-ele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918076"/>
            <a:ext cx="8556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28" descr="directory-gold-elem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203700"/>
            <a:ext cx="8651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29" descr="directory-green-ele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4" y="4949825"/>
            <a:ext cx="865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1" name="Picture 30" descr="database-purple-ele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9" y="4992688"/>
            <a:ext cx="6492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2" name="Picture 31" descr="vds-fid-triang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398839"/>
            <a:ext cx="11620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3" name="TextBox 32"/>
          <p:cNvSpPr txBox="1">
            <a:spLocks noChangeArrowheads="1"/>
          </p:cNvSpPr>
          <p:nvPr/>
        </p:nvSpPr>
        <p:spPr bwMode="auto">
          <a:xfrm>
            <a:off x="4703763" y="3048001"/>
            <a:ext cx="88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Internal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Systems</a:t>
            </a:r>
          </a:p>
        </p:txBody>
      </p:sp>
      <p:sp>
        <p:nvSpPr>
          <p:cNvPr id="44064" name="TextBox 33"/>
          <p:cNvSpPr txBox="1">
            <a:spLocks noChangeArrowheads="1"/>
          </p:cNvSpPr>
          <p:nvPr/>
        </p:nvSpPr>
        <p:spPr bwMode="auto">
          <a:xfrm>
            <a:off x="7183438" y="3078164"/>
            <a:ext cx="887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00"/>
              </a:buClr>
              <a:buSzPct val="15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External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49516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021138" y="320675"/>
            <a:ext cx="6450012" cy="914400"/>
          </a:xfrm>
        </p:spPr>
        <p:txBody>
          <a:bodyPr/>
          <a:lstStyle/>
          <a:p>
            <a:r>
              <a:rPr lang="en-US" sz="2000">
                <a:ea typeface="ＭＳ Ｐゴシック" panose="020B0600070205080204" pitchFamily="34" charset="-128"/>
              </a:rPr>
              <a:t>Roadmap: The Role of Identity and Context Virtualization</a:t>
            </a:r>
            <a:r>
              <a:rPr lang="en-US" sz="1800">
                <a:ea typeface="ＭＳ Ｐゴシック" panose="020B0600070205080204" pitchFamily="34" charset="-128"/>
              </a:rPr>
              <a:t> </a:t>
            </a:r>
            <a:r>
              <a:rPr lang="en-US" sz="2000">
                <a:ea typeface="ＭＳ Ｐゴシック" panose="020B0600070205080204" pitchFamily="34" charset="-128"/>
              </a:rPr>
              <a:t>in the Technology Food Chain </a:t>
            </a:r>
          </a:p>
        </p:txBody>
      </p:sp>
      <p:pic>
        <p:nvPicPr>
          <p:cNvPr id="46083" name="Picture 4" descr="Food Ch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79588"/>
            <a:ext cx="641191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ctrTitle"/>
          </p:nvPr>
        </p:nvSpPr>
        <p:spPr>
          <a:xfrm>
            <a:off x="4022726" y="2089150"/>
            <a:ext cx="6321425" cy="9144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Besides consolidation what are the use cases? LDAP and Beyond</a:t>
            </a:r>
          </a:p>
        </p:txBody>
      </p:sp>
    </p:spTree>
    <p:extLst>
      <p:ext uri="{BB962C8B-B14F-4D97-AF65-F5344CB8AC3E}">
        <p14:creationId xmlns:p14="http://schemas.microsoft.com/office/powerpoint/2010/main" val="312403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writing speed changes everything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SiteMinder And WAM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2133934"/>
            <a:ext cx="65389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67615"/>
      </p:ext>
    </p:extLst>
  </p:cSld>
  <p:clrMapOvr>
    <a:masterClrMapping/>
  </p:clrMapOvr>
</p:sld>
</file>

<file path=ppt/theme/theme1.xml><?xml version="1.0" encoding="utf-8"?>
<a:theme xmlns:a="http://schemas.openxmlformats.org/drawingml/2006/main" name="2_Radiant PPT Template 201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LI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LI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LI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LI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LI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LI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LI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LI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7472248-6589-4D77-99B0-E38B5130EB9F}" vid="{076BE3B9-A5E5-4E8E-9B30-B73813D39F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RLI 2014</Template>
  <TotalTime>5939</TotalTime>
  <Words>926</Words>
  <Application>Microsoft Office PowerPoint</Application>
  <PresentationFormat>Widescreen</PresentationFormat>
  <Paragraphs>188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2_Radiant PPT Template 2011</vt:lpstr>
      <vt:lpstr>Kantara: From IRM to Context</vt:lpstr>
      <vt:lpstr>The World of Access Keeps Expanding</vt:lpstr>
      <vt:lpstr>The solution is Federation, Implementation is the challenge</vt:lpstr>
      <vt:lpstr>A Federated Identity Hub Manages Authentication and Attributes to Support the IdP</vt:lpstr>
      <vt:lpstr>FID for SP/RP &amp; Cloud Apps Groups, Attributes &amp; Profiles for Authorization</vt:lpstr>
      <vt:lpstr>Federated Identity Service and Provisioning</vt:lpstr>
      <vt:lpstr>Roadmap: The Role of Identity and Context Virtualization in the Technology Food Chain </vt:lpstr>
      <vt:lpstr>Besides consolidation what are the use cases? LDAP and Beyond</vt:lpstr>
      <vt:lpstr>SiteMinder And WAM</vt:lpstr>
      <vt:lpstr>Identity is key to security and acts as an integration point</vt:lpstr>
      <vt:lpstr>But joins and distributed joins are expensive: HDAP as a profile cache</vt:lpstr>
      <vt:lpstr>Architecture</vt:lpstr>
      <vt:lpstr>Representative Service Provider Back Office Data Model</vt:lpstr>
      <vt:lpstr>How to extract relationships and contexts out of silos for building user profiles</vt:lpstr>
      <vt:lpstr>PowerPoint Presentation</vt:lpstr>
      <vt:lpstr>ADAP: a REST interface to LDAP/HDAP</vt:lpstr>
      <vt:lpstr>New Use Case: Contextual Search</vt:lpstr>
      <vt:lpstr>Webster’s Definition of “Context”</vt:lpstr>
      <vt:lpstr>Trees as a Representation of Sentences</vt:lpstr>
      <vt:lpstr>Trees as a Way to Represent Sentences  and Context</vt:lpstr>
      <vt:lpstr>Searching for HDAP on Google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Kantara: From IRM to Context</dc:title>
  <dc:creator>Michel Prompt</dc:creator>
  <cp:lastModifiedBy>Michel Prompt</cp:lastModifiedBy>
  <cp:revision>3</cp:revision>
  <dcterms:created xsi:type="dcterms:W3CDTF">2014-05-13T02:37:49Z</dcterms:created>
  <dcterms:modified xsi:type="dcterms:W3CDTF">2014-06-03T18:52:52Z</dcterms:modified>
</cp:coreProperties>
</file>