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4"/>
    <p:sldMasterId id="2147483850" r:id="rId5"/>
  </p:sldMasterIdLst>
  <p:notesMasterIdLst>
    <p:notesMasterId r:id="rId17"/>
  </p:notesMasterIdLst>
  <p:sldIdLst>
    <p:sldId id="257" r:id="rId6"/>
    <p:sldId id="268" r:id="rId7"/>
    <p:sldId id="258" r:id="rId8"/>
    <p:sldId id="260" r:id="rId9"/>
    <p:sldId id="261" r:id="rId10"/>
    <p:sldId id="262" r:id="rId11"/>
    <p:sldId id="263" r:id="rId12"/>
    <p:sldId id="264" r:id="rId13"/>
    <p:sldId id="265" r:id="rId14"/>
    <p:sldId id="267" r:id="rId15"/>
    <p:sldId id="266" r:id="rId16"/>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charset="-128"/>
        <a:cs typeface="+mn-cs"/>
      </a:defRPr>
    </a:lvl5pPr>
    <a:lvl6pPr marL="2286000" algn="l" defTabSz="914400" rtl="0" eaLnBrk="1" latinLnBrk="0" hangingPunct="1">
      <a:defRPr kern="1200">
        <a:solidFill>
          <a:schemeClr val="tx1"/>
        </a:solidFill>
        <a:latin typeface="Arial" charset="0"/>
        <a:ea typeface="MS PGothic" charset="-128"/>
        <a:cs typeface="+mn-cs"/>
      </a:defRPr>
    </a:lvl6pPr>
    <a:lvl7pPr marL="2743200" algn="l" defTabSz="914400" rtl="0" eaLnBrk="1" latinLnBrk="0" hangingPunct="1">
      <a:defRPr kern="1200">
        <a:solidFill>
          <a:schemeClr val="tx1"/>
        </a:solidFill>
        <a:latin typeface="Arial" charset="0"/>
        <a:ea typeface="MS PGothic" charset="-128"/>
        <a:cs typeface="+mn-cs"/>
      </a:defRPr>
    </a:lvl7pPr>
    <a:lvl8pPr marL="3200400" algn="l" defTabSz="914400" rtl="0" eaLnBrk="1" latinLnBrk="0" hangingPunct="1">
      <a:defRPr kern="1200">
        <a:solidFill>
          <a:schemeClr val="tx1"/>
        </a:solidFill>
        <a:latin typeface="Arial" charset="0"/>
        <a:ea typeface="MS PGothic" charset="-128"/>
        <a:cs typeface="+mn-cs"/>
      </a:defRPr>
    </a:lvl8pPr>
    <a:lvl9pPr marL="3657600" algn="l" defTabSz="914400" rtl="0" eaLnBrk="1" latinLnBrk="0" hangingPunct="1">
      <a:defRPr kern="1200">
        <a:solidFill>
          <a:schemeClr val="tx1"/>
        </a:solidFill>
        <a:latin typeface="Arial" charset="0"/>
        <a:ea typeface="MS P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Taylor" initials="ST" lastIdx="12" clrIdx="0">
    <p:extLst/>
  </p:cmAuthor>
  <p:cmAuthor id="2" name="Katherine Gengler" initials="KG" lastIdx="5"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536F72"/>
    <a:srgbClr val="BAD94B"/>
    <a:srgbClr val="7EA8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9119" autoAdjust="0"/>
  </p:normalViewPr>
  <p:slideViewPr>
    <p:cSldViewPr showGuides="1">
      <p:cViewPr>
        <p:scale>
          <a:sx n="98" d="100"/>
          <a:sy n="98" d="100"/>
        </p:scale>
        <p:origin x="1016" y="32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notesMaster" Target="notesMasters/notesMaster1.xml"/><Relationship Id="rId18" Type="http://schemas.openxmlformats.org/officeDocument/2006/relationships/commentAuthors" Target="commentAuthors.xml"/><Relationship Id="rId19" Type="http://schemas.openxmlformats.org/officeDocument/2006/relationships/presProps" Target="presProp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charset="0"/>
                <a:cs typeface="ＭＳ Ｐゴシック" charset="0"/>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Arial" panose="020B0604020202020204" pitchFamily="34" charset="0"/>
                <a:ea typeface="MS PGothic" panose="020B0600070205080204" pitchFamily="34" charset="-128"/>
              </a:defRPr>
            </a:lvl1pPr>
          </a:lstStyle>
          <a:p>
            <a:pPr>
              <a:defRPr/>
            </a:pPr>
            <a:fld id="{C893CEF2-F90B-A849-BA9E-5AEB785905F1}" type="datetimeFigureOut">
              <a:rPr lang="en-US" altLang="en-US"/>
              <a:pPr>
                <a:defRPr/>
              </a:pPr>
              <a:t>8/10/17</a:t>
            </a:fld>
            <a:endParaRPr lang="en-US" alt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charset="0"/>
                <a:cs typeface="ＭＳ Ｐゴシック" charset="0"/>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ea typeface="MS PGothic" panose="020B0600070205080204" pitchFamily="34" charset="-128"/>
              </a:defRPr>
            </a:lvl1pPr>
          </a:lstStyle>
          <a:p>
            <a:pPr>
              <a:defRPr/>
            </a:pPr>
            <a:fld id="{29A8873D-AF05-4D45-A824-839D415C9E0A}" type="slidenum">
              <a:rPr lang="en-US" altLang="en-US"/>
              <a:pPr>
                <a:defRPr/>
              </a:pPr>
              <a:t>‹#›</a:t>
            </a:fld>
            <a:endParaRPr lang="en-US" altLang="en-US" dirty="0"/>
          </a:p>
        </p:txBody>
      </p:sp>
    </p:spTree>
    <p:extLst>
      <p:ext uri="{BB962C8B-B14F-4D97-AF65-F5344CB8AC3E}">
        <p14:creationId xmlns:p14="http://schemas.microsoft.com/office/powerpoint/2010/main" val="91068200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Q1 </a:t>
            </a:r>
            <a:r>
              <a:rPr lang="mr-IN" dirty="0" smtClean="0"/>
              <a:t>–</a:t>
            </a:r>
            <a:r>
              <a:rPr lang="en-US" dirty="0" smtClean="0"/>
              <a:t> what is the relative priority of 63A,B,C?</a:t>
            </a:r>
          </a:p>
          <a:p>
            <a:r>
              <a:rPr lang="en-US" dirty="0" smtClean="0"/>
              <a:t>A1</a:t>
            </a:r>
            <a:r>
              <a:rPr lang="en-US" baseline="0" dirty="0" smtClean="0"/>
              <a:t> </a:t>
            </a:r>
            <a:r>
              <a:rPr lang="mr-IN" baseline="0" dirty="0" smtClean="0"/>
              <a:t>–</a:t>
            </a:r>
            <a:r>
              <a:rPr lang="en-US" baseline="0" dirty="0" smtClean="0"/>
              <a:t> time is of the essence </a:t>
            </a:r>
            <a:r>
              <a:rPr lang="mr-IN" baseline="0" dirty="0" smtClean="0"/>
              <a:t>–</a:t>
            </a:r>
            <a:r>
              <a:rPr lang="en-US" baseline="0" dirty="0" smtClean="0"/>
              <a:t> we should drive towards completion on all.</a:t>
            </a:r>
            <a:endParaRPr lang="en-US" dirty="0" smtClean="0"/>
          </a:p>
          <a:p>
            <a:endParaRPr lang="en-US" dirty="0" smtClean="0"/>
          </a:p>
          <a:p>
            <a:r>
              <a:rPr lang="en-US" dirty="0" smtClean="0"/>
              <a:t>David T reports that</a:t>
            </a:r>
            <a:r>
              <a:rPr lang="en-US" baseline="0" dirty="0" smtClean="0"/>
              <a:t> they (NIST) are working on a list of requirements pulled from 63A and 63B. Work group would appreciate the contribution.</a:t>
            </a:r>
          </a:p>
          <a:p>
            <a:r>
              <a:rPr lang="en-US" baseline="0" dirty="0" smtClean="0"/>
              <a:t>Ken inquires why A and B rather than C. David responds that the task is to find common mappings with GPG44/45 of UK cabinet office, and a range of Canadian government documents.  GPG44/45 correspond to 63A and 63B. Federation as an operational component was beyond the scope of that mapping.  May need to turn to 63C when they get to operational stage.</a:t>
            </a:r>
          </a:p>
          <a:p>
            <a:endParaRPr lang="en-US" baseline="0" dirty="0" smtClean="0"/>
          </a:p>
          <a:p>
            <a:r>
              <a:rPr lang="en-US" baseline="0" dirty="0" smtClean="0"/>
              <a:t>Comment that compliance is the wrong word, suggest ‘conformity’, defined as fulfilling the requirements.</a:t>
            </a:r>
          </a:p>
          <a:p>
            <a:endParaRPr lang="en-US" baseline="0" dirty="0" smtClean="0"/>
          </a:p>
          <a:p>
            <a:r>
              <a:rPr lang="en-US" baseline="0" dirty="0" smtClean="0"/>
              <a:t>David asks </a:t>
            </a:r>
            <a:r>
              <a:rPr lang="mr-IN" baseline="0" dirty="0" smtClean="0"/>
              <a:t>–</a:t>
            </a:r>
            <a:r>
              <a:rPr lang="en-US" baseline="0" dirty="0" smtClean="0"/>
              <a:t> IAF has to date required on qualified assessors to determine the assessment methodology to apply to SAC.  Documenting assessment methods goes beyond the current scope of IAF </a:t>
            </a:r>
            <a:r>
              <a:rPr lang="mr-IN" baseline="0" dirty="0" smtClean="0"/>
              <a:t>–</a:t>
            </a:r>
            <a:r>
              <a:rPr lang="en-US" baseline="0" dirty="0" smtClean="0"/>
              <a:t> qualified assessors would determine assessment methodologies to their satisfaction. Is this a conscious expansion of the scope of the IAF?</a:t>
            </a:r>
          </a:p>
          <a:p>
            <a:endParaRPr lang="en-US" baseline="0" dirty="0" smtClean="0"/>
          </a:p>
          <a:p>
            <a:r>
              <a:rPr lang="en-US" baseline="0" dirty="0" smtClean="0"/>
              <a:t>Colin responds we’re trying to clarify more than anything else. May be a need to codify aspects of the assessment methods </a:t>
            </a:r>
            <a:r>
              <a:rPr lang="mr-IN" baseline="0" dirty="0" smtClean="0"/>
              <a:t>–</a:t>
            </a:r>
            <a:r>
              <a:rPr lang="en-US" baseline="0" dirty="0" smtClean="0"/>
              <a:t> middle ground between nothing and fully open.</a:t>
            </a:r>
          </a:p>
          <a:p>
            <a:endParaRPr lang="en-US" baseline="0" dirty="0" smtClean="0"/>
          </a:p>
          <a:p>
            <a:r>
              <a:rPr lang="en-US" baseline="0" dirty="0" smtClean="0"/>
              <a:t>David notes that the initial </a:t>
            </a:r>
            <a:r>
              <a:rPr lang="en-US" baseline="0" dirty="0" err="1" smtClean="0"/>
              <a:t>workplan</a:t>
            </a:r>
            <a:r>
              <a:rPr lang="en-US" baseline="0" dirty="0" smtClean="0"/>
              <a:t> task was to state the requirements into a clearly understandable set of criteria that qualified assessors would be in a position to evaluate.</a:t>
            </a:r>
          </a:p>
          <a:p>
            <a:endParaRPr lang="en-US" baseline="0" dirty="0" smtClean="0"/>
          </a:p>
          <a:p>
            <a:r>
              <a:rPr lang="en-US" baseline="0" dirty="0" smtClean="0"/>
              <a:t>Andrew suggests assessment methods comment is around putting more content into rules for assessment.</a:t>
            </a:r>
          </a:p>
          <a:p>
            <a:endParaRPr lang="en-US" baseline="0" dirty="0" smtClean="0"/>
          </a:p>
          <a:p>
            <a:r>
              <a:rPr lang="en-US" baseline="0" dirty="0" smtClean="0"/>
              <a:t>Mark asks if the overall goal is </a:t>
            </a:r>
            <a:r>
              <a:rPr lang="en-US" baseline="0" dirty="0" err="1" smtClean="0"/>
              <a:t>Kantara’s</a:t>
            </a:r>
            <a:r>
              <a:rPr lang="en-US" baseline="0" dirty="0" smtClean="0"/>
              <a:t> assessment of assessors?  This is an update to the Identity Assurance Framework (IAF) which includes requirements on assessors as well as on service providers.  This is the process of changing </a:t>
            </a:r>
            <a:r>
              <a:rPr lang="en-US" baseline="0" dirty="0" err="1" smtClean="0"/>
              <a:t>Kantara’s</a:t>
            </a:r>
            <a:r>
              <a:rPr lang="en-US" baseline="0" dirty="0" smtClean="0"/>
              <a:t> criteria to reflect 63-3.  Who is going to use it?  RGW answers that </a:t>
            </a:r>
            <a:r>
              <a:rPr lang="en-US" baseline="0" dirty="0" err="1" smtClean="0"/>
              <a:t>Kantara</a:t>
            </a:r>
            <a:r>
              <a:rPr lang="en-US" baseline="0" dirty="0" smtClean="0"/>
              <a:t> accredited assessors will use the decomposed requirements work product to judge the service providers.</a:t>
            </a:r>
          </a:p>
          <a:p>
            <a:endParaRPr lang="en-US" baseline="0" dirty="0" smtClean="0"/>
          </a:p>
          <a:p>
            <a:r>
              <a:rPr lang="en-US" baseline="0" dirty="0" smtClean="0"/>
              <a:t>RGW asks about the common organizational SAC is still applicable </a:t>
            </a:r>
            <a:r>
              <a:rPr lang="mr-IN" baseline="0" dirty="0" smtClean="0"/>
              <a:t>–</a:t>
            </a:r>
            <a:r>
              <a:rPr lang="en-US" baseline="0" dirty="0" smtClean="0"/>
              <a:t> it</a:t>
            </a:r>
            <a:r>
              <a:rPr lang="mr-IN" baseline="0" dirty="0" smtClean="0"/>
              <a:t>’</a:t>
            </a:r>
            <a:r>
              <a:rPr lang="en-US" baseline="0" dirty="0" smtClean="0"/>
              <a:t>s a fundamental one that is to do with what can </a:t>
            </a:r>
            <a:r>
              <a:rPr lang="en-US" baseline="0" dirty="0" err="1" smtClean="0"/>
              <a:t>Kantara</a:t>
            </a:r>
            <a:r>
              <a:rPr lang="en-US" baseline="0" dirty="0" smtClean="0"/>
              <a:t> say when it grants approval after 63-3 assessment.  CO-SAC contents (in RGW’s opinion) are not covered by 63-3.</a:t>
            </a:r>
          </a:p>
          <a:p>
            <a:endParaRPr lang="en-US" baseline="0" dirty="0" smtClean="0"/>
          </a:p>
          <a:p>
            <a:r>
              <a:rPr lang="en-US" baseline="0" dirty="0" smtClean="0"/>
              <a:t>Ken mentions that the new document coming from FICAM could necessitate the enhancement of CO-SAC.</a:t>
            </a:r>
            <a:endParaRPr lang="en-US" dirty="0"/>
          </a:p>
        </p:txBody>
      </p:sp>
      <p:sp>
        <p:nvSpPr>
          <p:cNvPr id="4" name="Slide Number Placeholder 3"/>
          <p:cNvSpPr>
            <a:spLocks noGrp="1"/>
          </p:cNvSpPr>
          <p:nvPr>
            <p:ph type="sldNum" sz="quarter" idx="10"/>
          </p:nvPr>
        </p:nvSpPr>
        <p:spPr/>
        <p:txBody>
          <a:bodyPr/>
          <a:lstStyle/>
          <a:p>
            <a:pPr>
              <a:defRPr/>
            </a:pPr>
            <a:fld id="{29A8873D-AF05-4D45-A824-839D415C9E0A}" type="slidenum">
              <a:rPr lang="en-US" altLang="en-US" smtClean="0"/>
              <a:pPr>
                <a:defRPr/>
              </a:pPr>
              <a:t>3</a:t>
            </a:fld>
            <a:endParaRPr lang="en-US" altLang="en-US" dirty="0"/>
          </a:p>
        </p:txBody>
      </p:sp>
    </p:spTree>
    <p:extLst>
      <p:ext uri="{BB962C8B-B14F-4D97-AF65-F5344CB8AC3E}">
        <p14:creationId xmlns:p14="http://schemas.microsoft.com/office/powerpoint/2010/main" val="1109363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Conditional controls will take place if you choose a certain authenticator or a certain registration workflow.</a:t>
            </a:r>
          </a:p>
          <a:p>
            <a:endParaRPr lang="en-US" dirty="0" smtClean="0"/>
          </a:p>
          <a:p>
            <a:r>
              <a:rPr lang="en-US" dirty="0" err="1" smtClean="0"/>
              <a:t>Aakash</a:t>
            </a:r>
            <a:r>
              <a:rPr lang="en-US" dirty="0" smtClean="0"/>
              <a:t> points out that unlocking</a:t>
            </a:r>
            <a:r>
              <a:rPr lang="en-US" baseline="0" dirty="0" smtClean="0"/>
              <a:t> mobile phone is not considered biometric authentication for example. This requirement applies during the phone unlocking scenario.</a:t>
            </a:r>
            <a:endParaRPr lang="en-US" dirty="0"/>
          </a:p>
        </p:txBody>
      </p:sp>
      <p:sp>
        <p:nvSpPr>
          <p:cNvPr id="4" name="Slide Number Placeholder 3"/>
          <p:cNvSpPr>
            <a:spLocks noGrp="1"/>
          </p:cNvSpPr>
          <p:nvPr>
            <p:ph type="sldNum" sz="quarter" idx="10"/>
          </p:nvPr>
        </p:nvSpPr>
        <p:spPr/>
        <p:txBody>
          <a:bodyPr/>
          <a:lstStyle/>
          <a:p>
            <a:pPr>
              <a:defRPr/>
            </a:pPr>
            <a:fld id="{29A8873D-AF05-4D45-A824-839D415C9E0A}" type="slidenum">
              <a:rPr lang="en-US" altLang="en-US" smtClean="0"/>
              <a:pPr>
                <a:defRPr/>
              </a:pPr>
              <a:t>5</a:t>
            </a:fld>
            <a:endParaRPr lang="en-US" altLang="en-US" dirty="0"/>
          </a:p>
        </p:txBody>
      </p:sp>
    </p:spTree>
    <p:extLst>
      <p:ext uri="{BB962C8B-B14F-4D97-AF65-F5344CB8AC3E}">
        <p14:creationId xmlns:p14="http://schemas.microsoft.com/office/powerpoint/2010/main" val="1394185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David inquires </a:t>
            </a:r>
            <a:r>
              <a:rPr lang="mr-IN" dirty="0" smtClean="0"/>
              <a:t>–</a:t>
            </a:r>
            <a:r>
              <a:rPr lang="en-US" dirty="0" smtClean="0"/>
              <a:t> we’re intending that this</a:t>
            </a:r>
            <a:r>
              <a:rPr lang="en-US" baseline="0" dirty="0" smtClean="0"/>
              <a:t> will not follow the IAF, is that correct?</a:t>
            </a:r>
          </a:p>
          <a:p>
            <a:endParaRPr lang="en-US" baseline="0" dirty="0" smtClean="0"/>
          </a:p>
          <a:p>
            <a:r>
              <a:rPr lang="en-US" baseline="0" dirty="0" smtClean="0"/>
              <a:t>Andrew suggests that the direct reference methods is useful during this exercise.  An independently named scheme will be useful in the long run, we should be ready to impose a </a:t>
            </a:r>
            <a:r>
              <a:rPr lang="en-US" baseline="0" dirty="0" err="1" smtClean="0"/>
              <a:t>Kantara</a:t>
            </a:r>
            <a:r>
              <a:rPr lang="en-US" baseline="0" dirty="0" smtClean="0"/>
              <a:t> specific naming scheme.</a:t>
            </a:r>
            <a:endParaRPr lang="en-US" dirty="0"/>
          </a:p>
        </p:txBody>
      </p:sp>
      <p:sp>
        <p:nvSpPr>
          <p:cNvPr id="4" name="Slide Number Placeholder 3"/>
          <p:cNvSpPr>
            <a:spLocks noGrp="1"/>
          </p:cNvSpPr>
          <p:nvPr>
            <p:ph type="sldNum" sz="quarter" idx="10"/>
          </p:nvPr>
        </p:nvSpPr>
        <p:spPr/>
        <p:txBody>
          <a:bodyPr/>
          <a:lstStyle/>
          <a:p>
            <a:pPr>
              <a:defRPr/>
            </a:pPr>
            <a:fld id="{29A8873D-AF05-4D45-A824-839D415C9E0A}" type="slidenum">
              <a:rPr lang="en-US" altLang="en-US" smtClean="0"/>
              <a:pPr>
                <a:defRPr/>
              </a:pPr>
              <a:t>6</a:t>
            </a:fld>
            <a:endParaRPr lang="en-US" altLang="en-US" dirty="0"/>
          </a:p>
        </p:txBody>
      </p:sp>
    </p:spTree>
    <p:extLst>
      <p:ext uri="{BB962C8B-B14F-4D97-AF65-F5344CB8AC3E}">
        <p14:creationId xmlns:p14="http://schemas.microsoft.com/office/powerpoint/2010/main" val="1131798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 the</a:t>
            </a:r>
            <a:r>
              <a:rPr lang="en-US" baseline="0" dirty="0" smtClean="0"/>
              <a:t> edited / decomposed requirements the same as the service assessment criteria?</a:t>
            </a:r>
          </a:p>
          <a:p>
            <a:r>
              <a:rPr lang="en-US" baseline="0" dirty="0" smtClean="0"/>
              <a:t>Andrew responds that the requirements from the source document will be closely linked to the service assessment criteria, by </a:t>
            </a:r>
            <a:r>
              <a:rPr lang="en-US" baseline="0" dirty="0" err="1" smtClean="0"/>
              <a:t>Kantara’s</a:t>
            </a:r>
            <a:r>
              <a:rPr lang="en-US" baseline="0" dirty="0" smtClean="0"/>
              <a:t> adoption process. The SAC are about how to demonstrate having fulfilled the requirement. Without dictating what assessors must do, this may convey specific tests or evidence. RGW asks how to define an assessment method if you don’t know the solution?  Andrew points out that this can point to a policy being in place without the implementation of the policy being validated in the text of the SAC.  Each accredited assessor should be able to achieve the same conclusions, given the same evidence.  If two assessors can’t agree on what nonconformities are, that’s a problem.</a:t>
            </a:r>
            <a:endParaRPr lang="en-US" dirty="0"/>
          </a:p>
        </p:txBody>
      </p:sp>
      <p:sp>
        <p:nvSpPr>
          <p:cNvPr id="4" name="Slide Number Placeholder 3"/>
          <p:cNvSpPr>
            <a:spLocks noGrp="1"/>
          </p:cNvSpPr>
          <p:nvPr>
            <p:ph type="sldNum" sz="quarter" idx="10"/>
          </p:nvPr>
        </p:nvSpPr>
        <p:spPr/>
        <p:txBody>
          <a:bodyPr/>
          <a:lstStyle/>
          <a:p>
            <a:pPr>
              <a:defRPr/>
            </a:pPr>
            <a:fld id="{29A8873D-AF05-4D45-A824-839D415C9E0A}" type="slidenum">
              <a:rPr lang="en-US" altLang="en-US" smtClean="0"/>
              <a:pPr>
                <a:defRPr/>
              </a:pPr>
              <a:t>7</a:t>
            </a:fld>
            <a:endParaRPr lang="en-US" altLang="en-US" dirty="0"/>
          </a:p>
        </p:txBody>
      </p:sp>
    </p:spTree>
    <p:extLst>
      <p:ext uri="{BB962C8B-B14F-4D97-AF65-F5344CB8AC3E}">
        <p14:creationId xmlns:p14="http://schemas.microsoft.com/office/powerpoint/2010/main" val="656334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Andrew</a:t>
            </a:r>
            <a:r>
              <a:rPr lang="en-US" baseline="0" dirty="0" smtClean="0"/>
              <a:t> suggests that “assessment methods” could be “criteria”.</a:t>
            </a:r>
          </a:p>
          <a:p>
            <a:r>
              <a:rPr lang="en-US" baseline="0" dirty="0" smtClean="0"/>
              <a:t/>
            </a:r>
            <a:br>
              <a:rPr lang="en-US" baseline="0" dirty="0" smtClean="0"/>
            </a:br>
            <a:r>
              <a:rPr lang="en-US" baseline="0" dirty="0" smtClean="0"/>
              <a:t>RGW is not yet persuaded that we need assessment methods.</a:t>
            </a:r>
          </a:p>
          <a:p>
            <a:endParaRPr lang="en-US" baseline="0" dirty="0" smtClean="0"/>
          </a:p>
          <a:p>
            <a:r>
              <a:rPr lang="en-US" baseline="0" dirty="0" smtClean="0"/>
              <a:t>Colin responds that depending on the requirement, we may state if the requirement is such that we can repeat it direct from the requirement.  Envision that we would have a category of terms to choose from to show the interpretation of the requirement.</a:t>
            </a:r>
          </a:p>
          <a:p>
            <a:endParaRPr lang="en-US" baseline="0" dirty="0" smtClean="0"/>
          </a:p>
          <a:p>
            <a:r>
              <a:rPr lang="en-US" baseline="0" dirty="0" smtClean="0"/>
              <a:t>David comments </a:t>
            </a:r>
            <a:r>
              <a:rPr lang="mr-IN" baseline="0" dirty="0" smtClean="0"/>
              <a:t>–</a:t>
            </a:r>
            <a:r>
              <a:rPr lang="en-US" baseline="0" dirty="0" smtClean="0"/>
              <a:t> </a:t>
            </a:r>
            <a:r>
              <a:rPr lang="en-US" baseline="0" dirty="0" err="1" smtClean="0"/>
              <a:t>Kantara</a:t>
            </a:r>
            <a:r>
              <a:rPr lang="en-US" baseline="0" dirty="0" smtClean="0"/>
              <a:t> ARB does not assess the methodology that assessors have used to determine conformity to the assessment criteria.  Assessors should indicate their approach in assessment plans in accordance with security review standards, but to date there’s been no methodology for individual assessment criteria reported by the assessor.  If the intention is to have an evaluation of the assessment method that qualified assessors apply, that’s a departure from the way assessments have been done to date.</a:t>
            </a:r>
          </a:p>
          <a:p>
            <a:endParaRPr lang="en-US" baseline="0" dirty="0" smtClean="0"/>
          </a:p>
          <a:p>
            <a:r>
              <a:rPr lang="en-US" baseline="0" dirty="0" smtClean="0"/>
              <a:t>RGW points out that it could impose an expertise qualification on the ARB. Andrew suggest that we may be overstating the significance of the assessment methods </a:t>
            </a:r>
            <a:r>
              <a:rPr lang="mr-IN" baseline="0" dirty="0" smtClean="0"/>
              <a:t>–</a:t>
            </a:r>
            <a:r>
              <a:rPr lang="en-US" baseline="0" dirty="0" smtClean="0"/>
              <a:t> if something must be assessed a certain way.  RGW suggests we are confusing how something may be required versus how it may be fulfilled.  Ex: CSP SHALL NOT misuse PII. We could have a criterion that shows that there must be a policy statement, we could also require that a credential policy.</a:t>
            </a:r>
          </a:p>
          <a:p>
            <a:endParaRPr lang="en-US" baseline="0" dirty="0" smtClean="0"/>
          </a:p>
          <a:p>
            <a:r>
              <a:rPr lang="en-US" baseline="0" dirty="0" smtClean="0"/>
              <a:t>RGW suggests that we strike step three from the plan. Identify the requirements and refine them.  Andrew notes different usage of requirements </a:t>
            </a:r>
            <a:r>
              <a:rPr lang="mr-IN" baseline="0" dirty="0" smtClean="0"/>
              <a:t>–</a:t>
            </a:r>
            <a:r>
              <a:rPr lang="en-US" baseline="0" dirty="0" smtClean="0"/>
              <a:t> for Andrew, the SAC are not the same as the requirements as stated in the standard. RGW says that requirements are normative statements from the source documents.</a:t>
            </a:r>
            <a:endParaRPr lang="en-US" dirty="0"/>
          </a:p>
        </p:txBody>
      </p:sp>
      <p:sp>
        <p:nvSpPr>
          <p:cNvPr id="4" name="Slide Number Placeholder 3"/>
          <p:cNvSpPr>
            <a:spLocks noGrp="1"/>
          </p:cNvSpPr>
          <p:nvPr>
            <p:ph type="sldNum" sz="quarter" idx="10"/>
          </p:nvPr>
        </p:nvSpPr>
        <p:spPr/>
        <p:txBody>
          <a:bodyPr/>
          <a:lstStyle/>
          <a:p>
            <a:pPr>
              <a:defRPr/>
            </a:pPr>
            <a:fld id="{29A8873D-AF05-4D45-A824-839D415C9E0A}" type="slidenum">
              <a:rPr lang="en-US" altLang="en-US" smtClean="0"/>
              <a:pPr>
                <a:defRPr/>
              </a:pPr>
              <a:t>8</a:t>
            </a:fld>
            <a:endParaRPr lang="en-US" altLang="en-US" dirty="0"/>
          </a:p>
        </p:txBody>
      </p:sp>
    </p:spTree>
    <p:extLst>
      <p:ext uri="{BB962C8B-B14F-4D97-AF65-F5344CB8AC3E}">
        <p14:creationId xmlns:p14="http://schemas.microsoft.com/office/powerpoint/2010/main" val="1482315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David</a:t>
            </a:r>
            <a:r>
              <a:rPr lang="en-US" baseline="0" dirty="0" smtClean="0"/>
              <a:t> has pulled the normative requirements from 63A and 63B.  </a:t>
            </a:r>
            <a:r>
              <a:rPr lang="en-US" baseline="0" dirty="0" err="1" smtClean="0"/>
              <a:t>Aakash</a:t>
            </a:r>
            <a:r>
              <a:rPr lang="en-US" baseline="0" dirty="0" smtClean="0"/>
              <a:t> suggests contributing his work on 63C.</a:t>
            </a:r>
          </a:p>
          <a:p>
            <a:endParaRPr lang="en-US" baseline="0" dirty="0" smtClean="0"/>
          </a:p>
          <a:p>
            <a:r>
              <a:rPr lang="en-US" baseline="0" dirty="0" smtClean="0"/>
              <a:t>David observes that there are different ways to pull out the requirements and organize them.  Organized by AL for 63A, by generalized authentication approach and specific authenticators in 63B.</a:t>
            </a:r>
          </a:p>
          <a:p>
            <a:endParaRPr lang="en-US" baseline="0" dirty="0" smtClean="0"/>
          </a:p>
          <a:p>
            <a:r>
              <a:rPr lang="en-US" baseline="0" dirty="0" smtClean="0"/>
              <a:t>David will look into potential errata on the source documents.</a:t>
            </a:r>
            <a:endParaRPr lang="en-US" dirty="0"/>
          </a:p>
        </p:txBody>
      </p:sp>
      <p:sp>
        <p:nvSpPr>
          <p:cNvPr id="4" name="Slide Number Placeholder 3"/>
          <p:cNvSpPr>
            <a:spLocks noGrp="1"/>
          </p:cNvSpPr>
          <p:nvPr>
            <p:ph type="sldNum" sz="quarter" idx="10"/>
          </p:nvPr>
        </p:nvSpPr>
        <p:spPr/>
        <p:txBody>
          <a:bodyPr/>
          <a:lstStyle/>
          <a:p>
            <a:pPr>
              <a:defRPr/>
            </a:pPr>
            <a:fld id="{29A8873D-AF05-4D45-A824-839D415C9E0A}" type="slidenum">
              <a:rPr lang="en-US" altLang="en-US" smtClean="0"/>
              <a:pPr>
                <a:defRPr/>
              </a:pPr>
              <a:t>9</a:t>
            </a:fld>
            <a:endParaRPr lang="en-US" altLang="en-US" dirty="0"/>
          </a:p>
        </p:txBody>
      </p:sp>
    </p:spTree>
    <p:extLst>
      <p:ext uri="{BB962C8B-B14F-4D97-AF65-F5344CB8AC3E}">
        <p14:creationId xmlns:p14="http://schemas.microsoft.com/office/powerpoint/2010/main" val="1301644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Google spreadsheet</a:t>
            </a:r>
            <a:r>
              <a:rPr lang="en-US" baseline="0" dirty="0" smtClean="0"/>
              <a:t> works with static snapshots.</a:t>
            </a:r>
          </a:p>
          <a:p>
            <a:endParaRPr lang="en-US" baseline="0" dirty="0" smtClean="0"/>
          </a:p>
          <a:p>
            <a:r>
              <a:rPr lang="en-US" baseline="0" dirty="0" smtClean="0"/>
              <a:t>Mark indicates interest in working on the 63A document.  Would we break it up by sections?</a:t>
            </a:r>
            <a:endParaRPr lang="en-US" dirty="0"/>
          </a:p>
        </p:txBody>
      </p:sp>
      <p:sp>
        <p:nvSpPr>
          <p:cNvPr id="4" name="Slide Number Placeholder 3"/>
          <p:cNvSpPr>
            <a:spLocks noGrp="1"/>
          </p:cNvSpPr>
          <p:nvPr>
            <p:ph type="sldNum" sz="quarter" idx="10"/>
          </p:nvPr>
        </p:nvSpPr>
        <p:spPr/>
        <p:txBody>
          <a:bodyPr/>
          <a:lstStyle/>
          <a:p>
            <a:pPr>
              <a:defRPr/>
            </a:pPr>
            <a:fld id="{29A8873D-AF05-4D45-A824-839D415C9E0A}" type="slidenum">
              <a:rPr lang="en-US" altLang="en-US" smtClean="0"/>
              <a:pPr>
                <a:defRPr/>
              </a:pPr>
              <a:t>11</a:t>
            </a:fld>
            <a:endParaRPr lang="en-US" altLang="en-US" dirty="0"/>
          </a:p>
        </p:txBody>
      </p:sp>
    </p:spTree>
    <p:extLst>
      <p:ext uri="{BB962C8B-B14F-4D97-AF65-F5344CB8AC3E}">
        <p14:creationId xmlns:p14="http://schemas.microsoft.com/office/powerpoint/2010/main" val="744251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123" name="Rectangle 3"/>
          <p:cNvSpPr>
            <a:spLocks noGrp="1" noChangeArrowheads="1"/>
          </p:cNvSpPr>
          <p:nvPr>
            <p:ph type="ctrTitle"/>
          </p:nvPr>
        </p:nvSpPr>
        <p:spPr>
          <a:xfrm>
            <a:off x="2032000" y="2971800"/>
            <a:ext cx="9572703" cy="1905000"/>
          </a:xfrm>
        </p:spPr>
        <p:txBody>
          <a:bodyPr/>
          <a:lstStyle>
            <a:lvl1pPr algn="r">
              <a:defRPr sz="4800">
                <a:solidFill>
                  <a:schemeClr val="bg1"/>
                </a:solidFill>
                <a:effectLst>
                  <a:outerShdw dist="50800" dir="2700000" algn="tl" rotWithShape="0">
                    <a:prstClr val="black">
                      <a:alpha val="40000"/>
                    </a:prstClr>
                  </a:outerShdw>
                </a:effectLst>
              </a:defRPr>
            </a:lvl1pPr>
          </a:lstStyle>
          <a:p>
            <a:r>
              <a:rPr lang="en-US" dirty="0"/>
              <a:t>Click to edit Master title style</a:t>
            </a:r>
          </a:p>
        </p:txBody>
      </p:sp>
      <p:sp>
        <p:nvSpPr>
          <p:cNvPr id="5124" name="Rectangle 4"/>
          <p:cNvSpPr>
            <a:spLocks noGrp="1" noChangeArrowheads="1"/>
          </p:cNvSpPr>
          <p:nvPr>
            <p:ph type="subTitle" idx="1"/>
          </p:nvPr>
        </p:nvSpPr>
        <p:spPr>
          <a:xfrm>
            <a:off x="2032000" y="4876799"/>
            <a:ext cx="9550400" cy="1358901"/>
          </a:xfrm>
        </p:spPr>
        <p:txBody>
          <a:bodyPr anchor="ctr" anchorCtr="0"/>
          <a:lstStyle>
            <a:lvl1pPr marL="0" indent="0" algn="r">
              <a:buFont typeface="Wingdings" pitchFamily="-105" charset="2"/>
              <a:buNone/>
              <a:defRPr sz="2200">
                <a:solidFill>
                  <a:schemeClr val="bg1"/>
                </a:solidFill>
              </a:defRPr>
            </a:lvl1pPr>
          </a:lstStyle>
          <a:p>
            <a:r>
              <a:rPr lang="en-US" dirty="0"/>
              <a:t>Click to edit Master subtitle style</a:t>
            </a:r>
          </a:p>
        </p:txBody>
      </p:sp>
      <p:sp>
        <p:nvSpPr>
          <p:cNvPr id="42" name="Rectangle 41"/>
          <p:cNvSpPr/>
          <p:nvPr userDrawn="1"/>
        </p:nvSpPr>
        <p:spPr>
          <a:xfrm>
            <a:off x="0" y="0"/>
            <a:ext cx="12192000" cy="122238"/>
          </a:xfrm>
          <a:prstGeom prst="rect">
            <a:avLst/>
          </a:prstGeom>
          <a:solidFill>
            <a:srgbClr val="BAD94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38200" y="685800"/>
            <a:ext cx="4148667" cy="1291167"/>
          </a:xfrm>
          <a:prstGeom prst="rect">
            <a:avLst/>
          </a:prstGeom>
        </p:spPr>
      </p:pic>
      <p:sp>
        <p:nvSpPr>
          <p:cNvPr id="8" name="Slide Number Placeholder 7"/>
          <p:cNvSpPr>
            <a:spLocks noGrp="1" noChangeArrowheads="1"/>
          </p:cNvSpPr>
          <p:nvPr>
            <p:ph type="sldNum" sz="quarter" idx="4"/>
          </p:nvPr>
        </p:nvSpPr>
        <p:spPr bwMode="auto">
          <a:xfrm>
            <a:off x="11176000" y="6400800"/>
            <a:ext cx="406400" cy="292100"/>
          </a:xfrm>
          <a:prstGeom prst="rect">
            <a:avLst/>
          </a:prstGeom>
          <a:solidFill>
            <a:srgbClr val="7EA8AD"/>
          </a:solidFill>
          <a:ln w="9525">
            <a:noFill/>
            <a:miter lim="800000"/>
            <a:headEnd/>
            <a:tailEnd/>
          </a:ln>
          <a:effectLst/>
        </p:spPr>
        <p:txBody>
          <a:bodyPr vert="horz" wrap="square" lIns="36000" tIns="36000" rIns="36000" bIns="36000" numCol="1" anchor="ctr" anchorCtr="0" compatLnSpc="1">
            <a:prstTxWarp prst="textNoShape">
              <a:avLst/>
            </a:prstTxWarp>
          </a:bodyPr>
          <a:lstStyle>
            <a:lvl1pPr algn="ctr" eaLnBrk="1" hangingPunct="1">
              <a:defRPr sz="1000" smtClean="0">
                <a:solidFill>
                  <a:schemeClr val="bg1"/>
                </a:solidFill>
                <a:latin typeface="Arial" panose="020B0604020202020204" pitchFamily="34" charset="0"/>
                <a:ea typeface="MS PGothic" panose="020B0600070205080204" pitchFamily="34" charset="-128"/>
              </a:defRPr>
            </a:lvl1pPr>
          </a:lstStyle>
          <a:p>
            <a:pPr>
              <a:defRPr/>
            </a:pPr>
            <a:fld id="{C47714E7-AEE0-2641-85CB-76CADE4D0850}" type="slidenum">
              <a:rPr lang="en-US" altLang="en-US" smtClean="0"/>
              <a:pPr>
                <a:defRPr/>
              </a:pPr>
              <a:t>‹#›</a:t>
            </a:fld>
            <a:endParaRPr lang="en-US" altLang="en-US" dirty="0"/>
          </a:p>
        </p:txBody>
      </p:sp>
    </p:spTree>
    <p:extLst>
      <p:ext uri="{BB962C8B-B14F-4D97-AF65-F5344CB8AC3E}">
        <p14:creationId xmlns:p14="http://schemas.microsoft.com/office/powerpoint/2010/main" val="1789950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2511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01"/>
            <a:ext cx="2743200" cy="5826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26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37008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 Large Image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1"/>
            <a:ext cx="10972800" cy="1055687"/>
          </a:xfrm>
        </p:spPr>
        <p:txBody>
          <a:bodyPr/>
          <a:lstStyle/>
          <a:p>
            <a:r>
              <a:rPr lang="en-US" dirty="0"/>
              <a:t>Click to edit Master title style</a:t>
            </a:r>
          </a:p>
        </p:txBody>
      </p:sp>
    </p:spTree>
    <p:extLst>
      <p:ext uri="{BB962C8B-B14F-4D97-AF65-F5344CB8AC3E}">
        <p14:creationId xmlns:p14="http://schemas.microsoft.com/office/powerpoint/2010/main" val="33131539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 Large Image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687114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Click to edit Master title style</a:t>
            </a:r>
          </a:p>
        </p:txBody>
      </p:sp>
      <p:sp>
        <p:nvSpPr>
          <p:cNvPr id="3" name="Content Placeholder 2"/>
          <p:cNvSpPr>
            <a:spLocks noGrp="1"/>
          </p:cNvSpPr>
          <p:nvPr>
            <p:ph idx="1"/>
          </p:nvPr>
        </p:nvSpPr>
        <p:spPr>
          <a:xfrm>
            <a:off x="609600" y="1447801"/>
            <a:ext cx="10972800" cy="4648200"/>
          </a:xfrm>
        </p:spPr>
        <p:txBody>
          <a:bodyPr>
            <a:normAutofit/>
          </a:bodyPr>
          <a:lstStyle>
            <a:lvl1pPr>
              <a:defRPr sz="2600"/>
            </a:lvl1pPr>
            <a:lvl2pPr>
              <a:defRPr sz="2400"/>
            </a:lvl2pPr>
            <a:lvl3pPr>
              <a:defRPr sz="22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5157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734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5730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61075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1"/>
            <a:ext cx="10972800" cy="1055687"/>
          </a:xfrm>
        </p:spPr>
        <p:txBody>
          <a:bodyPr/>
          <a:lstStyle/>
          <a:p>
            <a:r>
              <a:rPr lang="en-US" dirty="0"/>
              <a:t>Click to edit Master title style</a:t>
            </a:r>
          </a:p>
        </p:txBody>
      </p:sp>
    </p:spTree>
    <p:extLst>
      <p:ext uri="{BB962C8B-B14F-4D97-AF65-F5344CB8AC3E}">
        <p14:creationId xmlns:p14="http://schemas.microsoft.com/office/powerpoint/2010/main" val="1577895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036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84544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850860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4" Type="http://schemas.openxmlformats.org/officeDocument/2006/relationships/image" Target="../media/image1.jpeg"/><Relationship Id="rId1" Type="http://schemas.openxmlformats.org/officeDocument/2006/relationships/slideLayout" Target="../slideLayouts/slideLayout12.xml"/><Relationship Id="rId2"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609600" y="152401"/>
            <a:ext cx="10972800" cy="1055687"/>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dirty="0"/>
              <a:t>Click to edit Master title style</a:t>
            </a:r>
          </a:p>
        </p:txBody>
      </p:sp>
      <p:sp>
        <p:nvSpPr>
          <p:cNvPr id="1028" name="Rectangle 4"/>
          <p:cNvSpPr>
            <a:spLocks noGrp="1" noChangeArrowheads="1"/>
          </p:cNvSpPr>
          <p:nvPr>
            <p:ph type="body" idx="1"/>
          </p:nvPr>
        </p:nvSpPr>
        <p:spPr bwMode="auto">
          <a:xfrm>
            <a:off x="609600" y="1295401"/>
            <a:ext cx="10972800" cy="4835525"/>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1033" name="Picture 39" descr="kantara_logo_final_rgb.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09600" y="6324600"/>
            <a:ext cx="1296924" cy="4980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ectangle 1"/>
          <p:cNvSpPr/>
          <p:nvPr userDrawn="1"/>
        </p:nvSpPr>
        <p:spPr>
          <a:xfrm>
            <a:off x="0" y="0"/>
            <a:ext cx="12192000" cy="122238"/>
          </a:xfrm>
          <a:prstGeom prst="rect">
            <a:avLst/>
          </a:prstGeom>
          <a:solidFill>
            <a:srgbClr val="BAD94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4" name="Straight Connector 3"/>
          <p:cNvCxnSpPr/>
          <p:nvPr userDrawn="1"/>
        </p:nvCxnSpPr>
        <p:spPr>
          <a:xfrm>
            <a:off x="0" y="6248400"/>
            <a:ext cx="12192000" cy="0"/>
          </a:xfrm>
          <a:prstGeom prst="line">
            <a:avLst/>
          </a:prstGeom>
          <a:ln w="6350">
            <a:solidFill>
              <a:srgbClr val="BAD94B"/>
            </a:soli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userDrawn="1"/>
        </p:nvSpPr>
        <p:spPr>
          <a:xfrm>
            <a:off x="8871401" y="6428601"/>
            <a:ext cx="2749471" cy="276999"/>
          </a:xfrm>
          <a:prstGeom prst="rect">
            <a:avLst/>
          </a:prstGeom>
        </p:spPr>
        <p:txBody>
          <a:bodyPr wrap="none">
            <a:spAutoFit/>
          </a:bodyPr>
          <a:lstStyle/>
          <a:p>
            <a:r>
              <a:rPr lang="en-US" sz="1200" dirty="0">
                <a:solidFill>
                  <a:srgbClr val="536F72"/>
                </a:solidFill>
                <a:latin typeface="Times New Roman" panose="02020603050405020304" pitchFamily="18" charset="0"/>
                <a:ea typeface="Calibri" panose="020F0502020204030204" pitchFamily="34" charset="0"/>
              </a:rPr>
              <a:t>© Copyright 2017 Kantara Initiative, </a:t>
            </a:r>
            <a:r>
              <a:rPr lang="en-US" sz="1200" dirty="0" smtClean="0">
                <a:solidFill>
                  <a:srgbClr val="536F72"/>
                </a:solidFill>
                <a:latin typeface="Times New Roman" panose="02020603050405020304" pitchFamily="18" charset="0"/>
                <a:ea typeface="Calibri" panose="020F0502020204030204" pitchFamily="34" charset="0"/>
              </a:rPr>
              <a:t>Inc.</a:t>
            </a:r>
            <a:endParaRPr lang="en-US" sz="1200" dirty="0">
              <a:solidFill>
                <a:srgbClr val="536F72"/>
              </a:solidFill>
            </a:endParaRPr>
          </a:p>
        </p:txBody>
      </p:sp>
    </p:spTree>
  </p:cSld>
  <p:clrMap bg1="lt1" tx1="dk1" bg2="lt2" tx2="dk2" accent1="accent1" accent2="accent2" accent3="accent3" accent4="accent4" accent5="accent5" accent6="accent6" hlink="hlink" folHlink="folHlink"/>
  <p:sldLayoutIdLst>
    <p:sldLayoutId id="2147483849"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hf sldNum="0" hdr="0" dt="0"/>
  <p:txStyles>
    <p:titleStyle>
      <a:lvl1pPr algn="ctr" rtl="0" eaLnBrk="0" fontAlgn="base" hangingPunct="0">
        <a:spcBef>
          <a:spcPct val="0"/>
        </a:spcBef>
        <a:spcAft>
          <a:spcPct val="0"/>
        </a:spcAft>
        <a:defRPr sz="3900" b="1">
          <a:solidFill>
            <a:srgbClr val="7EA8AD"/>
          </a:solidFill>
          <a:latin typeface="+mj-lt"/>
          <a:ea typeface="MS PGothic" panose="020B0600070205080204" pitchFamily="34" charset="-128"/>
          <a:cs typeface="ＭＳ Ｐゴシック" pitchFamily="-105" charset="-128"/>
        </a:defRPr>
      </a:lvl1pPr>
      <a:lvl2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2pPr>
      <a:lvl3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3pPr>
      <a:lvl4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4pPr>
      <a:lvl5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5pPr>
      <a:lvl6pPr marL="457200" algn="l" rtl="0" fontAlgn="base">
        <a:spcBef>
          <a:spcPct val="0"/>
        </a:spcBef>
        <a:spcAft>
          <a:spcPct val="0"/>
        </a:spcAft>
        <a:defRPr sz="3900" b="1">
          <a:solidFill>
            <a:schemeClr val="tx2"/>
          </a:solidFill>
          <a:latin typeface="Arial" pitchFamily="-105" charset="0"/>
        </a:defRPr>
      </a:lvl6pPr>
      <a:lvl7pPr marL="914400" algn="l" rtl="0" fontAlgn="base">
        <a:spcBef>
          <a:spcPct val="0"/>
        </a:spcBef>
        <a:spcAft>
          <a:spcPct val="0"/>
        </a:spcAft>
        <a:defRPr sz="3900" b="1">
          <a:solidFill>
            <a:schemeClr val="tx2"/>
          </a:solidFill>
          <a:latin typeface="Arial" pitchFamily="-105" charset="0"/>
        </a:defRPr>
      </a:lvl7pPr>
      <a:lvl8pPr marL="1371600" algn="l" rtl="0" fontAlgn="base">
        <a:spcBef>
          <a:spcPct val="0"/>
        </a:spcBef>
        <a:spcAft>
          <a:spcPct val="0"/>
        </a:spcAft>
        <a:defRPr sz="3900" b="1">
          <a:solidFill>
            <a:schemeClr val="tx2"/>
          </a:solidFill>
          <a:latin typeface="Arial" pitchFamily="-105" charset="0"/>
        </a:defRPr>
      </a:lvl8pPr>
      <a:lvl9pPr marL="1828800" algn="l" rtl="0" fontAlgn="base">
        <a:spcBef>
          <a:spcPct val="0"/>
        </a:spcBef>
        <a:spcAft>
          <a:spcPct val="0"/>
        </a:spcAft>
        <a:defRPr sz="3900" b="1">
          <a:solidFill>
            <a:schemeClr val="tx2"/>
          </a:solidFill>
          <a:latin typeface="Arial" pitchFamily="-105" charset="0"/>
        </a:defRPr>
      </a:lvl9pPr>
    </p:titleStyle>
    <p:bodyStyle>
      <a:lvl1pPr marL="342900" indent="-342900" algn="l" rtl="0" eaLnBrk="0" fontAlgn="base" hangingPunct="0">
        <a:spcBef>
          <a:spcPct val="20000"/>
        </a:spcBef>
        <a:spcAft>
          <a:spcPct val="0"/>
        </a:spcAft>
        <a:buClrTx/>
        <a:buSzPct val="70000"/>
        <a:buFont typeface="Wingdings" charset="2"/>
        <a:buChar char="l"/>
        <a:defRPr sz="3000">
          <a:solidFill>
            <a:schemeClr val="tx1"/>
          </a:solidFill>
          <a:latin typeface="+mn-lt"/>
          <a:ea typeface="MS PGothic" panose="020B0600070205080204" pitchFamily="34" charset="-128"/>
          <a:cs typeface="ＭＳ Ｐゴシック" pitchFamily="-105" charset="-128"/>
        </a:defRPr>
      </a:lvl1pPr>
      <a:lvl2pPr marL="692150" indent="-347663" algn="l" rtl="0" eaLnBrk="0" fontAlgn="base" hangingPunct="0">
        <a:spcBef>
          <a:spcPct val="20000"/>
        </a:spcBef>
        <a:spcAft>
          <a:spcPct val="0"/>
        </a:spcAft>
        <a:buClrTx/>
        <a:buSzPct val="70000"/>
        <a:buFont typeface="Wingdings" charset="2"/>
        <a:buChar char="l"/>
        <a:defRPr sz="2600">
          <a:solidFill>
            <a:schemeClr val="tx1"/>
          </a:solidFill>
          <a:latin typeface="+mn-lt"/>
          <a:ea typeface="MS PGothic" panose="020B0600070205080204" pitchFamily="34" charset="-128"/>
        </a:defRPr>
      </a:lvl2pPr>
      <a:lvl3pPr marL="987425" indent="-293688" algn="l" rtl="0" eaLnBrk="0" fontAlgn="base" hangingPunct="0">
        <a:spcBef>
          <a:spcPct val="20000"/>
        </a:spcBef>
        <a:spcAft>
          <a:spcPct val="0"/>
        </a:spcAft>
        <a:buClrTx/>
        <a:buSzPct val="70000"/>
        <a:buFont typeface="Wingdings" charset="2"/>
        <a:buChar char="l"/>
        <a:defRPr sz="2300">
          <a:solidFill>
            <a:schemeClr val="tx1"/>
          </a:solidFill>
          <a:latin typeface="+mn-lt"/>
          <a:ea typeface="MS PGothic" panose="020B0600070205080204" pitchFamily="34" charset="-128"/>
        </a:defRPr>
      </a:lvl3pPr>
      <a:lvl4pPr marL="1281113" indent="-292100" algn="l" rtl="0" eaLnBrk="0" fontAlgn="base" hangingPunct="0">
        <a:spcBef>
          <a:spcPct val="20000"/>
        </a:spcBef>
        <a:spcAft>
          <a:spcPct val="0"/>
        </a:spcAft>
        <a:buClrTx/>
        <a:buSzPct val="75000"/>
        <a:buFont typeface="Wingdings" charset="2"/>
        <a:buChar char="§"/>
        <a:defRPr sz="2000">
          <a:solidFill>
            <a:schemeClr val="tx1"/>
          </a:solidFill>
          <a:latin typeface="+mn-lt"/>
          <a:ea typeface="MS PGothic" panose="020B0600070205080204" pitchFamily="34" charset="-128"/>
        </a:defRPr>
      </a:lvl4pPr>
      <a:lvl5pPr marL="1598613" indent="-315913" algn="l" rtl="0" eaLnBrk="0" fontAlgn="base" hangingPunct="0">
        <a:spcBef>
          <a:spcPct val="20000"/>
        </a:spcBef>
        <a:spcAft>
          <a:spcPct val="0"/>
        </a:spcAft>
        <a:buClrTx/>
        <a:buSzPct val="80000"/>
        <a:buFont typeface="Wingdings" charset="2"/>
        <a:buChar char="§"/>
        <a:defRPr sz="2000">
          <a:solidFill>
            <a:schemeClr val="tx1"/>
          </a:solidFill>
          <a:latin typeface="+mn-lt"/>
          <a:ea typeface="MS PGothic" panose="020B0600070205080204" pitchFamily="34" charset="-128"/>
        </a:defRPr>
      </a:lvl5pPr>
      <a:lvl6pPr marL="20558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6pPr>
      <a:lvl7pPr marL="25130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7pPr>
      <a:lvl8pPr marL="29702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8pPr>
      <a:lvl9pPr marL="34274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609600" y="152401"/>
            <a:ext cx="10972800" cy="1055687"/>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dirty="0"/>
              <a:t>Click to edit Master title style</a:t>
            </a:r>
          </a:p>
        </p:txBody>
      </p:sp>
      <p:sp>
        <p:nvSpPr>
          <p:cNvPr id="1028" name="Rectangle 4"/>
          <p:cNvSpPr>
            <a:spLocks noGrp="1" noChangeArrowheads="1"/>
          </p:cNvSpPr>
          <p:nvPr>
            <p:ph type="body" idx="1"/>
          </p:nvPr>
        </p:nvSpPr>
        <p:spPr bwMode="auto">
          <a:xfrm>
            <a:off x="609600" y="1295401"/>
            <a:ext cx="10972800" cy="4835525"/>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1033" name="Picture 39" descr="kantara_logo_final_rgb.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09600" y="6324600"/>
            <a:ext cx="1296924" cy="4980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ectangle 1"/>
          <p:cNvSpPr/>
          <p:nvPr userDrawn="1"/>
        </p:nvSpPr>
        <p:spPr>
          <a:xfrm>
            <a:off x="0" y="0"/>
            <a:ext cx="12192000" cy="122238"/>
          </a:xfrm>
          <a:prstGeom prst="rect">
            <a:avLst/>
          </a:prstGeom>
          <a:solidFill>
            <a:srgbClr val="BAD94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4" name="Straight Connector 3"/>
          <p:cNvCxnSpPr/>
          <p:nvPr userDrawn="1"/>
        </p:nvCxnSpPr>
        <p:spPr>
          <a:xfrm>
            <a:off x="0" y="6248400"/>
            <a:ext cx="12192000" cy="0"/>
          </a:xfrm>
          <a:prstGeom prst="line">
            <a:avLst/>
          </a:prstGeom>
          <a:ln w="6350">
            <a:solidFill>
              <a:srgbClr val="BAD94B"/>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5077620"/>
      </p:ext>
    </p:extLst>
  </p:cSld>
  <p:clrMap bg1="lt1" tx1="dk1" bg2="lt2" tx2="dk2" accent1="accent1" accent2="accent2" accent3="accent3" accent4="accent4" accent5="accent5" accent6="accent6" hlink="hlink" folHlink="folHlink"/>
  <p:sldLayoutIdLst>
    <p:sldLayoutId id="2147483856" r:id="rId1"/>
    <p:sldLayoutId id="2147483857" r:id="rId2"/>
  </p:sldLayoutIdLst>
  <p:hf sldNum="0" hdr="0" dt="0"/>
  <p:txStyles>
    <p:titleStyle>
      <a:lvl1pPr algn="ctr" rtl="0" eaLnBrk="0" fontAlgn="base" hangingPunct="0">
        <a:spcBef>
          <a:spcPct val="0"/>
        </a:spcBef>
        <a:spcAft>
          <a:spcPct val="0"/>
        </a:spcAft>
        <a:defRPr sz="3900" b="1">
          <a:solidFill>
            <a:srgbClr val="7EA8AD"/>
          </a:solidFill>
          <a:latin typeface="+mj-lt"/>
          <a:ea typeface="MS PGothic" panose="020B0600070205080204" pitchFamily="34" charset="-128"/>
          <a:cs typeface="ＭＳ Ｐゴシック" pitchFamily="-105" charset="-128"/>
        </a:defRPr>
      </a:lvl1pPr>
      <a:lvl2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2pPr>
      <a:lvl3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3pPr>
      <a:lvl4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4pPr>
      <a:lvl5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5pPr>
      <a:lvl6pPr marL="457200" algn="l" rtl="0" fontAlgn="base">
        <a:spcBef>
          <a:spcPct val="0"/>
        </a:spcBef>
        <a:spcAft>
          <a:spcPct val="0"/>
        </a:spcAft>
        <a:defRPr sz="3900" b="1">
          <a:solidFill>
            <a:schemeClr val="tx2"/>
          </a:solidFill>
          <a:latin typeface="Arial" pitchFamily="-105" charset="0"/>
        </a:defRPr>
      </a:lvl6pPr>
      <a:lvl7pPr marL="914400" algn="l" rtl="0" fontAlgn="base">
        <a:spcBef>
          <a:spcPct val="0"/>
        </a:spcBef>
        <a:spcAft>
          <a:spcPct val="0"/>
        </a:spcAft>
        <a:defRPr sz="3900" b="1">
          <a:solidFill>
            <a:schemeClr val="tx2"/>
          </a:solidFill>
          <a:latin typeface="Arial" pitchFamily="-105" charset="0"/>
        </a:defRPr>
      </a:lvl7pPr>
      <a:lvl8pPr marL="1371600" algn="l" rtl="0" fontAlgn="base">
        <a:spcBef>
          <a:spcPct val="0"/>
        </a:spcBef>
        <a:spcAft>
          <a:spcPct val="0"/>
        </a:spcAft>
        <a:defRPr sz="3900" b="1">
          <a:solidFill>
            <a:schemeClr val="tx2"/>
          </a:solidFill>
          <a:latin typeface="Arial" pitchFamily="-105" charset="0"/>
        </a:defRPr>
      </a:lvl8pPr>
      <a:lvl9pPr marL="1828800" algn="l" rtl="0" fontAlgn="base">
        <a:spcBef>
          <a:spcPct val="0"/>
        </a:spcBef>
        <a:spcAft>
          <a:spcPct val="0"/>
        </a:spcAft>
        <a:defRPr sz="3900" b="1">
          <a:solidFill>
            <a:schemeClr val="tx2"/>
          </a:solidFill>
          <a:latin typeface="Arial" pitchFamily="-105" charset="0"/>
        </a:defRPr>
      </a:lvl9pPr>
    </p:titleStyle>
    <p:bodyStyle>
      <a:lvl1pPr marL="342900" indent="-342900" algn="l" rtl="0" eaLnBrk="0" fontAlgn="base" hangingPunct="0">
        <a:spcBef>
          <a:spcPct val="20000"/>
        </a:spcBef>
        <a:spcAft>
          <a:spcPct val="0"/>
        </a:spcAft>
        <a:buClrTx/>
        <a:buSzPct val="70000"/>
        <a:buFont typeface="Wingdings" charset="2"/>
        <a:buChar char="l"/>
        <a:defRPr sz="3000">
          <a:solidFill>
            <a:schemeClr val="tx1"/>
          </a:solidFill>
          <a:latin typeface="+mn-lt"/>
          <a:ea typeface="MS PGothic" panose="020B0600070205080204" pitchFamily="34" charset="-128"/>
          <a:cs typeface="ＭＳ Ｐゴシック" pitchFamily="-105" charset="-128"/>
        </a:defRPr>
      </a:lvl1pPr>
      <a:lvl2pPr marL="692150" indent="-347663" algn="l" rtl="0" eaLnBrk="0" fontAlgn="base" hangingPunct="0">
        <a:spcBef>
          <a:spcPct val="20000"/>
        </a:spcBef>
        <a:spcAft>
          <a:spcPct val="0"/>
        </a:spcAft>
        <a:buClrTx/>
        <a:buSzPct val="70000"/>
        <a:buFont typeface="Wingdings" charset="2"/>
        <a:buChar char="l"/>
        <a:defRPr sz="2600">
          <a:solidFill>
            <a:schemeClr val="tx1"/>
          </a:solidFill>
          <a:latin typeface="+mn-lt"/>
          <a:ea typeface="MS PGothic" panose="020B0600070205080204" pitchFamily="34" charset="-128"/>
        </a:defRPr>
      </a:lvl2pPr>
      <a:lvl3pPr marL="987425" indent="-293688" algn="l" rtl="0" eaLnBrk="0" fontAlgn="base" hangingPunct="0">
        <a:spcBef>
          <a:spcPct val="20000"/>
        </a:spcBef>
        <a:spcAft>
          <a:spcPct val="0"/>
        </a:spcAft>
        <a:buClrTx/>
        <a:buSzPct val="70000"/>
        <a:buFont typeface="Wingdings" charset="2"/>
        <a:buChar char="l"/>
        <a:defRPr sz="2300">
          <a:solidFill>
            <a:schemeClr val="tx1"/>
          </a:solidFill>
          <a:latin typeface="+mn-lt"/>
          <a:ea typeface="MS PGothic" panose="020B0600070205080204" pitchFamily="34" charset="-128"/>
        </a:defRPr>
      </a:lvl3pPr>
      <a:lvl4pPr marL="1281113" indent="-292100" algn="l" rtl="0" eaLnBrk="0" fontAlgn="base" hangingPunct="0">
        <a:spcBef>
          <a:spcPct val="20000"/>
        </a:spcBef>
        <a:spcAft>
          <a:spcPct val="0"/>
        </a:spcAft>
        <a:buClrTx/>
        <a:buSzPct val="75000"/>
        <a:buFont typeface="Wingdings" charset="2"/>
        <a:buChar char="§"/>
        <a:defRPr sz="2000">
          <a:solidFill>
            <a:schemeClr val="tx1"/>
          </a:solidFill>
          <a:latin typeface="+mn-lt"/>
          <a:ea typeface="MS PGothic" panose="020B0600070205080204" pitchFamily="34" charset="-128"/>
        </a:defRPr>
      </a:lvl4pPr>
      <a:lvl5pPr marL="1598613" indent="-315913" algn="l" rtl="0" eaLnBrk="0" fontAlgn="base" hangingPunct="0">
        <a:spcBef>
          <a:spcPct val="20000"/>
        </a:spcBef>
        <a:spcAft>
          <a:spcPct val="0"/>
        </a:spcAft>
        <a:buClrTx/>
        <a:buSzPct val="80000"/>
        <a:buFont typeface="Wingdings" charset="2"/>
        <a:buChar char="§"/>
        <a:defRPr sz="2000">
          <a:solidFill>
            <a:schemeClr val="tx1"/>
          </a:solidFill>
          <a:latin typeface="+mn-lt"/>
          <a:ea typeface="MS PGothic" panose="020B0600070205080204" pitchFamily="34" charset="-128"/>
        </a:defRPr>
      </a:lvl5pPr>
      <a:lvl6pPr marL="20558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6pPr>
      <a:lvl7pPr marL="25130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7pPr>
      <a:lvl8pPr marL="29702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8pPr>
      <a:lvl9pPr marL="34274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kantarainitiative.org/confluence/display/IAWG/Subgroup+on+800-63-3?src=contextnavpagetreemode" TargetMode="External"/><Relationship Id="rId4" Type="http://schemas.openxmlformats.org/officeDocument/2006/relationships/hyperlink" Target="mailto:sg-800-63-3@kantarainitiative.org" TargetMode="External"/><Relationship Id="rId5" Type="http://schemas.openxmlformats.org/officeDocument/2006/relationships/hyperlink" Target="mailto:ruth@kantarainitiative.org" TargetMode="External"/><Relationship Id="rId6" Type="http://schemas.openxmlformats.org/officeDocument/2006/relationships/hyperlink" Target="mailto:oliver@kantarainitiative.org"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32000" y="2971800"/>
            <a:ext cx="9572703" cy="1905000"/>
          </a:xfrm>
        </p:spPr>
        <p:txBody>
          <a:bodyPr>
            <a:normAutofit fontScale="90000"/>
          </a:bodyPr>
          <a:lstStyle/>
          <a:p>
            <a:r>
              <a:rPr lang="es-ES" dirty="0" smtClean="0">
                <a:latin typeface="Arial"/>
                <a:cs typeface="Arial"/>
              </a:rPr>
              <a:t>Kantara Initiative IAWG </a:t>
            </a:r>
            <a:r>
              <a:rPr lang="es-ES" dirty="0" smtClean="0">
                <a:latin typeface="Arial"/>
                <a:cs typeface="Arial"/>
              </a:rPr>
              <a:t>800-63-3 Sub-</a:t>
            </a:r>
            <a:r>
              <a:rPr lang="es-ES" dirty="0" err="1" smtClean="0">
                <a:latin typeface="Arial"/>
                <a:cs typeface="Arial"/>
              </a:rPr>
              <a:t>Group</a:t>
            </a:r>
            <a:r>
              <a:rPr lang="es-ES" dirty="0" smtClean="0">
                <a:latin typeface="Arial"/>
                <a:cs typeface="Arial"/>
              </a:rPr>
              <a:t> </a:t>
            </a:r>
            <a:r>
              <a:rPr lang="es-ES" dirty="0" err="1" smtClean="0">
                <a:latin typeface="Arial"/>
                <a:cs typeface="Arial"/>
              </a:rPr>
              <a:t>Kickoff</a:t>
            </a:r>
            <a:r>
              <a:rPr lang="es-ES" dirty="0" smtClean="0">
                <a:latin typeface="Arial"/>
                <a:cs typeface="Arial"/>
              </a:rPr>
              <a:t/>
            </a:r>
            <a:br>
              <a:rPr lang="es-ES" dirty="0" smtClean="0">
                <a:latin typeface="Arial"/>
                <a:cs typeface="Arial"/>
              </a:rPr>
            </a:br>
            <a:r>
              <a:rPr lang="es-ES" dirty="0" smtClean="0">
                <a:latin typeface="Arial"/>
                <a:cs typeface="Arial"/>
              </a:rPr>
              <a:t>2017-08-10</a:t>
            </a:r>
            <a:r>
              <a:rPr lang="es-ES" dirty="0" smtClean="0">
                <a:latin typeface="Arial"/>
                <a:cs typeface="Arial"/>
              </a:rPr>
              <a:t> </a:t>
            </a:r>
            <a:endParaRPr lang="es-ES" dirty="0">
              <a:latin typeface="Arial"/>
              <a:cs typeface="Arial"/>
            </a:endParaRPr>
          </a:p>
        </p:txBody>
      </p:sp>
    </p:spTree>
    <p:extLst>
      <p:ext uri="{BB962C8B-B14F-4D97-AF65-F5344CB8AC3E}">
        <p14:creationId xmlns:p14="http://schemas.microsoft.com/office/powerpoint/2010/main" val="7245446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Sub-group members</a:t>
            </a:r>
            <a:endParaRPr lang="en-US" dirty="0"/>
          </a:p>
        </p:txBody>
      </p:sp>
      <p:sp>
        <p:nvSpPr>
          <p:cNvPr id="3" name="Marcador de contenido 2"/>
          <p:cNvSpPr>
            <a:spLocks noGrp="1"/>
          </p:cNvSpPr>
          <p:nvPr>
            <p:ph idx="1"/>
          </p:nvPr>
        </p:nvSpPr>
        <p:spPr/>
        <p:txBody>
          <a:bodyPr/>
          <a:lstStyle/>
          <a:p>
            <a:pPr marL="0" indent="0">
              <a:buNone/>
            </a:pPr>
            <a:r>
              <a:rPr lang="es-UY" dirty="0"/>
              <a:t>Scott Shorter, </a:t>
            </a:r>
            <a:r>
              <a:rPr lang="es-UY" dirty="0" smtClean="0"/>
              <a:t>KUMA – Coordinator </a:t>
            </a:r>
          </a:p>
          <a:p>
            <a:pPr marL="0" indent="0">
              <a:buNone/>
            </a:pPr>
            <a:endParaRPr lang="es-UY" dirty="0"/>
          </a:p>
          <a:p>
            <a:pPr marL="0" indent="0">
              <a:buNone/>
            </a:pPr>
            <a:r>
              <a:rPr lang="es-UY" dirty="0"/>
              <a:t>David Temoshok, NIST </a:t>
            </a:r>
            <a:br>
              <a:rPr lang="es-UY" dirty="0"/>
            </a:br>
            <a:r>
              <a:rPr lang="es-UY" dirty="0"/>
              <a:t>Mark Hapner, Resilient </a:t>
            </a:r>
            <a:br>
              <a:rPr lang="es-UY" dirty="0"/>
            </a:br>
            <a:r>
              <a:rPr lang="es-UY" dirty="0"/>
              <a:t>Ethan Ayer, Resilient </a:t>
            </a:r>
            <a:br>
              <a:rPr lang="es-UY" dirty="0"/>
            </a:br>
            <a:r>
              <a:rPr lang="es-UY" dirty="0"/>
              <a:t>Aakash Yadav, OKTA </a:t>
            </a:r>
            <a:br>
              <a:rPr lang="es-UY" dirty="0"/>
            </a:br>
            <a:r>
              <a:rPr lang="es-UY" dirty="0"/>
              <a:t>Jenn Behrens, KUMA</a:t>
            </a:r>
            <a:br>
              <a:rPr lang="es-UY" dirty="0"/>
            </a:br>
            <a:r>
              <a:rPr lang="es-UY" dirty="0" smtClean="0"/>
              <a:t>Kimberly White, LexisNexis</a:t>
            </a:r>
          </a:p>
          <a:p>
            <a:pPr marL="0" indent="0">
              <a:buNone/>
            </a:pPr>
            <a:r>
              <a:rPr lang="es-UY" dirty="0" smtClean="0"/>
              <a:t>Pax </a:t>
            </a:r>
            <a:r>
              <a:rPr lang="es-UY" dirty="0"/>
              <a:t>Axelsson, </a:t>
            </a:r>
            <a:r>
              <a:rPr lang="es-UY" dirty="0" smtClean="0"/>
              <a:t>SUNET (TBC)</a:t>
            </a:r>
            <a:endParaRPr lang="es-UY" dirty="0"/>
          </a:p>
          <a:p>
            <a:pPr marL="0" indent="0">
              <a:buNone/>
            </a:pPr>
            <a:endParaRPr lang="en-US" dirty="0"/>
          </a:p>
        </p:txBody>
      </p:sp>
    </p:spTree>
    <p:extLst>
      <p:ext uri="{BB962C8B-B14F-4D97-AF65-F5344CB8AC3E}">
        <p14:creationId xmlns:p14="http://schemas.microsoft.com/office/powerpoint/2010/main" val="825923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Logistics </a:t>
            </a:r>
            <a:endParaRPr lang="en-US" dirty="0"/>
          </a:p>
        </p:txBody>
      </p:sp>
      <p:sp>
        <p:nvSpPr>
          <p:cNvPr id="3" name="Marcador de contenido 2"/>
          <p:cNvSpPr>
            <a:spLocks noGrp="1"/>
          </p:cNvSpPr>
          <p:nvPr>
            <p:ph idx="1"/>
          </p:nvPr>
        </p:nvSpPr>
        <p:spPr/>
        <p:txBody>
          <a:bodyPr>
            <a:normAutofit fontScale="92500" lnSpcReduction="10000"/>
          </a:bodyPr>
          <a:lstStyle/>
          <a:p>
            <a:r>
              <a:rPr lang="en-US" dirty="0" smtClean="0"/>
              <a:t>Wiki space for recording meeting notes and status</a:t>
            </a:r>
            <a:r>
              <a:rPr lang="en-US" dirty="0" smtClean="0">
                <a:hlinkClick r:id="rId3"/>
              </a:rPr>
              <a:t>http</a:t>
            </a:r>
            <a:r>
              <a:rPr lang="en-US" dirty="0">
                <a:hlinkClick r:id="rId3"/>
              </a:rPr>
              <a:t>://kantarainitiative.org/confluence/display/IAWG/Subgroup+on+800-63-3?src=contextnavpagetreemode</a:t>
            </a:r>
            <a:r>
              <a:rPr lang="en-US" dirty="0"/>
              <a:t> </a:t>
            </a:r>
            <a:endParaRPr lang="en-US" dirty="0" smtClean="0"/>
          </a:p>
          <a:p>
            <a:r>
              <a:rPr lang="es-UY" dirty="0" smtClean="0"/>
              <a:t>Google </a:t>
            </a:r>
            <a:r>
              <a:rPr lang="es-UY" dirty="0"/>
              <a:t>spreadsheet for the work product (maybe with a static snapshot saved once a week or so and uploaded to the wiki page)</a:t>
            </a:r>
          </a:p>
          <a:p>
            <a:pPr marL="0" indent="0">
              <a:buNone/>
            </a:pPr>
            <a:endParaRPr lang="en-US" dirty="0" smtClean="0"/>
          </a:p>
          <a:p>
            <a:r>
              <a:rPr lang="en-US" dirty="0"/>
              <a:t>Mailing list </a:t>
            </a:r>
            <a:r>
              <a:rPr lang="en-US" dirty="0">
                <a:hlinkClick r:id="rId4"/>
              </a:rPr>
              <a:t>sg-800-63-3@</a:t>
            </a:r>
            <a:r>
              <a:rPr lang="en-US" dirty="0" smtClean="0">
                <a:hlinkClick r:id="rId4"/>
              </a:rPr>
              <a:t>kantarainitiative.org</a:t>
            </a:r>
            <a:r>
              <a:rPr lang="en-US" dirty="0" smtClean="0"/>
              <a:t> </a:t>
            </a:r>
          </a:p>
          <a:p>
            <a:pPr marL="0" indent="0">
              <a:buNone/>
            </a:pPr>
            <a:endParaRPr lang="en-US" dirty="0"/>
          </a:p>
          <a:p>
            <a:r>
              <a:rPr lang="en-US" dirty="0" smtClean="0"/>
              <a:t>PM Support </a:t>
            </a:r>
            <a:r>
              <a:rPr lang="en-US" dirty="0" smtClean="0">
                <a:hlinkClick r:id="rId5"/>
              </a:rPr>
              <a:t>ruth@kantarainitiative.org</a:t>
            </a:r>
            <a:r>
              <a:rPr lang="en-US" dirty="0" smtClean="0"/>
              <a:t> </a:t>
            </a:r>
          </a:p>
          <a:p>
            <a:r>
              <a:rPr lang="en-US" dirty="0" smtClean="0"/>
              <a:t>Technical Support </a:t>
            </a:r>
            <a:r>
              <a:rPr lang="en-US" dirty="0" smtClean="0">
                <a:hlinkClick r:id="rId6"/>
              </a:rPr>
              <a:t>oliver@kantarainitiative.org</a:t>
            </a:r>
            <a:r>
              <a:rPr lang="en-US" dirty="0" smtClean="0"/>
              <a:t> </a:t>
            </a:r>
          </a:p>
          <a:p>
            <a:endParaRPr lang="en-US" dirty="0" smtClean="0"/>
          </a:p>
          <a:p>
            <a:r>
              <a:rPr lang="en-US" dirty="0" smtClean="0"/>
              <a:t>Weekly meetings on Thursday at 3pm ET (GoToMeeting</a:t>
            </a:r>
            <a:r>
              <a:rPr lang="en-US" dirty="0"/>
              <a:t>)</a:t>
            </a:r>
          </a:p>
        </p:txBody>
      </p:sp>
    </p:spTree>
    <p:extLst>
      <p:ext uri="{BB962C8B-B14F-4D97-AF65-F5344CB8AC3E}">
        <p14:creationId xmlns:p14="http://schemas.microsoft.com/office/powerpoint/2010/main" val="3345480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0" indent="0">
              <a:buNone/>
            </a:pPr>
            <a:r>
              <a:rPr lang="en-US" dirty="0"/>
              <a:t>1) Scope of the sub-group</a:t>
            </a:r>
          </a:p>
          <a:p>
            <a:pPr marL="0" indent="0">
              <a:buNone/>
            </a:pPr>
            <a:r>
              <a:rPr lang="en-US" dirty="0"/>
              <a:t>2) Ground rules for requirements decomposition</a:t>
            </a:r>
          </a:p>
          <a:p>
            <a:pPr marL="0" indent="0">
              <a:buNone/>
            </a:pPr>
            <a:r>
              <a:rPr lang="en-US" dirty="0"/>
              <a:t>    -Requirements Naming Scheme</a:t>
            </a:r>
          </a:p>
          <a:p>
            <a:pPr marL="0" indent="0">
              <a:buNone/>
            </a:pPr>
            <a:r>
              <a:rPr lang="en-US" dirty="0"/>
              <a:t>    -Requirements Data Model</a:t>
            </a:r>
          </a:p>
          <a:p>
            <a:pPr marL="0" indent="0">
              <a:buNone/>
            </a:pPr>
            <a:r>
              <a:rPr lang="en-US" dirty="0"/>
              <a:t>3) Work Plan </a:t>
            </a:r>
          </a:p>
          <a:p>
            <a:pPr marL="0" indent="0">
              <a:buNone/>
            </a:pPr>
            <a:r>
              <a:rPr lang="en-US" dirty="0"/>
              <a:t>4) Timeframe</a:t>
            </a:r>
          </a:p>
          <a:p>
            <a:pPr marL="0" indent="0">
              <a:buNone/>
            </a:pPr>
            <a:r>
              <a:rPr lang="en-US" dirty="0"/>
              <a:t>5) Participation - sub-group members</a:t>
            </a:r>
          </a:p>
          <a:p>
            <a:pPr marL="0" indent="0">
              <a:buNone/>
            </a:pPr>
            <a:r>
              <a:rPr lang="en-US" dirty="0"/>
              <a:t>6) Logistics</a:t>
            </a:r>
          </a:p>
          <a:p>
            <a:pPr marL="0" indent="0">
              <a:buNone/>
            </a:pPr>
            <a:r>
              <a:rPr lang="en-US" dirty="0"/>
              <a:t>7) </a:t>
            </a:r>
            <a:r>
              <a:rPr lang="en-US" dirty="0" err="1"/>
              <a:t>AoB</a:t>
            </a:r>
            <a:r>
              <a:rPr lang="en-US" dirty="0"/>
              <a:t> (Assessment method granularity) </a:t>
            </a:r>
          </a:p>
        </p:txBody>
      </p:sp>
    </p:spTree>
    <p:extLst>
      <p:ext uri="{BB962C8B-B14F-4D97-AF65-F5344CB8AC3E}">
        <p14:creationId xmlns:p14="http://schemas.microsoft.com/office/powerpoint/2010/main" val="1255706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dirty="0" smtClean="0">
                <a:latin typeface="Arial"/>
                <a:cs typeface="Arial"/>
              </a:rPr>
              <a:t>Why are we here? </a:t>
            </a:r>
            <a:endParaRPr lang="es-ES" dirty="0">
              <a:latin typeface="Arial"/>
              <a:cs typeface="Arial"/>
            </a:endParaRPr>
          </a:p>
        </p:txBody>
      </p:sp>
      <p:sp>
        <p:nvSpPr>
          <p:cNvPr id="3" name="Marcador de contenido 2"/>
          <p:cNvSpPr>
            <a:spLocks noGrp="1"/>
          </p:cNvSpPr>
          <p:nvPr>
            <p:ph idx="1"/>
          </p:nvPr>
        </p:nvSpPr>
        <p:spPr>
          <a:xfrm>
            <a:off x="381000" y="1447800"/>
            <a:ext cx="11658600" cy="4724400"/>
          </a:xfrm>
        </p:spPr>
        <p:txBody>
          <a:bodyPr/>
          <a:lstStyle/>
          <a:p>
            <a:endParaRPr lang="es-ES" dirty="0">
              <a:latin typeface="Bradley Hand Bold"/>
              <a:cs typeface="Bradley Hand Bold"/>
            </a:endParaRPr>
          </a:p>
          <a:p>
            <a:pPr marL="0" indent="0">
              <a:buNone/>
            </a:pPr>
            <a:r>
              <a:rPr lang="es-ES" dirty="0" smtClean="0">
                <a:latin typeface="Arial"/>
                <a:cs typeface="Arial"/>
              </a:rPr>
              <a:t>1.</a:t>
            </a:r>
            <a:r>
              <a:rPr lang="es-ES" dirty="0">
                <a:latin typeface="Arial"/>
                <a:cs typeface="Arial"/>
              </a:rPr>
              <a:t> </a:t>
            </a:r>
            <a:r>
              <a:rPr lang="es-ES" dirty="0">
                <a:latin typeface="Bradley Hand Bold"/>
                <a:cs typeface="Bradley Hand Bold"/>
              </a:rPr>
              <a:t>   </a:t>
            </a:r>
            <a:r>
              <a:rPr lang="es-ES" dirty="0">
                <a:latin typeface="Arial"/>
                <a:cs typeface="Arial"/>
              </a:rPr>
              <a:t> Produce a list of requirements from SP 800-63-3, 63A, 63B and </a:t>
            </a:r>
            <a:r>
              <a:rPr lang="es-ES" dirty="0" smtClean="0">
                <a:latin typeface="Arial"/>
                <a:cs typeface="Arial"/>
              </a:rPr>
              <a:t>63C</a:t>
            </a:r>
          </a:p>
          <a:p>
            <a:pPr marL="0" indent="0">
              <a:buNone/>
            </a:pPr>
            <a:endParaRPr lang="es-ES" dirty="0">
              <a:latin typeface="Arial"/>
              <a:cs typeface="Arial"/>
            </a:endParaRPr>
          </a:p>
          <a:p>
            <a:pPr marL="0" indent="0">
              <a:buNone/>
            </a:pPr>
            <a:r>
              <a:rPr lang="es-ES" dirty="0">
                <a:latin typeface="Arial"/>
                <a:cs typeface="Arial"/>
              </a:rPr>
              <a:t>2.       Document the assessment methods used to </a:t>
            </a:r>
            <a:r>
              <a:rPr lang="es-ES" dirty="0" err="1">
                <a:latin typeface="Arial"/>
                <a:cs typeface="Arial"/>
              </a:rPr>
              <a:t>evaluate</a:t>
            </a:r>
            <a:r>
              <a:rPr lang="es-ES" dirty="0">
                <a:latin typeface="Arial"/>
                <a:cs typeface="Arial"/>
              </a:rPr>
              <a:t> </a:t>
            </a:r>
            <a:r>
              <a:rPr lang="es-ES" dirty="0" err="1" smtClean="0">
                <a:latin typeface="Arial"/>
                <a:cs typeface="Arial"/>
              </a:rPr>
              <a:t>compliance</a:t>
            </a:r>
            <a:r>
              <a:rPr lang="es-ES" dirty="0" smtClean="0">
                <a:latin typeface="Arial"/>
                <a:cs typeface="Arial"/>
              </a:rPr>
              <a:t> </a:t>
            </a:r>
            <a:r>
              <a:rPr lang="es-ES" dirty="0" err="1" smtClean="0">
                <a:latin typeface="Arial"/>
                <a:cs typeface="Arial"/>
              </a:rPr>
              <a:t>with</a:t>
            </a:r>
            <a:r>
              <a:rPr lang="es-ES" dirty="0" smtClean="0">
                <a:latin typeface="Arial"/>
                <a:cs typeface="Arial"/>
              </a:rPr>
              <a:t> </a:t>
            </a:r>
            <a:r>
              <a:rPr lang="es-ES" dirty="0" err="1">
                <a:latin typeface="Arial"/>
                <a:cs typeface="Arial"/>
              </a:rPr>
              <a:t>those</a:t>
            </a:r>
            <a:r>
              <a:rPr lang="es-ES" dirty="0">
                <a:latin typeface="Arial"/>
                <a:cs typeface="Arial"/>
              </a:rPr>
              <a:t> </a:t>
            </a:r>
            <a:r>
              <a:rPr lang="es-ES" dirty="0" err="1" smtClean="0">
                <a:latin typeface="Arial"/>
                <a:cs typeface="Arial"/>
              </a:rPr>
              <a:t>requirements</a:t>
            </a:r>
            <a:endParaRPr lang="es-ES" dirty="0" smtClean="0">
              <a:latin typeface="Arial"/>
              <a:cs typeface="Arial"/>
            </a:endParaRPr>
          </a:p>
          <a:p>
            <a:pPr marL="0" indent="0">
              <a:buNone/>
            </a:pPr>
            <a:endParaRPr lang="es-ES" dirty="0">
              <a:latin typeface="Arial"/>
              <a:cs typeface="Arial"/>
            </a:endParaRPr>
          </a:p>
          <a:p>
            <a:pPr marL="0" indent="0">
              <a:buNone/>
            </a:pPr>
            <a:r>
              <a:rPr lang="es-ES" dirty="0" smtClean="0">
                <a:latin typeface="Arial"/>
                <a:cs typeface="Arial"/>
              </a:rPr>
              <a:t>3.	Determine </a:t>
            </a:r>
            <a:r>
              <a:rPr lang="es-ES" dirty="0" err="1" smtClean="0">
                <a:latin typeface="Arial"/>
                <a:cs typeface="Arial"/>
              </a:rPr>
              <a:t>if</a:t>
            </a:r>
            <a:r>
              <a:rPr lang="es-ES" dirty="0" smtClean="0">
                <a:latin typeface="Arial"/>
                <a:cs typeface="Arial"/>
              </a:rPr>
              <a:t> </a:t>
            </a:r>
            <a:r>
              <a:rPr lang="es-ES" dirty="0" err="1" smtClean="0">
                <a:latin typeface="Arial"/>
                <a:cs typeface="Arial"/>
              </a:rPr>
              <a:t>the</a:t>
            </a:r>
            <a:r>
              <a:rPr lang="es-ES" dirty="0" smtClean="0">
                <a:latin typeface="Arial"/>
                <a:cs typeface="Arial"/>
              </a:rPr>
              <a:t> </a:t>
            </a:r>
            <a:r>
              <a:rPr lang="es-ES" dirty="0" err="1" smtClean="0">
                <a:latin typeface="Arial"/>
                <a:cs typeface="Arial"/>
              </a:rPr>
              <a:t>Common</a:t>
            </a:r>
            <a:r>
              <a:rPr lang="es-ES" dirty="0" smtClean="0">
                <a:latin typeface="Arial"/>
                <a:cs typeface="Arial"/>
              </a:rPr>
              <a:t> </a:t>
            </a:r>
            <a:r>
              <a:rPr lang="es-ES" dirty="0" err="1" smtClean="0">
                <a:latin typeface="Arial"/>
                <a:cs typeface="Arial"/>
              </a:rPr>
              <a:t>Organizational</a:t>
            </a:r>
            <a:r>
              <a:rPr lang="es-ES" dirty="0" smtClean="0">
                <a:latin typeface="Arial"/>
                <a:cs typeface="Arial"/>
              </a:rPr>
              <a:t> SAC </a:t>
            </a:r>
            <a:r>
              <a:rPr lang="es-ES" dirty="0" err="1" smtClean="0">
                <a:latin typeface="Arial"/>
                <a:cs typeface="Arial"/>
              </a:rPr>
              <a:t>from</a:t>
            </a:r>
            <a:r>
              <a:rPr lang="es-ES" dirty="0" smtClean="0">
                <a:latin typeface="Arial"/>
                <a:cs typeface="Arial"/>
              </a:rPr>
              <a:t> IAF5.0 </a:t>
            </a:r>
            <a:r>
              <a:rPr lang="es-ES" dirty="0" err="1" smtClean="0">
                <a:latin typeface="Arial"/>
                <a:cs typeface="Arial"/>
              </a:rPr>
              <a:t>is</a:t>
            </a:r>
            <a:r>
              <a:rPr lang="es-ES" dirty="0" smtClean="0">
                <a:latin typeface="Arial"/>
                <a:cs typeface="Arial"/>
              </a:rPr>
              <a:t> </a:t>
            </a:r>
            <a:r>
              <a:rPr lang="es-ES" dirty="0" err="1" smtClean="0">
                <a:latin typeface="Arial"/>
                <a:cs typeface="Arial"/>
              </a:rPr>
              <a:t>still</a:t>
            </a:r>
            <a:r>
              <a:rPr lang="es-ES" dirty="0" smtClean="0">
                <a:latin typeface="Arial"/>
                <a:cs typeface="Arial"/>
              </a:rPr>
              <a:t> </a:t>
            </a:r>
            <a:r>
              <a:rPr lang="es-ES" dirty="0" err="1" smtClean="0">
                <a:latin typeface="Arial"/>
                <a:cs typeface="Arial"/>
              </a:rPr>
              <a:t>applicable</a:t>
            </a:r>
            <a:r>
              <a:rPr lang="es-ES" dirty="0" smtClean="0">
                <a:latin typeface="Arial"/>
                <a:cs typeface="Arial"/>
              </a:rPr>
              <a:t>.</a:t>
            </a:r>
            <a:endParaRPr lang="es-ES" dirty="0">
              <a:latin typeface="Arial"/>
              <a:cs typeface="Arial"/>
            </a:endParaRPr>
          </a:p>
          <a:p>
            <a:endParaRPr lang="es-ES" dirty="0">
              <a:latin typeface="Arial"/>
              <a:cs typeface="Arial"/>
            </a:endParaRPr>
          </a:p>
        </p:txBody>
      </p:sp>
    </p:spTree>
    <p:extLst>
      <p:ext uri="{BB962C8B-B14F-4D97-AF65-F5344CB8AC3E}">
        <p14:creationId xmlns:p14="http://schemas.microsoft.com/office/powerpoint/2010/main" val="2240262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228600"/>
            <a:ext cx="10972800" cy="1055687"/>
          </a:xfrm>
        </p:spPr>
        <p:txBody>
          <a:bodyPr>
            <a:normAutofit fontScale="90000"/>
          </a:bodyPr>
          <a:lstStyle/>
          <a:p>
            <a:r>
              <a:rPr lang="es-UY" dirty="0" smtClean="0">
                <a:latin typeface="Arial"/>
                <a:cs typeface="Arial"/>
              </a:rPr>
              <a:t>Proposed </a:t>
            </a:r>
            <a:r>
              <a:rPr lang="es-UY" dirty="0">
                <a:latin typeface="Arial"/>
                <a:cs typeface="Arial"/>
              </a:rPr>
              <a:t>ground rules for requirements </a:t>
            </a:r>
            <a:r>
              <a:rPr lang="es-UY" dirty="0" smtClean="0">
                <a:latin typeface="Arial"/>
                <a:cs typeface="Arial"/>
              </a:rPr>
              <a:t>decomposition</a:t>
            </a:r>
            <a:endParaRPr lang="en-US" dirty="0">
              <a:latin typeface="Arial"/>
              <a:cs typeface="Arial"/>
            </a:endParaRPr>
          </a:p>
        </p:txBody>
      </p:sp>
      <p:sp>
        <p:nvSpPr>
          <p:cNvPr id="3" name="Marcador de contenido 2"/>
          <p:cNvSpPr>
            <a:spLocks noGrp="1"/>
          </p:cNvSpPr>
          <p:nvPr>
            <p:ph idx="1"/>
          </p:nvPr>
        </p:nvSpPr>
        <p:spPr/>
        <p:txBody>
          <a:bodyPr>
            <a:normAutofit/>
          </a:bodyPr>
          <a:lstStyle/>
          <a:p>
            <a:pPr marL="0" lvl="0" indent="0">
              <a:buNone/>
            </a:pPr>
            <a:r>
              <a:rPr lang="es-UY" dirty="0" smtClean="0">
                <a:latin typeface="Arial"/>
                <a:cs typeface="Arial"/>
              </a:rPr>
              <a:t>1."</a:t>
            </a:r>
            <a:r>
              <a:rPr lang="es-UY" dirty="0">
                <a:latin typeface="Arial"/>
                <a:cs typeface="Arial"/>
              </a:rPr>
              <a:t>The Rule of SHALL": A requirement is recognized by the verbs SHALL and SHALL NOT contained in a normative section of the source text</a:t>
            </a:r>
            <a:r>
              <a:rPr lang="es-UY" dirty="0" smtClean="0">
                <a:latin typeface="Arial"/>
                <a:cs typeface="Arial"/>
              </a:rPr>
              <a:t>.</a:t>
            </a:r>
          </a:p>
          <a:p>
            <a:pPr marL="0" lvl="0" indent="0">
              <a:buNone/>
            </a:pPr>
            <a:endParaRPr lang="es-UY" dirty="0">
              <a:latin typeface="Arial"/>
              <a:cs typeface="Arial"/>
            </a:endParaRPr>
          </a:p>
          <a:p>
            <a:pPr marL="0" lvl="0" indent="0">
              <a:buNone/>
            </a:pPr>
            <a:r>
              <a:rPr lang="es-UY" dirty="0" smtClean="0">
                <a:latin typeface="Arial"/>
                <a:cs typeface="Arial"/>
              </a:rPr>
              <a:t>2."</a:t>
            </a:r>
            <a:r>
              <a:rPr lang="es-UY" dirty="0">
                <a:latin typeface="Arial"/>
                <a:cs typeface="Arial"/>
              </a:rPr>
              <a:t>The Rule of SHOULD": A recommendation is recognized by the SHOULD or SHOULD NOT verbs</a:t>
            </a:r>
            <a:r>
              <a:rPr lang="es-UY" dirty="0" smtClean="0">
                <a:latin typeface="Arial"/>
                <a:cs typeface="Arial"/>
              </a:rPr>
              <a:t>.</a:t>
            </a:r>
          </a:p>
          <a:p>
            <a:pPr marL="0" lvl="0" indent="0">
              <a:buNone/>
            </a:pPr>
            <a:endParaRPr lang="es-UY" dirty="0">
              <a:latin typeface="Arial"/>
              <a:cs typeface="Arial"/>
            </a:endParaRPr>
          </a:p>
          <a:p>
            <a:pPr marL="0" lvl="0" indent="0">
              <a:buNone/>
            </a:pPr>
            <a:r>
              <a:rPr lang="es-UY" dirty="0" smtClean="0">
                <a:latin typeface="Arial"/>
                <a:cs typeface="Arial"/>
              </a:rPr>
              <a:t>3."</a:t>
            </a:r>
            <a:r>
              <a:rPr lang="es-UY" dirty="0">
                <a:latin typeface="Arial"/>
                <a:cs typeface="Arial"/>
              </a:rPr>
              <a:t>The rule about names" requirements must follow naming scheme to produce uniquely identification - tagged in a way that will help the reader find the source.  </a:t>
            </a:r>
          </a:p>
          <a:p>
            <a:endParaRPr lang="en-US" dirty="0">
              <a:latin typeface="Arial"/>
              <a:cs typeface="Arial"/>
            </a:endParaRPr>
          </a:p>
        </p:txBody>
      </p:sp>
    </p:spTree>
    <p:extLst>
      <p:ext uri="{BB962C8B-B14F-4D97-AF65-F5344CB8AC3E}">
        <p14:creationId xmlns:p14="http://schemas.microsoft.com/office/powerpoint/2010/main" val="2984881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UY" dirty="0">
                <a:latin typeface="Arial"/>
                <a:cs typeface="Arial"/>
              </a:rPr>
              <a:t>Proposed ground rules for requirements </a:t>
            </a:r>
            <a:r>
              <a:rPr lang="es-UY" dirty="0" smtClean="0">
                <a:latin typeface="Arial"/>
                <a:cs typeface="Arial"/>
              </a:rPr>
              <a:t>decomposition (Continuation)</a:t>
            </a:r>
            <a:endParaRPr lang="en-US" dirty="0">
              <a:latin typeface="Arial"/>
              <a:cs typeface="Arial"/>
            </a:endParaRPr>
          </a:p>
        </p:txBody>
      </p:sp>
      <p:sp>
        <p:nvSpPr>
          <p:cNvPr id="3" name="Marcador de contenido 2"/>
          <p:cNvSpPr>
            <a:spLocks noGrp="1"/>
          </p:cNvSpPr>
          <p:nvPr>
            <p:ph idx="1"/>
          </p:nvPr>
        </p:nvSpPr>
        <p:spPr/>
        <p:txBody>
          <a:bodyPr>
            <a:normAutofit fontScale="47500" lnSpcReduction="20000"/>
          </a:bodyPr>
          <a:lstStyle/>
          <a:p>
            <a:pPr marL="0" lvl="0" indent="0">
              <a:buNone/>
            </a:pPr>
            <a:r>
              <a:rPr lang="es-UY" sz="4200" dirty="0" smtClean="0">
                <a:latin typeface="+mj-lt"/>
                <a:cs typeface="Bradley Hand Bold"/>
              </a:rPr>
              <a:t>4.</a:t>
            </a:r>
            <a:r>
              <a:rPr lang="es-UY" sz="4200" dirty="0" smtClean="0">
                <a:latin typeface="Bradley Hand Bold"/>
                <a:cs typeface="Bradley Hand Bold"/>
              </a:rPr>
              <a:t> </a:t>
            </a:r>
            <a:r>
              <a:rPr lang="es-UY" sz="4200" dirty="0" smtClean="0">
                <a:latin typeface="Arial"/>
                <a:cs typeface="Arial"/>
              </a:rPr>
              <a:t>"</a:t>
            </a:r>
            <a:r>
              <a:rPr lang="es-UY" sz="4200" dirty="0">
                <a:latin typeface="Arial"/>
                <a:cs typeface="Arial"/>
              </a:rPr>
              <a:t>The rule of sentences":  requirement must be expressed as a simple, complete sentence, with a subject, verb and perhaps object.  The source text may be reworked to break down to "atomic" requirements</a:t>
            </a:r>
            <a:r>
              <a:rPr lang="es-UY" sz="4200" dirty="0" smtClean="0">
                <a:latin typeface="Arial"/>
                <a:cs typeface="Arial"/>
              </a:rPr>
              <a:t>.</a:t>
            </a:r>
          </a:p>
          <a:p>
            <a:pPr marL="0" lvl="0" indent="0">
              <a:buNone/>
            </a:pPr>
            <a:endParaRPr lang="es-UY" sz="4200" dirty="0">
              <a:latin typeface="Arial"/>
              <a:cs typeface="Arial"/>
            </a:endParaRPr>
          </a:p>
          <a:p>
            <a:pPr marL="0" lvl="0" indent="0">
              <a:buNone/>
            </a:pPr>
            <a:r>
              <a:rPr lang="es-UY" sz="4200" dirty="0" smtClean="0">
                <a:latin typeface="Arial"/>
                <a:cs typeface="Arial"/>
              </a:rPr>
              <a:t>5. "</a:t>
            </a:r>
            <a:r>
              <a:rPr lang="es-UY" sz="4200" dirty="0">
                <a:latin typeface="Arial"/>
                <a:cs typeface="Arial"/>
              </a:rPr>
              <a:t>The rule of accountability": requirements must apply to something (actors may include: RP, agency, CSP, applicant, subscriber, assessor).  When the source text is written in passive voice such that the actor is unclear (e.g. A4.2.1), rework the requirement to be active </a:t>
            </a:r>
            <a:r>
              <a:rPr lang="es-UY" sz="4200" dirty="0" smtClean="0">
                <a:cs typeface="Arial"/>
              </a:rPr>
              <a:t>(for example, from </a:t>
            </a:r>
            <a:r>
              <a:rPr lang="es-UY" sz="4200" dirty="0">
                <a:cs typeface="Arial"/>
              </a:rPr>
              <a:t>“</a:t>
            </a:r>
            <a:r>
              <a:rPr lang="es-UY" sz="4200" i="1" dirty="0">
                <a:cs typeface="Arial"/>
              </a:rPr>
              <a:t>Identity proofing SHALL NOT be performed to determine suitability or entitlement to gain access to services or </a:t>
            </a:r>
            <a:r>
              <a:rPr lang="es-UY" sz="4200" i="1" dirty="0" smtClean="0">
                <a:cs typeface="Arial"/>
              </a:rPr>
              <a:t>benefits</a:t>
            </a:r>
            <a:r>
              <a:rPr lang="es-UY" sz="4200" dirty="0" smtClean="0">
                <a:cs typeface="Arial"/>
              </a:rPr>
              <a:t>” to "</a:t>
            </a:r>
            <a:r>
              <a:rPr lang="es-UY" sz="4200" i="1" dirty="0" smtClean="0">
                <a:cs typeface="Arial"/>
              </a:rPr>
              <a:t>The </a:t>
            </a:r>
            <a:r>
              <a:rPr lang="es-UY" sz="4200" i="1" dirty="0">
                <a:cs typeface="Arial"/>
              </a:rPr>
              <a:t>CSP may </a:t>
            </a:r>
            <a:r>
              <a:rPr lang="es-UY" sz="4200" i="1" dirty="0">
                <a:latin typeface="Arial"/>
                <a:cs typeface="Arial"/>
              </a:rPr>
              <a:t>not use the results of identity proofing to determine suitability or entitlement to gain access to services or benefits.</a:t>
            </a:r>
            <a:r>
              <a:rPr lang="es-UY" sz="4200" dirty="0">
                <a:latin typeface="Arial"/>
                <a:cs typeface="Arial"/>
              </a:rPr>
              <a:t>"</a:t>
            </a:r>
            <a:r>
              <a:rPr lang="es-UY" sz="4200" dirty="0" smtClean="0">
                <a:latin typeface="Arial"/>
                <a:cs typeface="Arial"/>
              </a:rPr>
              <a:t>)</a:t>
            </a:r>
          </a:p>
          <a:p>
            <a:pPr marL="0" lvl="0" indent="0">
              <a:buNone/>
            </a:pPr>
            <a:endParaRPr lang="es-UY" sz="4200" dirty="0">
              <a:latin typeface="Arial"/>
              <a:cs typeface="Arial"/>
            </a:endParaRPr>
          </a:p>
          <a:p>
            <a:pPr marL="0" lvl="0" indent="0">
              <a:buNone/>
            </a:pPr>
            <a:r>
              <a:rPr lang="es-UY" sz="4200" dirty="0" smtClean="0">
                <a:latin typeface="Arial"/>
                <a:cs typeface="Arial"/>
              </a:rPr>
              <a:t>6. "</a:t>
            </a:r>
            <a:r>
              <a:rPr lang="es-UY" sz="4200" dirty="0">
                <a:latin typeface="Arial"/>
                <a:cs typeface="Arial"/>
              </a:rPr>
              <a:t>The Rule of Conditions": everybody knows that requirements are required, except when they are optional. We need to be clear about any conditions, otherwise requirements are mandatory. Some requirements will apply only at certain assurance levels.  In some cases there's a choice, for example A4.4 states that at IAL2 CSPs SHALL proof according to either 4.4.1 or 4.4.2.</a:t>
            </a:r>
          </a:p>
          <a:p>
            <a:endParaRPr lang="en-US" dirty="0">
              <a:latin typeface="Arial"/>
              <a:cs typeface="Arial"/>
            </a:endParaRPr>
          </a:p>
        </p:txBody>
      </p:sp>
    </p:spTree>
    <p:extLst>
      <p:ext uri="{BB962C8B-B14F-4D97-AF65-F5344CB8AC3E}">
        <p14:creationId xmlns:p14="http://schemas.microsoft.com/office/powerpoint/2010/main" val="4139088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Proposed requirements Naming Scheme</a:t>
            </a:r>
            <a:endParaRPr lang="en-US" dirty="0"/>
          </a:p>
        </p:txBody>
      </p:sp>
      <p:sp>
        <p:nvSpPr>
          <p:cNvPr id="3" name="Marcador de contenido 2"/>
          <p:cNvSpPr>
            <a:spLocks noGrp="1"/>
          </p:cNvSpPr>
          <p:nvPr>
            <p:ph idx="1"/>
          </p:nvPr>
        </p:nvSpPr>
        <p:spPr/>
        <p:txBody>
          <a:bodyPr>
            <a:normAutofit lnSpcReduction="10000"/>
          </a:bodyPr>
          <a:lstStyle/>
          <a:p>
            <a:pPr marL="0" lvl="0" indent="0">
              <a:buNone/>
            </a:pPr>
            <a:r>
              <a:rPr lang="es-UY" dirty="0" smtClean="0"/>
              <a:t>1. The </a:t>
            </a:r>
            <a:r>
              <a:rPr lang="es-UY" dirty="0"/>
              <a:t>first character of the requirement name denotes the source document, it shall be either “3”, “A”, “B” or “C</a:t>
            </a:r>
            <a:r>
              <a:rPr lang="es-UY" dirty="0" smtClean="0"/>
              <a:t>”</a:t>
            </a:r>
            <a:endParaRPr lang="es-UY" dirty="0" smtClean="0"/>
          </a:p>
          <a:p>
            <a:pPr marL="514350" lvl="0" indent="-514350">
              <a:buAutoNum type="arabicPeriod"/>
            </a:pPr>
            <a:endParaRPr lang="es-UY" dirty="0"/>
          </a:p>
          <a:p>
            <a:pPr marL="0" lvl="0" indent="0">
              <a:buNone/>
            </a:pPr>
            <a:r>
              <a:rPr lang="es-UY" dirty="0" smtClean="0"/>
              <a:t>2. Subsequent </a:t>
            </a:r>
            <a:r>
              <a:rPr lang="es-UY" dirty="0"/>
              <a:t>numbers denote the section number in which the requirement is found. (e.g. “4.2</a:t>
            </a:r>
            <a:r>
              <a:rPr lang="es-UY" dirty="0" smtClean="0"/>
              <a:t>”)</a:t>
            </a:r>
          </a:p>
          <a:p>
            <a:pPr marL="0" lvl="0" indent="0">
              <a:buNone/>
            </a:pPr>
            <a:endParaRPr lang="es-UY" dirty="0"/>
          </a:p>
          <a:p>
            <a:pPr marL="0" lvl="0" indent="0">
              <a:buNone/>
            </a:pPr>
            <a:r>
              <a:rPr lang="es-UY" dirty="0" smtClean="0"/>
              <a:t>3. Numbered lists within a section use the list number (e.g. “4.6.5”)</a:t>
            </a:r>
            <a:endParaRPr lang="es-UY" dirty="0" smtClean="0"/>
          </a:p>
          <a:p>
            <a:pPr marL="0" lvl="0" indent="0">
              <a:buNone/>
            </a:pPr>
            <a:endParaRPr lang="es-UY" dirty="0"/>
          </a:p>
          <a:p>
            <a:pPr marL="0" lvl="0" indent="0">
              <a:buNone/>
            </a:pPr>
            <a:r>
              <a:rPr lang="es-UY" dirty="0" smtClean="0"/>
              <a:t>3. Some </a:t>
            </a:r>
            <a:r>
              <a:rPr lang="es-UY" dirty="0"/>
              <a:t>sections will contain multiple requirements, and requirements will need to be broken into parts. </a:t>
            </a:r>
            <a:r>
              <a:rPr lang="es-UY" dirty="0" smtClean="0"/>
              <a:t>Use small </a:t>
            </a:r>
            <a:r>
              <a:rPr lang="es-UY" dirty="0"/>
              <a:t>roman numerals for these (e.g. </a:t>
            </a:r>
            <a:r>
              <a:rPr lang="es-UY" dirty="0" smtClean="0"/>
              <a:t>“4.6.5.i”)</a:t>
            </a:r>
            <a:endParaRPr lang="es-UY" dirty="0"/>
          </a:p>
          <a:p>
            <a:endParaRPr lang="en-US" dirty="0"/>
          </a:p>
        </p:txBody>
      </p:sp>
    </p:spTree>
    <p:extLst>
      <p:ext uri="{BB962C8B-B14F-4D97-AF65-F5344CB8AC3E}">
        <p14:creationId xmlns:p14="http://schemas.microsoft.com/office/powerpoint/2010/main" val="3290986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UY" dirty="0"/>
              <a:t>Requirements Data </a:t>
            </a:r>
            <a:r>
              <a:rPr lang="es-UY" dirty="0" smtClean="0"/>
              <a:t>Model</a:t>
            </a:r>
            <a:endParaRPr lang="en-US" dirty="0"/>
          </a:p>
        </p:txBody>
      </p:sp>
      <p:sp>
        <p:nvSpPr>
          <p:cNvPr id="3" name="Marcador de contenido 2"/>
          <p:cNvSpPr>
            <a:spLocks noGrp="1"/>
          </p:cNvSpPr>
          <p:nvPr>
            <p:ph idx="1"/>
          </p:nvPr>
        </p:nvSpPr>
        <p:spPr/>
        <p:txBody>
          <a:bodyPr>
            <a:normAutofit fontScale="92500"/>
          </a:bodyPr>
          <a:lstStyle/>
          <a:p>
            <a:pPr marL="0" indent="0">
              <a:buNone/>
            </a:pPr>
            <a:r>
              <a:rPr lang="es-UY" dirty="0" smtClean="0"/>
              <a:t>1. Every </a:t>
            </a:r>
            <a:r>
              <a:rPr lang="es-UY" dirty="0"/>
              <a:t>requirement will have:</a:t>
            </a:r>
          </a:p>
          <a:p>
            <a:pPr marL="0" indent="0">
              <a:buNone/>
            </a:pPr>
            <a:r>
              <a:rPr lang="es-UY" dirty="0" smtClean="0"/>
              <a:t>	a</a:t>
            </a:r>
            <a:r>
              <a:rPr lang="es-UY" dirty="0"/>
              <a:t>. </a:t>
            </a:r>
            <a:r>
              <a:rPr lang="es-UY" dirty="0" smtClean="0"/>
              <a:t> </a:t>
            </a:r>
            <a:r>
              <a:rPr lang="es-UY" dirty="0"/>
              <a:t>A name generated by a name scheme such as above</a:t>
            </a:r>
          </a:p>
          <a:p>
            <a:pPr marL="0" indent="0">
              <a:buNone/>
            </a:pPr>
            <a:r>
              <a:rPr lang="es-UY" dirty="0" smtClean="0"/>
              <a:t>	b</a:t>
            </a:r>
            <a:r>
              <a:rPr lang="es-UY" dirty="0"/>
              <a:t>. </a:t>
            </a:r>
            <a:r>
              <a:rPr lang="es-UY" dirty="0" smtClean="0"/>
              <a:t> </a:t>
            </a:r>
            <a:r>
              <a:rPr lang="es-UY" dirty="0"/>
              <a:t>A text that contains the wording of the requirement (before and after)</a:t>
            </a:r>
          </a:p>
          <a:p>
            <a:pPr marL="0" indent="0">
              <a:buNone/>
            </a:pPr>
            <a:r>
              <a:rPr lang="es-UY" dirty="0" smtClean="0"/>
              <a:t>	c</a:t>
            </a:r>
            <a:r>
              <a:rPr lang="es-UY" dirty="0"/>
              <a:t>.  </a:t>
            </a:r>
            <a:r>
              <a:rPr lang="es-UY" dirty="0" smtClean="0"/>
              <a:t>A </a:t>
            </a:r>
            <a:r>
              <a:rPr lang="es-UY" dirty="0"/>
              <a:t>subject which is the entity or entities who are subject to the </a:t>
            </a:r>
            <a:r>
              <a:rPr lang="es-UY" dirty="0" smtClean="0"/>
              <a:t>	requirement.</a:t>
            </a:r>
            <a:endParaRPr lang="es-UY" dirty="0"/>
          </a:p>
          <a:p>
            <a:pPr marL="0" indent="0">
              <a:buNone/>
            </a:pPr>
            <a:r>
              <a:rPr lang="es-UY" dirty="0" smtClean="0"/>
              <a:t>	d</a:t>
            </a:r>
            <a:r>
              <a:rPr lang="es-UY" dirty="0"/>
              <a:t>. </a:t>
            </a:r>
            <a:r>
              <a:rPr lang="es-UY" dirty="0" smtClean="0"/>
              <a:t>(</a:t>
            </a:r>
            <a:r>
              <a:rPr lang="es-UY" dirty="0"/>
              <a:t>sometimes) One or more conditions when the requirement </a:t>
            </a:r>
            <a:r>
              <a:rPr lang="es-UY" dirty="0" smtClean="0"/>
              <a:t>	becomes </a:t>
            </a:r>
            <a:r>
              <a:rPr lang="es-UY" dirty="0"/>
              <a:t>mandatory (e.g. “at IAL2”, “when doing in person identity </a:t>
            </a:r>
            <a:r>
              <a:rPr lang="es-UY" dirty="0" smtClean="0"/>
              <a:t>	proofing</a:t>
            </a:r>
            <a:r>
              <a:rPr lang="es-UY" dirty="0"/>
              <a:t>”, etc.)</a:t>
            </a:r>
          </a:p>
          <a:p>
            <a:pPr marL="0" indent="0">
              <a:buNone/>
            </a:pPr>
            <a:r>
              <a:rPr lang="es-UY" dirty="0" smtClean="0"/>
              <a:t>	e</a:t>
            </a:r>
            <a:r>
              <a:rPr lang="es-UY" dirty="0"/>
              <a:t>.  </a:t>
            </a:r>
            <a:r>
              <a:rPr lang="es-UY" dirty="0" smtClean="0"/>
              <a:t>All </a:t>
            </a:r>
            <a:r>
              <a:rPr lang="es-UY" dirty="0"/>
              <a:t>of these attributes can be “calculated” from the source text</a:t>
            </a:r>
          </a:p>
          <a:p>
            <a:pPr marL="0" indent="0">
              <a:buNone/>
            </a:pPr>
            <a:r>
              <a:rPr lang="es-UY" dirty="0"/>
              <a:t>2.       For each requirement the workgroup will derive one or more “assessment methods” – this is where the harder work begins</a:t>
            </a:r>
          </a:p>
          <a:p>
            <a:pPr marL="0" indent="0">
              <a:buNone/>
            </a:pPr>
            <a:endParaRPr lang="en-US" dirty="0"/>
          </a:p>
        </p:txBody>
      </p:sp>
    </p:spTree>
    <p:extLst>
      <p:ext uri="{BB962C8B-B14F-4D97-AF65-F5344CB8AC3E}">
        <p14:creationId xmlns:p14="http://schemas.microsoft.com/office/powerpoint/2010/main" val="3815860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Work Plan </a:t>
            </a:r>
            <a:endParaRPr lang="en-US" dirty="0"/>
          </a:p>
        </p:txBody>
      </p:sp>
      <p:sp>
        <p:nvSpPr>
          <p:cNvPr id="3" name="Marcador de contenido 2"/>
          <p:cNvSpPr>
            <a:spLocks noGrp="1"/>
          </p:cNvSpPr>
          <p:nvPr>
            <p:ph idx="1"/>
          </p:nvPr>
        </p:nvSpPr>
        <p:spPr/>
        <p:txBody>
          <a:bodyPr/>
          <a:lstStyle/>
          <a:p>
            <a:pPr lvl="0"/>
            <a:r>
              <a:rPr lang="es-UY" dirty="0"/>
              <a:t>Step one: identification: Analyze the source texts with the rules above to create a list of the requirements and recommendations</a:t>
            </a:r>
            <a:r>
              <a:rPr lang="es-UY" dirty="0" smtClean="0"/>
              <a:t>.</a:t>
            </a:r>
          </a:p>
          <a:p>
            <a:pPr marL="0" lvl="0" indent="0">
              <a:buNone/>
            </a:pPr>
            <a:endParaRPr lang="es-UY" dirty="0"/>
          </a:p>
          <a:p>
            <a:pPr lvl="0"/>
            <a:r>
              <a:rPr lang="es-UY" dirty="0"/>
              <a:t>Step two: tagging. Tag the requirements to identify which ones belong to which AL, as well as which entities the requirement applies to, and any conditionality in the requirements. (WHAT, WHO, WHEN</a:t>
            </a:r>
            <a:r>
              <a:rPr lang="es-UY" dirty="0" smtClean="0"/>
              <a:t>)</a:t>
            </a:r>
          </a:p>
          <a:p>
            <a:pPr marL="0" lvl="0" indent="0">
              <a:buNone/>
            </a:pPr>
            <a:endParaRPr lang="es-UY" dirty="0"/>
          </a:p>
          <a:p>
            <a:pPr lvl="0"/>
            <a:r>
              <a:rPr lang="es-UY" dirty="0"/>
              <a:t>Step three: express assessment methods.   Could include a list of standard evidence, common assessor and assessee activities, reporting templates…?</a:t>
            </a:r>
          </a:p>
          <a:p>
            <a:pPr marL="0" indent="0">
              <a:buNone/>
            </a:pPr>
            <a:endParaRPr lang="en-US" dirty="0"/>
          </a:p>
        </p:txBody>
      </p:sp>
    </p:spTree>
    <p:extLst>
      <p:ext uri="{BB962C8B-B14F-4D97-AF65-F5344CB8AC3E}">
        <p14:creationId xmlns:p14="http://schemas.microsoft.com/office/powerpoint/2010/main" val="340103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Timeframe</a:t>
            </a:r>
            <a:endParaRPr lang="en-US" dirty="0"/>
          </a:p>
        </p:txBody>
      </p:sp>
      <p:sp>
        <p:nvSpPr>
          <p:cNvPr id="3" name="Marcador de contenido 2"/>
          <p:cNvSpPr>
            <a:spLocks noGrp="1"/>
          </p:cNvSpPr>
          <p:nvPr>
            <p:ph idx="1"/>
          </p:nvPr>
        </p:nvSpPr>
        <p:spPr/>
        <p:txBody>
          <a:bodyPr/>
          <a:lstStyle/>
          <a:p>
            <a:pPr marL="0" indent="0">
              <a:buNone/>
            </a:pPr>
            <a:r>
              <a:rPr lang="es-UY" dirty="0"/>
              <a:t>Schedule: 11 meetings, 10 </a:t>
            </a:r>
            <a:r>
              <a:rPr lang="es-UY" dirty="0" smtClean="0"/>
              <a:t>weeks</a:t>
            </a:r>
          </a:p>
          <a:p>
            <a:pPr marL="0" indent="0">
              <a:buNone/>
            </a:pPr>
            <a:endParaRPr lang="es-UY" dirty="0"/>
          </a:p>
          <a:p>
            <a:r>
              <a:rPr lang="es-UY" dirty="0"/>
              <a:t>Step zero: find any pre existing work products to include in the </a:t>
            </a:r>
            <a:r>
              <a:rPr lang="es-UY" dirty="0" smtClean="0"/>
              <a:t>mix</a:t>
            </a:r>
          </a:p>
          <a:p>
            <a:endParaRPr lang="es-UY" dirty="0"/>
          </a:p>
          <a:p>
            <a:r>
              <a:rPr lang="es-UY" dirty="0"/>
              <a:t>Step one: identification 8/10-8/</a:t>
            </a:r>
            <a:r>
              <a:rPr lang="es-UY" dirty="0" smtClean="0"/>
              <a:t>31</a:t>
            </a:r>
          </a:p>
          <a:p>
            <a:endParaRPr lang="es-UY" dirty="0"/>
          </a:p>
          <a:p>
            <a:r>
              <a:rPr lang="es-UY" dirty="0"/>
              <a:t>Step two: tagging 8/31-9/</a:t>
            </a:r>
            <a:r>
              <a:rPr lang="es-UY" dirty="0" smtClean="0"/>
              <a:t>14</a:t>
            </a:r>
          </a:p>
          <a:p>
            <a:endParaRPr lang="es-UY" dirty="0"/>
          </a:p>
          <a:p>
            <a:r>
              <a:rPr lang="es-UY" dirty="0"/>
              <a:t>Step three: assessment methods 9/14-10/19 </a:t>
            </a:r>
          </a:p>
          <a:p>
            <a:endParaRPr lang="en-US" dirty="0"/>
          </a:p>
        </p:txBody>
      </p:sp>
    </p:spTree>
    <p:extLst>
      <p:ext uri="{BB962C8B-B14F-4D97-AF65-F5344CB8AC3E}">
        <p14:creationId xmlns:p14="http://schemas.microsoft.com/office/powerpoint/2010/main" val="3758180338"/>
      </p:ext>
    </p:extLst>
  </p:cSld>
  <p:clrMapOvr>
    <a:masterClrMapping/>
  </p:clrMapOvr>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o Copyright">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5BCA25F1A2B0946B6B9EE75478D767E" ma:contentTypeVersion="" ma:contentTypeDescription="Create a new document." ma:contentTypeScope="" ma:versionID="4fbfce47d6f37f7aac60e7eb090adeda">
  <xsd:schema xmlns:xsd="http://www.w3.org/2001/XMLSchema" xmlns:xs="http://www.w3.org/2001/XMLSchema" xmlns:p="http://schemas.microsoft.com/office/2006/metadata/properties" xmlns:ns2="cb527aab-1648-4be8-9847-a085c9e05b54" targetNamespace="http://schemas.microsoft.com/office/2006/metadata/properties" ma:root="true" ma:fieldsID="8a993bd083da04584abac7d9ee3e457b" ns2:_="">
    <xsd:import namespace="cb527aab-1648-4be8-9847-a085c9e05b54"/>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527aab-1648-4be8-9847-a085c9e05b5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02BA5C-A70D-4BD1-A3E6-5B719E93DC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527aab-1648-4be8-9847-a085c9e05b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B829DAF-B315-4715-92BF-A040D1ED63EF}">
  <ds:schemaRefs>
    <ds:schemaRef ds:uri="http://schemas.microsoft.com/office/2006/documentManagement/types"/>
    <ds:schemaRef ds:uri="http://www.w3.org/XML/1998/namespace"/>
    <ds:schemaRef ds:uri="http://purl.org/dc/terms/"/>
    <ds:schemaRef ds:uri="http://schemas.microsoft.com/office/2006/metadata/properties"/>
    <ds:schemaRef ds:uri="http://schemas.openxmlformats.org/package/2006/metadata/core-properties"/>
    <ds:schemaRef ds:uri="http://purl.org/dc/elements/1.1/"/>
    <ds:schemaRef ds:uri="http://schemas.microsoft.com/office/infopath/2007/PartnerControls"/>
    <ds:schemaRef ds:uri="cb527aab-1648-4be8-9847-a085c9e05b54"/>
    <ds:schemaRef ds:uri="http://purl.org/dc/dcmitype/"/>
  </ds:schemaRefs>
</ds:datastoreItem>
</file>

<file path=customXml/itemProps3.xml><?xml version="1.0" encoding="utf-8"?>
<ds:datastoreItem xmlns:ds="http://schemas.openxmlformats.org/officeDocument/2006/customXml" ds:itemID="{D91AFB50-B5B1-4C77-BE18-008D5FD664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Network</Template>
  <TotalTime>54151</TotalTime>
  <Words>1166</Words>
  <Application>Microsoft Macintosh PowerPoint</Application>
  <PresentationFormat>Widescreen</PresentationFormat>
  <Paragraphs>131</Paragraphs>
  <Slides>11</Slides>
  <Notes>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Bradley Hand Bold</vt:lpstr>
      <vt:lpstr>Calibri</vt:lpstr>
      <vt:lpstr>MS PGothic</vt:lpstr>
      <vt:lpstr>ＭＳ Ｐゴシック</vt:lpstr>
      <vt:lpstr>Times New Roman</vt:lpstr>
      <vt:lpstr>Wingdings</vt:lpstr>
      <vt:lpstr>Arial</vt:lpstr>
      <vt:lpstr>Network</vt:lpstr>
      <vt:lpstr>No Copyright</vt:lpstr>
      <vt:lpstr>Kantara Initiative IAWG 800-63-3 Sub-Group Kickoff 2017-08-10 </vt:lpstr>
      <vt:lpstr>Agenda</vt:lpstr>
      <vt:lpstr>Why are we here? </vt:lpstr>
      <vt:lpstr>Proposed ground rules for requirements decomposition</vt:lpstr>
      <vt:lpstr>Proposed ground rules for requirements decomposition (Continuation)</vt:lpstr>
      <vt:lpstr>Proposed requirements Naming Scheme</vt:lpstr>
      <vt:lpstr>Requirements Data Model</vt:lpstr>
      <vt:lpstr>Work Plan </vt:lpstr>
      <vt:lpstr>Timeframe</vt:lpstr>
      <vt:lpstr>Sub-group members</vt:lpstr>
      <vt:lpstr>Logistics </vt:lpstr>
    </vt:vector>
  </TitlesOfParts>
  <Company>RSA Security Inc.</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RSA Security Inc.</dc:creator>
  <cp:lastModifiedBy>Scott Shorter</cp:lastModifiedBy>
  <cp:revision>339</cp:revision>
  <dcterms:created xsi:type="dcterms:W3CDTF">2009-05-06T16:55:56Z</dcterms:created>
  <dcterms:modified xsi:type="dcterms:W3CDTF">2017-08-10T20:18:42Z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0x010100A5BCA25F1A2B0946B6B9EE75478D767E</vt:lpwstr>
  </property>
</Properties>
</file>