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850" r:id="rId5"/>
  </p:sldMasterIdLst>
  <p:notesMasterIdLst>
    <p:notesMasterId r:id="rId17"/>
  </p:notesMasterIdLst>
  <p:sldIdLst>
    <p:sldId id="256" r:id="rId6"/>
    <p:sldId id="257" r:id="rId7"/>
    <p:sldId id="465" r:id="rId8"/>
    <p:sldId id="466" r:id="rId9"/>
    <p:sldId id="467" r:id="rId10"/>
    <p:sldId id="468" r:id="rId11"/>
    <p:sldId id="469" r:id="rId12"/>
    <p:sldId id="470" r:id="rId13"/>
    <p:sldId id="471" r:id="rId14"/>
    <p:sldId id="458" r:id="rId15"/>
    <p:sldId id="473"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Taylor" initials="ST" lastIdx="12" clrIdx="0">
    <p:extLst>
      <p:ext uri="{19B8F6BF-5375-455C-9EA6-DF929625EA0E}">
        <p15:presenceInfo xmlns:p15="http://schemas.microsoft.com/office/powerpoint/2012/main" userId="S-1-5-21-2067419026-868821678-821170639-1380" providerId="AD"/>
      </p:ext>
    </p:extLst>
  </p:cmAuthor>
  <p:cmAuthor id="2" name="Katherine Gengler" initials="KG" lastIdx="5" clrIdx="1">
    <p:extLst>
      <p:ext uri="{19B8F6BF-5375-455C-9EA6-DF929625EA0E}">
        <p15:presenceInfo xmlns:p15="http://schemas.microsoft.com/office/powerpoint/2012/main" userId="Katherine Geng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36F72"/>
    <a:srgbClr val="BAD94B"/>
    <a:srgbClr val="7EA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3"/>
    <p:restoredTop sz="83141" autoAdjust="0"/>
  </p:normalViewPr>
  <p:slideViewPr>
    <p:cSldViewPr showGuides="1">
      <p:cViewPr varScale="1">
        <p:scale>
          <a:sx n="121" d="100"/>
          <a:sy n="121" d="100"/>
        </p:scale>
        <p:origin x="192" y="176"/>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68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ea typeface="MS PGothic" panose="020B0600070205080204" pitchFamily="34" charset="-128"/>
              </a:defRPr>
            </a:lvl1pPr>
          </a:lstStyle>
          <a:p>
            <a:pPr>
              <a:defRPr/>
            </a:pPr>
            <a:fld id="{C893CEF2-F90B-A849-BA9E-5AEB785905F1}" type="datetimeFigureOut">
              <a:rPr lang="en-US" altLang="en-US"/>
              <a:pPr>
                <a:defRPr/>
              </a:pPr>
              <a:t>4/5/22</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ea typeface="MS PGothic" panose="020B0600070205080204" pitchFamily="34" charset="-128"/>
              </a:defRPr>
            </a:lvl1pPr>
          </a:lstStyle>
          <a:p>
            <a:pPr>
              <a:defRPr/>
            </a:pPr>
            <a:fld id="{29A8873D-AF05-4D45-A824-839D415C9E0A}" type="slidenum">
              <a:rPr lang="en-US" altLang="en-US"/>
              <a:pPr>
                <a:defRPr/>
              </a:pPr>
              <a:t>‹#›</a:t>
            </a:fld>
            <a:endParaRPr lang="en-US" altLang="en-US"/>
          </a:p>
        </p:txBody>
      </p:sp>
    </p:spTree>
    <p:extLst>
      <p:ext uri="{BB962C8B-B14F-4D97-AF65-F5344CB8AC3E}">
        <p14:creationId xmlns:p14="http://schemas.microsoft.com/office/powerpoint/2010/main" val="91068200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9A8873D-AF05-4D45-A824-839D415C9E0A}" type="slidenum">
              <a:rPr lang="en-US" altLang="en-US" smtClean="0"/>
              <a:pPr>
                <a:defRPr/>
              </a:pPr>
              <a:t>1</a:t>
            </a:fld>
            <a:endParaRPr lang="en-US" altLang="en-US"/>
          </a:p>
        </p:txBody>
      </p:sp>
    </p:spTree>
    <p:extLst>
      <p:ext uri="{BB962C8B-B14F-4D97-AF65-F5344CB8AC3E}">
        <p14:creationId xmlns:p14="http://schemas.microsoft.com/office/powerpoint/2010/main" val="115753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9A8873D-AF05-4D45-A824-839D415C9E0A}" type="slidenum">
              <a:rPr lang="en-US" altLang="en-US" smtClean="0"/>
              <a:pPr>
                <a:defRPr/>
              </a:pPr>
              <a:t>2</a:t>
            </a:fld>
            <a:endParaRPr lang="en-US" altLang="en-US"/>
          </a:p>
        </p:txBody>
      </p:sp>
    </p:spTree>
    <p:extLst>
      <p:ext uri="{BB962C8B-B14F-4D97-AF65-F5344CB8AC3E}">
        <p14:creationId xmlns:p14="http://schemas.microsoft.com/office/powerpoint/2010/main" val="244438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This slide shows a proposed life-cycle of a Kantara member or community. </a:t>
            </a:r>
            <a:endParaRPr lang="en-US" dirty="0"/>
          </a:p>
          <a:p>
            <a:endParaRPr lang="en-US" dirty="0"/>
          </a:p>
          <a:p>
            <a:r>
              <a:rPr lang="en-US" dirty="0"/>
              <a:t>These blocks are intentionally aligned vertically.</a:t>
            </a:r>
          </a:p>
          <a:p>
            <a:pPr marL="171450" indent="-171450">
              <a:buFont typeface="Arial" charset="0"/>
              <a:buChar char="•"/>
            </a:pPr>
            <a:r>
              <a:rPr lang="en-US" b="1" dirty="0"/>
              <a:t>Community</a:t>
            </a:r>
            <a:r>
              <a:rPr lang="en-US" b="1" baseline="0" dirty="0"/>
              <a:t> Incubation</a:t>
            </a:r>
            <a:r>
              <a:rPr lang="en-US" baseline="0" dirty="0"/>
              <a:t>: active searching for potential community members. Providing a place to come together: Basic platform infrastructure, startup administration and organization</a:t>
            </a:r>
          </a:p>
          <a:p>
            <a:pPr marL="171450" indent="-171450">
              <a:buFont typeface="Arial" charset="0"/>
              <a:buChar char="•"/>
            </a:pPr>
            <a:r>
              <a:rPr lang="en-US" b="1" baseline="0" dirty="0"/>
              <a:t>Discussion Groups and Working Groups</a:t>
            </a:r>
            <a:r>
              <a:rPr lang="en-US" baseline="0" dirty="0"/>
              <a:t>: the platform for standardization effort and collaborative development of codes of practice and leading practices. Initial creation and ongoing maintenance of Conformity Assessment Criteria happens here.</a:t>
            </a:r>
          </a:p>
          <a:p>
            <a:pPr marL="171450" indent="-171450">
              <a:buFont typeface="Arial" charset="0"/>
              <a:buChar char="•"/>
            </a:pPr>
            <a:r>
              <a:rPr lang="en-US" b="1" baseline="0" dirty="0"/>
              <a:t>Conformity Assessment and Interoperability Testing</a:t>
            </a:r>
            <a:r>
              <a:rPr lang="en-US" baseline="0" dirty="0"/>
              <a:t>: Kantara operates these programs as a Conformity Assessment Body. Accreditation of assessors and testers, processing of conformity attestations, licensing of marks, monitoring status. </a:t>
            </a:r>
          </a:p>
          <a:p>
            <a:pPr marL="171450" indent="-171450">
              <a:buFont typeface="Arial" charset="0"/>
              <a:buChar char="•"/>
            </a:pPr>
            <a:endParaRPr lang="en-US" baseline="0" dirty="0"/>
          </a:p>
          <a:p>
            <a:pPr marL="0" indent="0">
              <a:buFont typeface="Arial" charset="0"/>
              <a:buNone/>
            </a:pPr>
            <a:r>
              <a:rPr lang="en-US" b="1" baseline="0" dirty="0"/>
              <a:t>Kantara could be in the ‘business’ of actively attracting new communities and giving them a place to exist. </a:t>
            </a:r>
          </a:p>
          <a:p>
            <a:pPr marL="0" indent="0">
              <a:buFont typeface="Arial" charset="0"/>
              <a:buNone/>
            </a:pPr>
            <a:r>
              <a:rPr lang="en-US" baseline="0" dirty="0"/>
              <a:t>The community develops within a DG structure, publishing analysis, white papers and reports. If the community decides that they should create standards and leading practice material, they transition into a WG with the intention of feeding their outputs into a conformity assessment program.</a:t>
            </a:r>
          </a:p>
          <a:p>
            <a:pPr marL="0" indent="0">
              <a:buFont typeface="Arial" charset="0"/>
              <a:buNone/>
            </a:pPr>
            <a:endParaRPr lang="en-US" baseline="0" dirty="0"/>
          </a:p>
          <a:p>
            <a:pPr marL="0" indent="0">
              <a:buFont typeface="Arial" charset="0"/>
              <a:buNone/>
            </a:pPr>
            <a:r>
              <a:rPr lang="en-US" baseline="0" dirty="0"/>
              <a:t>This </a:t>
            </a:r>
            <a:r>
              <a:rPr lang="en-US" b="1" baseline="0" dirty="0"/>
              <a:t>community pipeline </a:t>
            </a:r>
            <a:r>
              <a:rPr lang="en-US" baseline="0" dirty="0"/>
              <a:t>allows any community to enter or leave at any stage. So mature communities can bring their leading practice documents in; and communities that don’t flourish can exit. At all stages the communities are regularly challenged to consider ‘graduating’ to the next stage.</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3</a:t>
            </a:fld>
            <a:endParaRPr lang="en-US" altLang="en-US"/>
          </a:p>
        </p:txBody>
      </p:sp>
    </p:spTree>
    <p:extLst>
      <p:ext uri="{BB962C8B-B14F-4D97-AF65-F5344CB8AC3E}">
        <p14:creationId xmlns:p14="http://schemas.microsoft.com/office/powerpoint/2010/main" val="24918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9A8873D-AF05-4D45-A824-839D415C9E0A}" type="slidenum">
              <a:rPr lang="en-US" altLang="en-US" smtClean="0"/>
              <a:pPr>
                <a:defRPr/>
              </a:pPr>
              <a:t>4</a:t>
            </a:fld>
            <a:endParaRPr lang="en-US" altLang="en-US"/>
          </a:p>
        </p:txBody>
      </p:sp>
    </p:spTree>
    <p:extLst>
      <p:ext uri="{BB962C8B-B14F-4D97-AF65-F5344CB8AC3E}">
        <p14:creationId xmlns:p14="http://schemas.microsoft.com/office/powerpoint/2010/main" val="18584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9A8873D-AF05-4D45-A824-839D415C9E0A}" type="slidenum">
              <a:rPr lang="en-US" altLang="en-US" smtClean="0"/>
              <a:pPr>
                <a:defRPr/>
              </a:pPr>
              <a:t>6</a:t>
            </a:fld>
            <a:endParaRPr lang="en-US" altLang="en-US"/>
          </a:p>
        </p:txBody>
      </p:sp>
    </p:spTree>
    <p:extLst>
      <p:ext uri="{BB962C8B-B14F-4D97-AF65-F5344CB8AC3E}">
        <p14:creationId xmlns:p14="http://schemas.microsoft.com/office/powerpoint/2010/main" val="335043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9A8873D-AF05-4D45-A824-839D415C9E0A}" type="slidenum">
              <a:rPr lang="en-US" altLang="en-US" smtClean="0"/>
              <a:pPr>
                <a:defRPr/>
              </a:pPr>
              <a:t>9</a:t>
            </a:fld>
            <a:endParaRPr lang="en-US" altLang="en-US"/>
          </a:p>
        </p:txBody>
      </p:sp>
    </p:spTree>
    <p:extLst>
      <p:ext uri="{BB962C8B-B14F-4D97-AF65-F5344CB8AC3E}">
        <p14:creationId xmlns:p14="http://schemas.microsoft.com/office/powerpoint/2010/main" val="210290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A8873D-AF05-4D45-A824-839D415C9E0A}" type="slidenum">
              <a:rPr lang="en-US" altLang="en-US" smtClean="0"/>
              <a:pPr>
                <a:defRPr/>
              </a:pPr>
              <a:t>10</a:t>
            </a:fld>
            <a:endParaRPr lang="en-US" altLang="en-US"/>
          </a:p>
        </p:txBody>
      </p:sp>
    </p:spTree>
    <p:extLst>
      <p:ext uri="{BB962C8B-B14F-4D97-AF65-F5344CB8AC3E}">
        <p14:creationId xmlns:p14="http://schemas.microsoft.com/office/powerpoint/2010/main" val="3744125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3" name="Rectangle 3"/>
          <p:cNvSpPr>
            <a:spLocks noGrp="1" noChangeArrowheads="1"/>
          </p:cNvSpPr>
          <p:nvPr>
            <p:ph type="ctrTitle"/>
          </p:nvPr>
        </p:nvSpPr>
        <p:spPr>
          <a:xfrm>
            <a:off x="2032000" y="2971800"/>
            <a:ext cx="9572703" cy="1905000"/>
          </a:xfrm>
        </p:spPr>
        <p:txBody>
          <a:bodyPr/>
          <a:lstStyle>
            <a:lvl1pPr algn="r">
              <a:defRPr sz="4800">
                <a:solidFill>
                  <a:schemeClr val="bg1"/>
                </a:solidFill>
                <a:effectLst>
                  <a:outerShdw dist="50800" dir="2700000" algn="tl" rotWithShape="0">
                    <a:prstClr val="black">
                      <a:alpha val="40000"/>
                    </a:prstClr>
                  </a:outerShdw>
                </a:effectLst>
              </a:defRPr>
            </a:lvl1pPr>
          </a:lstStyle>
          <a:p>
            <a:r>
              <a:rPr lang="en-US" dirty="0"/>
              <a:t>Click to edit Master title style</a:t>
            </a:r>
          </a:p>
        </p:txBody>
      </p:sp>
      <p:sp>
        <p:nvSpPr>
          <p:cNvPr id="5124" name="Rectangle 4"/>
          <p:cNvSpPr>
            <a:spLocks noGrp="1" noChangeArrowheads="1"/>
          </p:cNvSpPr>
          <p:nvPr>
            <p:ph type="subTitle" idx="1"/>
          </p:nvPr>
        </p:nvSpPr>
        <p:spPr>
          <a:xfrm>
            <a:off x="2032000" y="4876799"/>
            <a:ext cx="9550400" cy="1358901"/>
          </a:xfrm>
        </p:spPr>
        <p:txBody>
          <a:bodyPr anchor="ctr" anchorCtr="0"/>
          <a:lstStyle>
            <a:lvl1pPr marL="0" indent="0" algn="r">
              <a:buFont typeface="Wingdings" pitchFamily="-105" charset="2"/>
              <a:buNone/>
              <a:defRPr sz="2200">
                <a:solidFill>
                  <a:schemeClr val="bg1"/>
                </a:solidFill>
              </a:defRPr>
            </a:lvl1pPr>
          </a:lstStyle>
          <a:p>
            <a:r>
              <a:rPr lang="en-US" dirty="0"/>
              <a:t>Click to edit Master subtitle style</a:t>
            </a:r>
          </a:p>
        </p:txBody>
      </p:sp>
      <p:sp>
        <p:nvSpPr>
          <p:cNvPr id="42" name="Rectangle 4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85800"/>
            <a:ext cx="4148667" cy="1291167"/>
          </a:xfrm>
          <a:prstGeom prst="rect">
            <a:avLst/>
          </a:prstGeom>
        </p:spPr>
      </p:pic>
      <p:sp>
        <p:nvSpPr>
          <p:cNvPr id="8" name="Slide Number Placeholder 7"/>
          <p:cNvSpPr>
            <a:spLocks noGrp="1" noChangeArrowheads="1"/>
          </p:cNvSpPr>
          <p:nvPr>
            <p:ph type="sldNum" sz="quarter" idx="4"/>
          </p:nvPr>
        </p:nvSpPr>
        <p:spPr bwMode="auto">
          <a:xfrm>
            <a:off x="11176000" y="6400800"/>
            <a:ext cx="406400" cy="292100"/>
          </a:xfrm>
          <a:prstGeom prst="rect">
            <a:avLst/>
          </a:prstGeom>
          <a:solidFill>
            <a:srgbClr val="7EA8AD"/>
          </a:solidFill>
          <a:ln w="9525">
            <a:noFill/>
            <a:miter lim="800000"/>
            <a:headEnd/>
            <a:tailEnd/>
          </a:ln>
          <a:effectLst/>
        </p:spPr>
        <p:txBody>
          <a:bodyPr vert="horz" wrap="square" lIns="36000" tIns="36000" rIns="36000" bIns="36000" numCol="1" anchor="ctr" anchorCtr="0" compatLnSpc="1">
            <a:prstTxWarp prst="textNoShape">
              <a:avLst/>
            </a:prstTxWarp>
          </a:bodyPr>
          <a:lstStyle>
            <a:lvl1pPr algn="ctr" eaLnBrk="1" hangingPunct="1">
              <a:defRPr sz="1000" smtClean="0">
                <a:solidFill>
                  <a:schemeClr val="bg1"/>
                </a:solidFill>
                <a:latin typeface="Arial" panose="020B0604020202020204" pitchFamily="34" charset="0"/>
                <a:ea typeface="MS PGothic" panose="020B0600070205080204" pitchFamily="34" charset="-128"/>
              </a:defRPr>
            </a:lvl1pPr>
          </a:lstStyle>
          <a:p>
            <a:pPr>
              <a:defRPr/>
            </a:pPr>
            <a:fld id="{C47714E7-AEE0-2641-85CB-76CADE4D0850}" type="slidenum">
              <a:rPr lang="en-US" altLang="en-US" smtClean="0"/>
              <a:pPr>
                <a:defRPr/>
              </a:pPr>
              <a:t>‹#›</a:t>
            </a:fld>
            <a:endParaRPr lang="en-US" altLang="en-US" dirty="0"/>
          </a:p>
        </p:txBody>
      </p:sp>
    </p:spTree>
    <p:extLst>
      <p:ext uri="{BB962C8B-B14F-4D97-AF65-F5344CB8AC3E}">
        <p14:creationId xmlns:p14="http://schemas.microsoft.com/office/powerpoint/2010/main" val="178995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681D6B8F-2C1B-EE45-891F-29B70FF45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99251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6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F716FC0-8F6B-3946-A827-D325993D0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163700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 Large Imag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1055687"/>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A8571E84-D74E-B941-AF56-BECF108FD1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331315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 Large Image Content">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33BEC6BF-F4CE-0441-BA3E-9E07A1577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68711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p>
        </p:txBody>
      </p:sp>
      <p:sp>
        <p:nvSpPr>
          <p:cNvPr id="3" name="Content Placeholder 2"/>
          <p:cNvSpPr>
            <a:spLocks noGrp="1"/>
          </p:cNvSpPr>
          <p:nvPr>
            <p:ph idx="1"/>
          </p:nvPr>
        </p:nvSpPr>
        <p:spPr>
          <a:xfrm>
            <a:off x="609600" y="1447801"/>
            <a:ext cx="10972800" cy="4648200"/>
          </a:xfrm>
        </p:spPr>
        <p:txBody>
          <a:bodyPr>
            <a:normAutofit/>
          </a:bodyPr>
          <a:lstStyle>
            <a:lvl1pPr>
              <a:defRPr sz="26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2">
            <a:extLst>
              <a:ext uri="{FF2B5EF4-FFF2-40B4-BE49-F238E27FC236}">
                <a16:creationId xmlns:a16="http://schemas.microsoft.com/office/drawing/2014/main" id="{35A9F2B5-764A-3D47-A9B7-281E36D95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29515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2">
            <a:extLst>
              <a:ext uri="{FF2B5EF4-FFF2-40B4-BE49-F238E27FC236}">
                <a16:creationId xmlns:a16="http://schemas.microsoft.com/office/drawing/2014/main" id="{39BAD6B2-26B7-F44E-BDCE-F0E1E1590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2734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10704697-39E1-DD46-A827-347E43D51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8573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EFD7010E-4A02-9B4D-B1CF-05127E47F46F}"/>
              </a:ext>
            </a:extLst>
          </p:cNvPr>
          <p:cNvSpPr>
            <a:spLocks noGrp="1"/>
          </p:cNvSpPr>
          <p:nvPr>
            <p:ph type="ftr" sz="quarter" idx="10"/>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20610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1055687"/>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69EA8AAF-3FB5-1D47-9EAB-FBA1EA4EE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157789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3C9DF0E-AE79-E64C-9FF2-7BC34B2A1B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41503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2">
            <a:extLst>
              <a:ext uri="{FF2B5EF4-FFF2-40B4-BE49-F238E27FC236}">
                <a16:creationId xmlns:a16="http://schemas.microsoft.com/office/drawing/2014/main" id="{DC07C4F6-86BD-D54D-8B9A-62978802B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48454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2">
            <a:extLst>
              <a:ext uri="{FF2B5EF4-FFF2-40B4-BE49-F238E27FC236}">
                <a16:creationId xmlns:a16="http://schemas.microsoft.com/office/drawing/2014/main" id="{CBBB502F-C38F-294D-8D84-5412547EA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extLst>
      <p:ext uri="{BB962C8B-B14F-4D97-AF65-F5344CB8AC3E}">
        <p14:creationId xmlns:p14="http://schemas.microsoft.com/office/powerpoint/2010/main" val="48508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2401"/>
            <a:ext cx="1097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09600" y="1295401"/>
            <a:ext cx="10972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3" name="Picture 39" descr="kantara_logo_final_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6324600"/>
            <a:ext cx="1296924" cy="4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6248400"/>
            <a:ext cx="12192000" cy="0"/>
          </a:xfrm>
          <a:prstGeom prst="line">
            <a:avLst/>
          </a:prstGeom>
          <a:ln w="6350">
            <a:solidFill>
              <a:srgbClr val="BAD94B"/>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8871401" y="6428601"/>
            <a:ext cx="2749471" cy="276999"/>
          </a:xfrm>
          <a:prstGeom prst="rect">
            <a:avLst/>
          </a:prstGeom>
        </p:spPr>
        <p:txBody>
          <a:bodyPr wrap="none">
            <a:spAutoFit/>
          </a:bodyPr>
          <a:lstStyle/>
          <a:p>
            <a:r>
              <a:rPr lang="en-US" sz="1200" dirty="0">
                <a:solidFill>
                  <a:srgbClr val="536F72"/>
                </a:solidFill>
                <a:latin typeface="Times New Roman" panose="02020603050405020304" pitchFamily="18" charset="0"/>
                <a:ea typeface="Calibri" panose="020F0502020204030204" pitchFamily="34" charset="0"/>
              </a:rPr>
              <a:t>© Copyright 2022 Kantara Initiative, Inc.</a:t>
            </a:r>
            <a:endParaRPr lang="en-US" sz="1200" dirty="0">
              <a:solidFill>
                <a:srgbClr val="536F72"/>
              </a:solidFill>
            </a:endParaRPr>
          </a:p>
        </p:txBody>
      </p:sp>
      <p:sp>
        <p:nvSpPr>
          <p:cNvPr id="3" name="Footer Placeholder 2">
            <a:extLst>
              <a:ext uri="{FF2B5EF4-FFF2-40B4-BE49-F238E27FC236}">
                <a16:creationId xmlns:a16="http://schemas.microsoft.com/office/drawing/2014/main" id="{286E7747-8CEA-324F-A239-85307CDB99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Tree>
  </p:cSld>
  <p:clrMap bg1="lt1" tx1="dk1" bg2="lt2" tx2="dk2" accent1="accent1" accent2="accent2" accent3="accent3" accent4="accent4" accent5="accent5" accent6="accent6" hlink="hlink" folHlink="folHlink"/>
  <p:sldLayoutIdLst>
    <p:sldLayoutId id="2147483849"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p:txStyles>
    <p:title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p:titleStyle>
    <p:bodyStyle>
      <a:lvl1pPr marL="342900" indent="-342900" algn="l" rtl="0" eaLnBrk="0" fontAlgn="base" hangingPunct="0">
        <a:spcBef>
          <a:spcPct val="20000"/>
        </a:spcBef>
        <a:spcAft>
          <a:spcPct val="0"/>
        </a:spcAft>
        <a:buClrTx/>
        <a:buSzPct val="70000"/>
        <a:buFont typeface="Wingdings" charset="2"/>
        <a:buChar char="l"/>
        <a:defRPr sz="3000">
          <a:solidFill>
            <a:schemeClr val="tx1"/>
          </a:solidFill>
          <a:latin typeface="+mn-lt"/>
          <a:ea typeface="MS PGothic" panose="020B0600070205080204" pitchFamily="34" charset="-128"/>
          <a:cs typeface="ＭＳ Ｐゴシック" pitchFamily="-105" charset="-128"/>
        </a:defRPr>
      </a:lvl1pPr>
      <a:lvl2pPr marL="692150" indent="-347663" algn="l" rtl="0" eaLnBrk="0" fontAlgn="base" hangingPunct="0">
        <a:spcBef>
          <a:spcPct val="20000"/>
        </a:spcBef>
        <a:spcAft>
          <a:spcPct val="0"/>
        </a:spcAft>
        <a:buClrTx/>
        <a:buSzPct val="70000"/>
        <a:buFont typeface="Wingdings"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Tx/>
        <a:buSzPct val="70000"/>
        <a:buFont typeface="Wingdings"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Tx/>
        <a:buSzPct val="75000"/>
        <a:buFont typeface="Wingdings"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Tx/>
        <a:buSzPct val="80000"/>
        <a:buFont typeface="Wingdings"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2401"/>
            <a:ext cx="1097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09600" y="1295401"/>
            <a:ext cx="10972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3" name="Picture 39" descr="kantara_logo_final_rgb.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 y="6324600"/>
            <a:ext cx="1296924" cy="4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6248400"/>
            <a:ext cx="12192000" cy="0"/>
          </a:xfrm>
          <a:prstGeom prst="line">
            <a:avLst/>
          </a:prstGeom>
          <a:ln w="6350">
            <a:solidFill>
              <a:srgbClr val="BAD94B"/>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0FF08E85-B299-C644-A158-B82806406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PEMC Update</a:t>
            </a:r>
          </a:p>
        </p:txBody>
      </p:sp>
      <p:sp>
        <p:nvSpPr>
          <p:cNvPr id="9" name="Rectangle 8">
            <a:extLst>
              <a:ext uri="{FF2B5EF4-FFF2-40B4-BE49-F238E27FC236}">
                <a16:creationId xmlns:a16="http://schemas.microsoft.com/office/drawing/2014/main" id="{C30DF1D3-B678-B940-A7B2-B2F7564A7B72}"/>
              </a:ext>
            </a:extLst>
          </p:cNvPr>
          <p:cNvSpPr/>
          <p:nvPr userDrawn="1"/>
        </p:nvSpPr>
        <p:spPr>
          <a:xfrm>
            <a:off x="8871401" y="6428601"/>
            <a:ext cx="2749471" cy="276999"/>
          </a:xfrm>
          <a:prstGeom prst="rect">
            <a:avLst/>
          </a:prstGeom>
        </p:spPr>
        <p:txBody>
          <a:bodyPr wrap="none">
            <a:spAutoFit/>
          </a:bodyPr>
          <a:lstStyle/>
          <a:p>
            <a:r>
              <a:rPr lang="en-US" sz="1200" dirty="0">
                <a:solidFill>
                  <a:srgbClr val="536F72"/>
                </a:solidFill>
                <a:latin typeface="Times New Roman" panose="02020603050405020304" pitchFamily="18" charset="0"/>
                <a:ea typeface="Calibri" panose="020F0502020204030204" pitchFamily="34" charset="0"/>
              </a:rPr>
              <a:t>© Copyright 2022 Kantara Initiative, Inc.</a:t>
            </a:r>
            <a:endParaRPr lang="en-US" sz="1200" dirty="0">
              <a:solidFill>
                <a:srgbClr val="536F72"/>
              </a:solidFill>
            </a:endParaRPr>
          </a:p>
        </p:txBody>
      </p:sp>
    </p:spTree>
    <p:extLst>
      <p:ext uri="{BB962C8B-B14F-4D97-AF65-F5344CB8AC3E}">
        <p14:creationId xmlns:p14="http://schemas.microsoft.com/office/powerpoint/2010/main" val="325077620"/>
      </p:ext>
    </p:extLst>
  </p:cSld>
  <p:clrMap bg1="lt1" tx1="dk1" bg2="lt2" tx2="dk2" accent1="accent1" accent2="accent2" accent3="accent3" accent4="accent4" accent5="accent5" accent6="accent6" hlink="hlink" folHlink="folHlink"/>
  <p:sldLayoutIdLst>
    <p:sldLayoutId id="2147483856" r:id="rId1"/>
    <p:sldLayoutId id="2147483857" r:id="rId2"/>
  </p:sldLayoutIdLst>
  <p:hf hdr="0"/>
  <p:txStyles>
    <p:title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p:titleStyle>
    <p:bodyStyle>
      <a:lvl1pPr marL="342900" indent="-342900" algn="l" rtl="0" eaLnBrk="0" fontAlgn="base" hangingPunct="0">
        <a:spcBef>
          <a:spcPct val="20000"/>
        </a:spcBef>
        <a:spcAft>
          <a:spcPct val="0"/>
        </a:spcAft>
        <a:buClrTx/>
        <a:buSzPct val="70000"/>
        <a:buFont typeface="Wingdings" charset="2"/>
        <a:buChar char="l"/>
        <a:defRPr sz="3000">
          <a:solidFill>
            <a:schemeClr val="tx1"/>
          </a:solidFill>
          <a:latin typeface="+mn-lt"/>
          <a:ea typeface="MS PGothic" panose="020B0600070205080204" pitchFamily="34" charset="-128"/>
          <a:cs typeface="ＭＳ Ｐゴシック" pitchFamily="-105" charset="-128"/>
        </a:defRPr>
      </a:lvl1pPr>
      <a:lvl2pPr marL="692150" indent="-347663" algn="l" rtl="0" eaLnBrk="0" fontAlgn="base" hangingPunct="0">
        <a:spcBef>
          <a:spcPct val="20000"/>
        </a:spcBef>
        <a:spcAft>
          <a:spcPct val="0"/>
        </a:spcAft>
        <a:buClrTx/>
        <a:buSzPct val="70000"/>
        <a:buFont typeface="Wingdings"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Tx/>
        <a:buSzPct val="70000"/>
        <a:buFont typeface="Wingdings"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Tx/>
        <a:buSzPct val="75000"/>
        <a:buFont typeface="Wingdings"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Tx/>
        <a:buSzPct val="80000"/>
        <a:buFont typeface="Wingdings"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antarainitiative.org/confluence/display/PEMCP/Participating+in+the+PEMC+Work+Grou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kantarainitiative.org/abou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www.iso.org/obp/ui/#iso:std:iso-iec:18013:-5:ed-1:v1:en" TargetMode="External"/><Relationship Id="rId4" Type="http://schemas.openxmlformats.org/officeDocument/2006/relationships/hyperlink" Target="https://kantarainitiative.org/confluence/display/PEMCP/WG+Chart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Privacy Enhancing Mobile Credentials</a:t>
            </a:r>
          </a:p>
        </p:txBody>
      </p:sp>
      <p:sp>
        <p:nvSpPr>
          <p:cNvPr id="3" name="Subtitle 2"/>
          <p:cNvSpPr>
            <a:spLocks noGrp="1"/>
          </p:cNvSpPr>
          <p:nvPr>
            <p:ph type="subTitle" idx="1"/>
          </p:nvPr>
        </p:nvSpPr>
        <p:spPr/>
        <p:txBody>
          <a:bodyPr/>
          <a:lstStyle/>
          <a:p>
            <a:r>
              <a:rPr lang="en-US" dirty="0"/>
              <a:t>Work Group Update </a:t>
            </a:r>
            <a:r>
              <a:rPr lang="en-CA" dirty="0"/>
              <a:t>Tuesday, April 5, 2022</a:t>
            </a:r>
          </a:p>
          <a:p>
            <a:r>
              <a:rPr lang="en-CA" dirty="0"/>
              <a:t>John Wunderlich, Work Group Chair</a:t>
            </a:r>
          </a:p>
          <a:p>
            <a:r>
              <a:rPr lang="en-CA" dirty="0"/>
              <a:t>“The opinions expressed are my own”</a:t>
            </a:r>
          </a:p>
        </p:txBody>
      </p:sp>
    </p:spTree>
    <p:extLst>
      <p:ext uri="{BB962C8B-B14F-4D97-AF65-F5344CB8AC3E}">
        <p14:creationId xmlns:p14="http://schemas.microsoft.com/office/powerpoint/2010/main" val="15430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55687"/>
          </a:xfrm>
        </p:spPr>
        <p:txBody>
          <a:bodyPr>
            <a:normAutofit/>
          </a:bodyPr>
          <a:lstStyle/>
          <a:p>
            <a:r>
              <a:rPr lang="en-US" sz="4000" dirty="0"/>
              <a:t>Join Us</a:t>
            </a:r>
          </a:p>
        </p:txBody>
      </p:sp>
      <p:sp>
        <p:nvSpPr>
          <p:cNvPr id="3" name="Content Placeholder 2"/>
          <p:cNvSpPr>
            <a:spLocks noGrp="1"/>
          </p:cNvSpPr>
          <p:nvPr>
            <p:ph idx="1"/>
          </p:nvPr>
        </p:nvSpPr>
        <p:spPr>
          <a:xfrm>
            <a:off x="609600" y="1208088"/>
            <a:ext cx="11049000" cy="4964112"/>
          </a:xfrm>
        </p:spPr>
        <p:txBody>
          <a:bodyPr>
            <a:normAutofit fontScale="92500" lnSpcReduction="10000"/>
          </a:bodyPr>
          <a:lstStyle/>
          <a:p>
            <a:r>
              <a:rPr lang="en-GB" sz="2800" dirty="0">
                <a:solidFill>
                  <a:srgbClr val="536F72"/>
                </a:solidFill>
              </a:rPr>
              <a:t>Membership and sponsorship is open to all</a:t>
            </a:r>
            <a:br>
              <a:rPr lang="en-GB" sz="2800" dirty="0">
                <a:solidFill>
                  <a:srgbClr val="536F72"/>
                </a:solidFill>
              </a:rPr>
            </a:br>
            <a:endParaRPr lang="en-GB" sz="2800" dirty="0">
              <a:solidFill>
                <a:srgbClr val="536F72"/>
              </a:solidFill>
            </a:endParaRPr>
          </a:p>
          <a:p>
            <a:r>
              <a:rPr lang="en-GB" sz="2800" dirty="0">
                <a:solidFill>
                  <a:srgbClr val="536F72"/>
                </a:solidFill>
              </a:rPr>
              <a:t>Connect with our community of security leaders</a:t>
            </a:r>
          </a:p>
          <a:p>
            <a:endParaRPr lang="en-GB" sz="2800" dirty="0">
              <a:solidFill>
                <a:srgbClr val="536F72"/>
              </a:solidFill>
            </a:endParaRPr>
          </a:p>
          <a:p>
            <a:r>
              <a:rPr lang="en-GB" sz="2800" dirty="0">
                <a:solidFill>
                  <a:srgbClr val="536F72"/>
                </a:solidFill>
              </a:rPr>
              <a:t>Collaborate with peers</a:t>
            </a:r>
          </a:p>
          <a:p>
            <a:endParaRPr lang="en-GB" sz="2800" dirty="0">
              <a:solidFill>
                <a:srgbClr val="536F72"/>
              </a:solidFill>
            </a:endParaRPr>
          </a:p>
          <a:p>
            <a:r>
              <a:rPr lang="en-GB" sz="2800" dirty="0">
                <a:solidFill>
                  <a:srgbClr val="536F72"/>
                </a:solidFill>
              </a:rPr>
              <a:t>Gain insights </a:t>
            </a:r>
          </a:p>
          <a:p>
            <a:endParaRPr lang="en-GB" sz="2800" dirty="0">
              <a:solidFill>
                <a:srgbClr val="536F72"/>
              </a:solidFill>
            </a:endParaRPr>
          </a:p>
          <a:p>
            <a:r>
              <a:rPr lang="en-GB" sz="2800" dirty="0">
                <a:solidFill>
                  <a:srgbClr val="536F72"/>
                </a:solidFill>
              </a:rPr>
              <a:t>Gain access</a:t>
            </a:r>
          </a:p>
          <a:p>
            <a:endParaRPr lang="en-GB" sz="2800" dirty="0">
              <a:solidFill>
                <a:srgbClr val="536F72"/>
              </a:solidFill>
            </a:endParaRPr>
          </a:p>
          <a:p>
            <a:r>
              <a:rPr lang="en-GB" sz="2800" dirty="0">
                <a:solidFill>
                  <a:srgbClr val="536F72"/>
                </a:solidFill>
                <a:hlinkClick r:id="rId3"/>
              </a:rPr>
              <a:t>Participate in the PEMC Work Group</a:t>
            </a:r>
            <a:endParaRPr lang="en-GB" sz="2800" dirty="0">
              <a:solidFill>
                <a:srgbClr val="536F72"/>
              </a:solidFill>
            </a:endParaRPr>
          </a:p>
        </p:txBody>
      </p:sp>
      <p:sp>
        <p:nvSpPr>
          <p:cNvPr id="4" name="Footer Placeholder 3">
            <a:extLst>
              <a:ext uri="{FF2B5EF4-FFF2-40B4-BE49-F238E27FC236}">
                <a16:creationId xmlns:a16="http://schemas.microsoft.com/office/drawing/2014/main" id="{A420156E-AA52-4647-B162-506C2A491F24}"/>
              </a:ext>
            </a:extLst>
          </p:cNvPr>
          <p:cNvSpPr>
            <a:spLocks noGrp="1"/>
          </p:cNvSpPr>
          <p:nvPr>
            <p:ph type="ftr" sz="quarter" idx="3"/>
          </p:nvPr>
        </p:nvSpPr>
        <p:spPr/>
        <p:txBody>
          <a:bodyPr/>
          <a:lstStyle/>
          <a:p>
            <a:r>
              <a:rPr lang="en-CA"/>
              <a:t>PEMC Update</a:t>
            </a:r>
            <a:endParaRPr lang="en-CA" dirty="0"/>
          </a:p>
        </p:txBody>
      </p:sp>
    </p:spTree>
    <p:extLst>
      <p:ext uri="{BB962C8B-B14F-4D97-AF65-F5344CB8AC3E}">
        <p14:creationId xmlns:p14="http://schemas.microsoft.com/office/powerpoint/2010/main" val="87332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AFBB81-AFCE-2E47-A756-BA25558C5005}"/>
              </a:ext>
            </a:extLst>
          </p:cNvPr>
          <p:cNvSpPr>
            <a:spLocks noGrp="1"/>
          </p:cNvSpPr>
          <p:nvPr>
            <p:ph type="title"/>
          </p:nvPr>
        </p:nvSpPr>
        <p:spPr/>
        <p:txBody>
          <a:bodyPr/>
          <a:lstStyle/>
          <a:p>
            <a:r>
              <a:rPr lang="en-CA" dirty="0"/>
              <a:t>Questions?</a:t>
            </a:r>
          </a:p>
        </p:txBody>
      </p:sp>
      <p:sp>
        <p:nvSpPr>
          <p:cNvPr id="6" name="Text Placeholder 5">
            <a:extLst>
              <a:ext uri="{FF2B5EF4-FFF2-40B4-BE49-F238E27FC236}">
                <a16:creationId xmlns:a16="http://schemas.microsoft.com/office/drawing/2014/main" id="{26D43BCE-2AFD-F74A-9BA1-AAC259278F9B}"/>
              </a:ext>
            </a:extLst>
          </p:cNvPr>
          <p:cNvSpPr>
            <a:spLocks noGrp="1"/>
          </p:cNvSpPr>
          <p:nvPr>
            <p:ph type="body" idx="1"/>
          </p:nvPr>
        </p:nvSpPr>
        <p:spPr/>
        <p:txBody>
          <a:bodyPr/>
          <a:lstStyle/>
          <a:p>
            <a:endParaRPr lang="en-CA"/>
          </a:p>
        </p:txBody>
      </p:sp>
      <p:sp>
        <p:nvSpPr>
          <p:cNvPr id="4" name="Footer Placeholder 3">
            <a:extLst>
              <a:ext uri="{FF2B5EF4-FFF2-40B4-BE49-F238E27FC236}">
                <a16:creationId xmlns:a16="http://schemas.microsoft.com/office/drawing/2014/main" id="{115619FC-350A-4A49-B5FC-BD90BBC89D89}"/>
              </a:ext>
            </a:extLst>
          </p:cNvPr>
          <p:cNvSpPr>
            <a:spLocks noGrp="1"/>
          </p:cNvSpPr>
          <p:nvPr>
            <p:ph type="ftr" sz="quarter" idx="3"/>
          </p:nvPr>
        </p:nvSpPr>
        <p:spPr/>
        <p:txBody>
          <a:bodyPr/>
          <a:lstStyle/>
          <a:p>
            <a:r>
              <a:rPr lang="en-CA"/>
              <a:t>PEMC Update</a:t>
            </a:r>
            <a:endParaRPr lang="en-CA" dirty="0"/>
          </a:p>
        </p:txBody>
      </p:sp>
    </p:spTree>
    <p:extLst>
      <p:ext uri="{BB962C8B-B14F-4D97-AF65-F5344CB8AC3E}">
        <p14:creationId xmlns:p14="http://schemas.microsoft.com/office/powerpoint/2010/main" val="188614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B2C2-9B2C-604D-8713-8028C4F759E9}"/>
              </a:ext>
            </a:extLst>
          </p:cNvPr>
          <p:cNvSpPr>
            <a:spLocks noGrp="1"/>
          </p:cNvSpPr>
          <p:nvPr>
            <p:ph type="title"/>
          </p:nvPr>
        </p:nvSpPr>
        <p:spPr/>
        <p:txBody>
          <a:bodyPr/>
          <a:lstStyle/>
          <a:p>
            <a:r>
              <a:rPr lang="en-CA" dirty="0">
                <a:hlinkClick r:id="rId3"/>
              </a:rPr>
              <a:t>About the Kantara Initiative</a:t>
            </a:r>
            <a:endParaRPr lang="en-CA" dirty="0"/>
          </a:p>
        </p:txBody>
      </p:sp>
      <p:sp>
        <p:nvSpPr>
          <p:cNvPr id="3" name="Content Placeholder 2">
            <a:extLst>
              <a:ext uri="{FF2B5EF4-FFF2-40B4-BE49-F238E27FC236}">
                <a16:creationId xmlns:a16="http://schemas.microsoft.com/office/drawing/2014/main" id="{A20CB37A-B9BD-F74B-BB5C-B2391B1F228C}"/>
              </a:ext>
            </a:extLst>
          </p:cNvPr>
          <p:cNvSpPr>
            <a:spLocks noGrp="1"/>
          </p:cNvSpPr>
          <p:nvPr>
            <p:ph sz="half" idx="1"/>
          </p:nvPr>
        </p:nvSpPr>
        <p:spPr/>
        <p:txBody>
          <a:bodyPr anchor="ctr">
            <a:normAutofit fontScale="77500" lnSpcReduction="20000"/>
          </a:bodyPr>
          <a:lstStyle/>
          <a:p>
            <a:pPr marL="0" indent="0">
              <a:lnSpc>
                <a:spcPct val="130000"/>
              </a:lnSpc>
              <a:spcBef>
                <a:spcPts val="0"/>
              </a:spcBef>
              <a:buNone/>
            </a:pPr>
            <a:r>
              <a:rPr lang="en-CA" dirty="0"/>
              <a:t>The Kantara Initiative is an international ethics based, mission-led non profit industry ‘commons’. Kantara’s Mission is to grow and fulfill the market for trustworthy use of identity and personal data in pursuit of its Vision to see equitable and transparent exchange of identity and personal data for mutual value. Kantara’s members are spread across continents and countries around the globe.</a:t>
            </a:r>
          </a:p>
        </p:txBody>
      </p:sp>
      <p:pic>
        <p:nvPicPr>
          <p:cNvPr id="6" name="Content Placeholder 5" descr="Diagram&#10;&#10;Description automatically generated">
            <a:extLst>
              <a:ext uri="{FF2B5EF4-FFF2-40B4-BE49-F238E27FC236}">
                <a16:creationId xmlns:a16="http://schemas.microsoft.com/office/drawing/2014/main" id="{8797BF1B-6632-CF42-92F2-DE3222E036E0}"/>
              </a:ext>
            </a:extLst>
          </p:cNvPr>
          <p:cNvPicPr>
            <a:picLocks noGrp="1" noChangeAspect="1"/>
          </p:cNvPicPr>
          <p:nvPr>
            <p:ph sz="half" idx="2"/>
          </p:nvPr>
        </p:nvPicPr>
        <p:blipFill>
          <a:blip r:embed="rId4"/>
          <a:stretch>
            <a:fillRect/>
          </a:stretch>
        </p:blipFill>
        <p:spPr>
          <a:xfrm>
            <a:off x="6197600" y="2497058"/>
            <a:ext cx="5384800" cy="2856071"/>
          </a:xfrm>
        </p:spPr>
      </p:pic>
      <p:sp>
        <p:nvSpPr>
          <p:cNvPr id="8" name="Footer Placeholder 4">
            <a:extLst>
              <a:ext uri="{FF2B5EF4-FFF2-40B4-BE49-F238E27FC236}">
                <a16:creationId xmlns:a16="http://schemas.microsoft.com/office/drawing/2014/main" id="{D89979B5-56E4-2545-8299-AC16ABB97DBF}"/>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r>
              <a:rPr lang="de-DE"/>
              <a:t>PEMC Update</a:t>
            </a:r>
            <a:endParaRPr lang="en-US" dirty="0"/>
          </a:p>
        </p:txBody>
      </p:sp>
      <p:sp>
        <p:nvSpPr>
          <p:cNvPr id="9" name="Footer Placeholder 8">
            <a:extLst>
              <a:ext uri="{FF2B5EF4-FFF2-40B4-BE49-F238E27FC236}">
                <a16:creationId xmlns:a16="http://schemas.microsoft.com/office/drawing/2014/main" id="{2CE83DE1-481E-624D-90DE-82A1E1CEF3C5}"/>
              </a:ext>
            </a:extLst>
          </p:cNvPr>
          <p:cNvSpPr>
            <a:spLocks noGrp="1"/>
          </p:cNvSpPr>
          <p:nvPr>
            <p:ph type="ftr" sz="quarter" idx="3"/>
          </p:nvPr>
        </p:nvSpPr>
        <p:spPr/>
        <p:txBody>
          <a:bodyPr/>
          <a:lstStyle/>
          <a:p>
            <a:r>
              <a:rPr lang="en-CA"/>
              <a:t>PEMC Update</a:t>
            </a:r>
            <a:endParaRPr lang="en-CA" dirty="0"/>
          </a:p>
        </p:txBody>
      </p:sp>
    </p:spTree>
    <p:extLst>
      <p:ext uri="{BB962C8B-B14F-4D97-AF65-F5344CB8AC3E}">
        <p14:creationId xmlns:p14="http://schemas.microsoft.com/office/powerpoint/2010/main" val="162150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Role of Kantara in the Market:</a:t>
            </a:r>
            <a:br>
              <a:rPr lang="en-US" sz="2400" dirty="0"/>
            </a:br>
            <a:r>
              <a:rPr lang="en-US" sz="2400" dirty="0"/>
              <a:t>Standardization facilitator, creator &amp; operator </a:t>
            </a:r>
            <a:br>
              <a:rPr lang="en-US" sz="2400" dirty="0"/>
            </a:br>
            <a:r>
              <a:rPr lang="en-US" sz="2400" dirty="0"/>
              <a:t>of assessment programs for ‘Innovation’ communities </a:t>
            </a:r>
          </a:p>
        </p:txBody>
      </p:sp>
      <p:graphicFrame>
        <p:nvGraphicFramePr>
          <p:cNvPr id="6" name="Content Placeholder 5"/>
          <p:cNvGraphicFramePr>
            <a:graphicFrameLocks noGrp="1"/>
          </p:cNvGraphicFramePr>
          <p:nvPr>
            <p:ph idx="1"/>
          </p:nvPr>
        </p:nvGraphicFramePr>
        <p:xfrm>
          <a:off x="609600" y="1447800"/>
          <a:ext cx="10972800" cy="4196080"/>
        </p:xfrm>
        <a:graphic>
          <a:graphicData uri="http://schemas.openxmlformats.org/drawingml/2006/table">
            <a:tbl>
              <a:tblPr firstRow="1">
                <a:tableStyleId>{5C22544A-7EE6-4342-B048-85BDC9FD1C3A}</a:tableStyleId>
              </a:tblPr>
              <a:tblGrid>
                <a:gridCol w="2743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857200">
                  <a:extLst>
                    <a:ext uri="{9D8B030D-6E8A-4147-A177-3AD203B41FA5}">
                      <a16:colId xmlns:a16="http://schemas.microsoft.com/office/drawing/2014/main" val="20007"/>
                    </a:ext>
                  </a:extLst>
                </a:gridCol>
                <a:gridCol w="12002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70840">
                <a:tc>
                  <a:txBody>
                    <a:bodyPr/>
                    <a:lstStyle/>
                    <a:p>
                      <a:pPr algn="ctr"/>
                      <a:r>
                        <a:rPr lang="en-US" dirty="0"/>
                        <a:t>Phase</a:t>
                      </a:r>
                    </a:p>
                  </a:txBody>
                  <a:tcPr>
                    <a:lnR w="3175" cap="flat" cmpd="sng" algn="ctr">
                      <a:solidFill>
                        <a:schemeClr val="tx1"/>
                      </a:solidFill>
                      <a:prstDash val="solid"/>
                      <a:round/>
                      <a:headEnd type="none" w="med" len="med"/>
                      <a:tailEnd type="none" w="med" len="med"/>
                    </a:lnR>
                  </a:tcPr>
                </a:tc>
                <a:tc gridSpan="3">
                  <a:txBody>
                    <a:bodyPr/>
                    <a:lstStyle/>
                    <a:p>
                      <a:pPr algn="ctr"/>
                      <a:r>
                        <a:rPr lang="en-US" dirty="0"/>
                        <a:t>Invention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algn="ctr"/>
                      <a:r>
                        <a:rPr lang="en-US" dirty="0"/>
                        <a:t>Innovation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algn="ctr"/>
                      <a:r>
                        <a:rPr lang="en-US" dirty="0"/>
                        <a:t>Implementation</a:t>
                      </a:r>
                    </a:p>
                  </a:txBody>
                  <a:tcPr>
                    <a:lnL w="3175"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0200">
                <a:tc gridSpan="10">
                  <a:txBody>
                    <a:bodyPr/>
                    <a:lstStyle/>
                    <a:p>
                      <a:pPr marL="0" indent="0">
                        <a:buFont typeface="Arial" charset="0"/>
                        <a:buNone/>
                      </a:pPr>
                      <a:endParaRPr lang="en-US" sz="1000" dirty="0"/>
                    </a:p>
                  </a:txBody>
                  <a:tcPr/>
                </a:tc>
                <a:tc hMerge="1">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endParaRPr lang="en-US" dirty="0"/>
                    </a:p>
                  </a:txBody>
                  <a:tcPr/>
                </a:tc>
                <a:tc hMerge="1">
                  <a:txBody>
                    <a:bodyPr/>
                    <a:lstStyle/>
                    <a:p>
                      <a:endParaRPr lang="en-US"/>
                    </a:p>
                  </a:txBody>
                  <a:tcPr/>
                </a:tc>
                <a:tc hMerge="1">
                  <a:txBody>
                    <a:bodyPr/>
                    <a:lstStyle/>
                    <a:p>
                      <a:endParaRPr lang="en-US"/>
                    </a:p>
                  </a:txBody>
                  <a:tcPr/>
                </a:tc>
                <a:tc hMerge="1">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endParaRPr lang="en-US" dirty="0"/>
                    </a:p>
                  </a:txBody>
                  <a:tcPr/>
                </a:tc>
                <a:tc hMerge="1">
                  <a:txBody>
                    <a:bodyPr/>
                    <a:lstStyle/>
                    <a:p>
                      <a:endParaRPr lang="en-US"/>
                    </a:p>
                  </a:txBody>
                  <a:tcPr/>
                </a:tc>
                <a:tc hMerge="1">
                  <a:txBody>
                    <a:bodyPr/>
                    <a:lstStyle/>
                    <a:p>
                      <a:endParaRPr lang="en-US"/>
                    </a:p>
                  </a:txBody>
                  <a:tcPr/>
                </a:tc>
                <a:tc hMerge="1">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pPr marL="0" indent="0">
                        <a:buFont typeface="Arial" charset="0"/>
                        <a:buNone/>
                      </a:pPr>
                      <a:r>
                        <a:rPr lang="en-US" dirty="0"/>
                        <a:t>Activity</a:t>
                      </a:r>
                    </a:p>
                  </a:txBody>
                  <a:tcPr>
                    <a:lnR w="3175" cap="flat" cmpd="sng" algn="ctr">
                      <a:solidFill>
                        <a:schemeClr val="tx1"/>
                      </a:solidFill>
                      <a:prstDash val="solid"/>
                      <a:round/>
                      <a:headEnd type="none" w="med" len="med"/>
                      <a:tailEnd type="none" w="med" len="med"/>
                    </a:lnR>
                  </a:tcPr>
                </a:tc>
                <a:tc gridSpan="3">
                  <a:txBody>
                    <a:bodyPr/>
                    <a:lstStyle/>
                    <a:p>
                      <a:pPr marL="285750" indent="-285750">
                        <a:buFont typeface="Arial" charset="0"/>
                        <a:buChar char="•"/>
                      </a:pPr>
                      <a:r>
                        <a:rPr lang="en-US" dirty="0"/>
                        <a:t>Generate</a:t>
                      </a:r>
                      <a:r>
                        <a:rPr lang="en-US" baseline="0" dirty="0"/>
                        <a:t> new ideas</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marL="285750" indent="-285750">
                        <a:buFont typeface="Arial" charset="0"/>
                        <a:buChar char="•"/>
                      </a:pPr>
                      <a:r>
                        <a:rPr lang="en-US" dirty="0"/>
                        <a:t>Standardization via consensus approaches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marL="285750" indent="-285750">
                        <a:buFont typeface="Arial" charset="0"/>
                        <a:buChar char="•"/>
                      </a:pPr>
                      <a:r>
                        <a:rPr lang="en-US" dirty="0"/>
                        <a:t>Commercialization</a:t>
                      </a:r>
                    </a:p>
                  </a:txBody>
                  <a:tcPr>
                    <a:lnL w="3175"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pPr marL="0" indent="0">
                        <a:buFont typeface="Arial" charset="0"/>
                        <a:buNone/>
                      </a:pPr>
                      <a:r>
                        <a:rPr lang="en-US" dirty="0"/>
                        <a:t>Organizations seeking standardization for interoperability</a:t>
                      </a:r>
                    </a:p>
                  </a:txBody>
                  <a:tcPr>
                    <a:lnR w="3175" cap="flat" cmpd="sng" algn="ctr">
                      <a:solidFill>
                        <a:schemeClr val="tx1"/>
                      </a:solidFill>
                      <a:prstDash val="solid"/>
                      <a:round/>
                      <a:headEnd type="none" w="med" len="med"/>
                      <a:tailEnd type="none" w="med" len="med"/>
                    </a:lnR>
                  </a:tcPr>
                </a:tc>
                <a:tc gridSpan="3">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dirty="0"/>
                        <a:t>Small</a:t>
                      </a:r>
                      <a:r>
                        <a:rPr lang="en-US" baseline="0" dirty="0"/>
                        <a:t> </a:t>
                      </a:r>
                      <a:r>
                        <a:rPr lang="en-US" dirty="0"/>
                        <a:t>startups</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dirty="0"/>
                        <a:t>Inventors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marL="285750" indent="-285750">
                        <a:buFont typeface="Arial" charset="0"/>
                        <a:buChar char="•"/>
                      </a:pPr>
                      <a:r>
                        <a:rPr lang="en-US" dirty="0"/>
                        <a:t>Funded</a:t>
                      </a:r>
                      <a:r>
                        <a:rPr lang="en-US" baseline="0" dirty="0"/>
                        <a:t> startups</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dirty="0"/>
                        <a:t>Established organizations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marL="285750" indent="-285750">
                        <a:buFont typeface="Arial" charset="0"/>
                        <a:buChar char="•"/>
                      </a:pPr>
                      <a:r>
                        <a:rPr lang="en-US" dirty="0"/>
                        <a:t>Funded</a:t>
                      </a:r>
                      <a:r>
                        <a:rPr lang="en-US" baseline="0" dirty="0"/>
                        <a:t> startups</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dirty="0"/>
                        <a:t>Established organizations</a:t>
                      </a:r>
                    </a:p>
                  </a:txBody>
                  <a:tcPr>
                    <a:lnL w="3175"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p>
                      <a:pPr marL="0" indent="0">
                        <a:buFont typeface="Arial" charset="0"/>
                        <a:buNone/>
                      </a:pPr>
                      <a:endParaRPr lang="en-US" dirty="0"/>
                    </a:p>
                  </a:txBody>
                  <a:tcPr>
                    <a:noFill/>
                  </a:tcPr>
                </a:tc>
                <a:tc>
                  <a:txBody>
                    <a:bodyPr/>
                    <a:lstStyle/>
                    <a:p>
                      <a:pPr marL="0" indent="0" algn="ctr">
                        <a:buFont typeface="Arial" charset="0"/>
                        <a:buNone/>
                      </a:pPr>
                      <a:endParaRPr lang="en-US" dirty="0"/>
                    </a:p>
                  </a:txBody>
                  <a:tcPr>
                    <a:lnR w="12700" cap="flat" cmpd="sng" algn="ctr">
                      <a:solidFill>
                        <a:schemeClr val="accent2"/>
                      </a:solidFill>
                      <a:prstDash val="sysDash"/>
                      <a:round/>
                      <a:headEnd type="none" w="med" len="med"/>
                      <a:tailEnd type="none" w="med" len="med"/>
                    </a:lnR>
                    <a:noFill/>
                  </a:tcPr>
                </a:tc>
                <a:tc gridSpan="8">
                  <a:txBody>
                    <a:bodyPr/>
                    <a:lstStyle/>
                    <a:p>
                      <a:pPr marL="0" indent="0" algn="ctr">
                        <a:buFont typeface="Arial" charset="0"/>
                        <a:buNone/>
                      </a:pPr>
                      <a:r>
                        <a:rPr lang="en-US" b="1" dirty="0"/>
                        <a:t>Kantara’s Scope of Activity</a:t>
                      </a:r>
                    </a:p>
                  </a:txBody>
                  <a:tcP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3175" cap="flat" cmpd="sng" algn="ctr">
                      <a:solidFill>
                        <a:schemeClr val="tx1"/>
                      </a:solidFill>
                      <a:prstDash val="solid"/>
                      <a:round/>
                      <a:headEnd type="none" w="med" len="med"/>
                      <a:tailEnd type="none" w="med" len="med"/>
                    </a:lnT>
                    <a:noFill/>
                  </a:tcPr>
                </a:tc>
                <a:tc hMerge="1">
                  <a:txBody>
                    <a:bodyPr/>
                    <a:lstStyle/>
                    <a:p>
                      <a:pPr marL="0" indent="0" algn="ctr">
                        <a:buFont typeface="Arial" charset="0"/>
                        <a:buNone/>
                      </a:pPr>
                      <a:endParaRPr lang="en-US" dirty="0"/>
                    </a:p>
                  </a:txBody>
                  <a:tcPr/>
                </a:tc>
                <a:tc hMerge="1">
                  <a:txBody>
                    <a:bodyPr/>
                    <a:lstStyle/>
                    <a:p>
                      <a:endParaRPr lang="en-US"/>
                    </a:p>
                  </a:txBody>
                  <a:tcPr/>
                </a:tc>
                <a:tc hMerge="1">
                  <a:txBody>
                    <a:bodyPr/>
                    <a:lstStyle/>
                    <a:p>
                      <a:endParaRPr lang="en-US"/>
                    </a:p>
                  </a:txBody>
                  <a:tcPr/>
                </a:tc>
                <a:tc hMerge="1">
                  <a:txBody>
                    <a:bodyPr/>
                    <a:lstStyle/>
                    <a:p>
                      <a:pPr marL="0" indent="0" algn="ctr">
                        <a:buFont typeface="Arial" charset="0"/>
                        <a:buNone/>
                      </a:pPr>
                      <a:endParaRPr lang="en-US" dirty="0"/>
                    </a:p>
                  </a:txBody>
                  <a:tcPr/>
                </a:tc>
                <a:tc hMerge="1">
                  <a:txBody>
                    <a:bodyPr/>
                    <a:lstStyle/>
                    <a:p>
                      <a:endParaRPr lang="en-US"/>
                    </a:p>
                  </a:txBody>
                  <a:tcPr/>
                </a:tc>
                <a:tc hMerge="1">
                  <a:txBody>
                    <a:bodyPr/>
                    <a:lstStyle/>
                    <a:p>
                      <a:pPr marL="0" indent="0" algn="ctr">
                        <a:buFont typeface="Arial" charset="0"/>
                        <a:buNone/>
                      </a:pPr>
                      <a:endParaRPr lang="en-US" dirty="0"/>
                    </a:p>
                  </a:txBody>
                  <a:tcPr/>
                </a:tc>
                <a:tc hMerge="1">
                  <a:txBody>
                    <a:bodyPr/>
                    <a:lstStyle/>
                    <a:p>
                      <a:endParaRPr lang="en-US"/>
                    </a:p>
                  </a:txBody>
                  <a:tcPr/>
                </a:tc>
                <a:extLst>
                  <a:ext uri="{0D108BD9-81ED-4DB2-BD59-A6C34878D82A}">
                    <a16:rowId xmlns:a16="http://schemas.microsoft.com/office/drawing/2014/main" val="10004"/>
                  </a:ext>
                </a:extLst>
              </a:tr>
              <a:tr h="370840">
                <a:tc>
                  <a:txBody>
                    <a:bodyPr/>
                    <a:lstStyle/>
                    <a:p>
                      <a:pPr marL="0" indent="0">
                        <a:buFont typeface="Arial" charset="0"/>
                        <a:buNone/>
                      </a:pPr>
                      <a:r>
                        <a:rPr lang="en-US" dirty="0"/>
                        <a:t>Kantara Programs</a:t>
                      </a:r>
                    </a:p>
                  </a:txBody>
                  <a:tcPr/>
                </a:tc>
                <a:tc>
                  <a:txBody>
                    <a:bodyPr/>
                    <a:lstStyle/>
                    <a:p>
                      <a:pPr marL="0" indent="0" algn="ctr">
                        <a:buFont typeface="Arial" charset="0"/>
                        <a:buNone/>
                      </a:pPr>
                      <a:endParaRPr lang="en-US" dirty="0"/>
                    </a:p>
                  </a:txBody>
                  <a:tcPr>
                    <a:noFill/>
                  </a:tcPr>
                </a:tc>
                <a:tc>
                  <a:txBody>
                    <a:bodyPr/>
                    <a:lstStyle/>
                    <a:p>
                      <a:pPr marL="0" indent="0" algn="ctr">
                        <a:buFont typeface="Arial" charset="0"/>
                        <a:buNone/>
                      </a:pPr>
                      <a:r>
                        <a:rPr lang="en-US" dirty="0"/>
                        <a:t>Community Incubation</a:t>
                      </a:r>
                    </a:p>
                  </a:txBody>
                  <a:tcPr>
                    <a:solidFill>
                      <a:srgbClr val="72AEB6"/>
                    </a:solidFill>
                  </a:tcPr>
                </a:tc>
                <a:tc gridSpan="3">
                  <a:txBody>
                    <a:bodyPr/>
                    <a:lstStyle/>
                    <a:p>
                      <a:pPr marL="0" indent="0" algn="ctr">
                        <a:buFont typeface="Arial" charset="0"/>
                        <a:buNone/>
                      </a:pPr>
                      <a:r>
                        <a:rPr lang="en-US" dirty="0"/>
                        <a:t>“Community Groups”</a:t>
                      </a:r>
                    </a:p>
                  </a:txBody>
                  <a:tcPr>
                    <a:solidFill>
                      <a:srgbClr val="72AEB6"/>
                    </a:solidFill>
                  </a:tcPr>
                </a:tc>
                <a:tc hMerge="1">
                  <a:txBody>
                    <a:bodyPr/>
                    <a:lstStyle/>
                    <a:p>
                      <a:endParaRPr lang="en-US"/>
                    </a:p>
                  </a:txBody>
                  <a:tcPr/>
                </a:tc>
                <a:tc hMerge="1">
                  <a:txBody>
                    <a:bodyPr/>
                    <a:lstStyle/>
                    <a:p>
                      <a:pPr marL="0" indent="0" algn="ctr">
                        <a:buFont typeface="Arial" charset="0"/>
                        <a:buNone/>
                      </a:pPr>
                      <a:endParaRPr lang="en-US" dirty="0"/>
                    </a:p>
                  </a:txBody>
                  <a:tcPr/>
                </a:tc>
                <a:tc gridSpan="2">
                  <a:txBody>
                    <a:bodyPr/>
                    <a:lstStyle/>
                    <a:p>
                      <a:pPr marL="0" indent="0" algn="ctr">
                        <a:buFont typeface="Arial" charset="0"/>
                        <a:buNone/>
                      </a:pPr>
                      <a:r>
                        <a:rPr lang="en-US" dirty="0"/>
                        <a:t>Conformity Assessment</a:t>
                      </a:r>
                    </a:p>
                  </a:txBody>
                  <a:tcPr>
                    <a:solidFill>
                      <a:srgbClr val="72AEB6"/>
                    </a:solidFill>
                  </a:tcPr>
                </a:tc>
                <a:tc hMerge="1">
                  <a:txBody>
                    <a:bodyPr/>
                    <a:lstStyle/>
                    <a:p>
                      <a:endParaRPr lang="en-US"/>
                    </a:p>
                  </a:txBody>
                  <a:tcPr/>
                </a:tc>
                <a:tc gridSpan="2">
                  <a:txBody>
                    <a:bodyPr/>
                    <a:lstStyle/>
                    <a:p>
                      <a:pPr marL="0" indent="0" algn="ctr">
                        <a:buFont typeface="Arial" charset="0"/>
                        <a:buNone/>
                      </a:pPr>
                      <a:r>
                        <a:rPr lang="en-US" dirty="0"/>
                        <a:t>Interoperability Testing</a:t>
                      </a:r>
                    </a:p>
                  </a:txBody>
                  <a:tcPr>
                    <a:solidFill>
                      <a:srgbClr val="72AEB6"/>
                    </a:solidFill>
                  </a:tcPr>
                </a:tc>
                <a:tc hMerge="1">
                  <a:txBody>
                    <a:bodyPr/>
                    <a:lstStyle/>
                    <a:p>
                      <a:pPr marL="0" indent="0" algn="ctr">
                        <a:buFont typeface="Arial" charset="0"/>
                        <a:buNone/>
                      </a:pPr>
                      <a:endParaRPr lang="en-US" dirty="0"/>
                    </a:p>
                  </a:txBody>
                  <a:tcPr/>
                </a:tc>
                <a:extLst>
                  <a:ext uri="{0D108BD9-81ED-4DB2-BD59-A6C34878D82A}">
                    <a16:rowId xmlns:a16="http://schemas.microsoft.com/office/drawing/2014/main" val="10005"/>
                  </a:ext>
                </a:extLst>
              </a:tr>
              <a:tr h="370840">
                <a:tc>
                  <a:txBody>
                    <a:bodyPr/>
                    <a:lstStyle/>
                    <a:p>
                      <a:pPr marL="0" indent="0">
                        <a:buFont typeface="Arial" charset="0"/>
                        <a:buNone/>
                      </a:pPr>
                      <a:r>
                        <a:rPr lang="en-US" dirty="0"/>
                        <a:t>Kantara Community</a:t>
                      </a:r>
                    </a:p>
                  </a:txBody>
                  <a:tcPr/>
                </a:tc>
                <a:tc>
                  <a:txBody>
                    <a:bodyPr/>
                    <a:lstStyle/>
                    <a:p>
                      <a:pPr marL="0" indent="0" algn="ctr">
                        <a:buFont typeface="Arial" charset="0"/>
                        <a:buNone/>
                      </a:pPr>
                      <a:endParaRPr lang="en-US" dirty="0"/>
                    </a:p>
                  </a:txBody>
                  <a:tcPr>
                    <a:noFill/>
                  </a:tcPr>
                </a:tc>
                <a:tc>
                  <a:txBody>
                    <a:bodyPr/>
                    <a:lstStyle/>
                    <a:p>
                      <a:pPr marL="0" indent="0" algn="ctr">
                        <a:buFont typeface="Arial" charset="0"/>
                        <a:buNone/>
                      </a:pPr>
                      <a:endParaRPr lang="en-US" sz="1800" kern="1200" dirty="0">
                        <a:solidFill>
                          <a:schemeClr val="dk1"/>
                        </a:solidFill>
                        <a:latin typeface="+mn-lt"/>
                        <a:ea typeface="+mn-ea"/>
                        <a:cs typeface="+mn-cs"/>
                      </a:endParaRPr>
                    </a:p>
                  </a:txBody>
                  <a:tcPr>
                    <a:noFill/>
                  </a:tcPr>
                </a:tc>
                <a:tc gridSpan="2">
                  <a:txBody>
                    <a:bodyPr/>
                    <a:lstStyle/>
                    <a:p>
                      <a:pPr marL="0" indent="0" algn="ctr">
                        <a:buFont typeface="Arial" charset="0"/>
                        <a:buNone/>
                      </a:pPr>
                      <a:r>
                        <a:rPr lang="en-US" dirty="0"/>
                        <a:t>DG</a:t>
                      </a:r>
                    </a:p>
                  </a:txBody>
                  <a:tcPr>
                    <a:solidFill>
                      <a:srgbClr val="72AEB6"/>
                    </a:solidFill>
                  </a:tcPr>
                </a:tc>
                <a:tc hMerge="1">
                  <a:txBody>
                    <a:bodyPr/>
                    <a:lstStyle/>
                    <a:p>
                      <a:pPr marL="0" indent="0">
                        <a:buFont typeface="Arial" charset="0"/>
                        <a:buNone/>
                      </a:pPr>
                      <a:endParaRPr lang="en-US" dirty="0"/>
                    </a:p>
                  </a:txBody>
                  <a:tcPr/>
                </a:tc>
                <a:tc>
                  <a:txBody>
                    <a:bodyPr/>
                    <a:lstStyle/>
                    <a:p>
                      <a:pPr marL="0" indent="0" algn="ctr">
                        <a:buFont typeface="Arial" charset="0"/>
                        <a:buNone/>
                      </a:pPr>
                      <a:r>
                        <a:rPr lang="en-US" dirty="0"/>
                        <a:t>WG</a:t>
                      </a:r>
                    </a:p>
                  </a:txBody>
                  <a:tcPr>
                    <a:solidFill>
                      <a:srgbClr val="72AEB6"/>
                    </a:solidFill>
                  </a:tcPr>
                </a:tc>
                <a:tc gridSpan="3">
                  <a:txBody>
                    <a:bodyPr/>
                    <a:lstStyle/>
                    <a:p>
                      <a:pPr marL="0" indent="0" algn="ctr">
                        <a:buFont typeface="Arial" charset="0"/>
                        <a:buNone/>
                      </a:pPr>
                      <a:r>
                        <a:rPr lang="en-US" dirty="0"/>
                        <a:t>ARB +</a:t>
                      </a:r>
                      <a:r>
                        <a:rPr lang="en-US" baseline="0" dirty="0"/>
                        <a:t> IRB</a:t>
                      </a:r>
                      <a:endParaRPr lang="en-US" dirty="0"/>
                    </a:p>
                  </a:txBody>
                  <a:tcPr>
                    <a:noFill/>
                  </a:tcPr>
                </a:tc>
                <a:tc hMerge="1">
                  <a:txBody>
                    <a:bodyPr/>
                    <a:lstStyle/>
                    <a:p>
                      <a:pPr marL="0" indent="0">
                        <a:buFont typeface="Arial" charset="0"/>
                        <a:buNone/>
                      </a:pPr>
                      <a:endParaRPr lang="en-US" dirty="0"/>
                    </a:p>
                  </a:txBody>
                  <a:tcPr/>
                </a:tc>
                <a:tc hMerge="1">
                  <a:txBody>
                    <a:bodyPr/>
                    <a:lstStyle/>
                    <a:p>
                      <a:pPr marL="0" indent="0" algn="ctr">
                        <a:buFont typeface="Arial" charset="0"/>
                        <a:buNone/>
                      </a:pPr>
                      <a:endParaRPr lang="en-US" dirty="0"/>
                    </a:p>
                  </a:txBody>
                  <a:tcPr>
                    <a:solidFill>
                      <a:srgbClr val="72AEB6"/>
                    </a:solidFill>
                  </a:tcPr>
                </a:tc>
                <a:tc>
                  <a:txBody>
                    <a:bodyPr/>
                    <a:lstStyle/>
                    <a:p>
                      <a:pPr marL="0" indent="0" algn="ctr">
                        <a:buFont typeface="Arial" charset="0"/>
                        <a:buNone/>
                      </a:pPr>
                      <a:endParaRPr lang="en-US" dirty="0"/>
                    </a:p>
                  </a:txBody>
                  <a:tcPr>
                    <a:noFill/>
                  </a:tcPr>
                </a:tc>
                <a:extLst>
                  <a:ext uri="{0D108BD9-81ED-4DB2-BD59-A6C34878D82A}">
                    <a16:rowId xmlns:a16="http://schemas.microsoft.com/office/drawing/2014/main" val="10006"/>
                  </a:ext>
                </a:extLst>
              </a:tr>
              <a:tr h="370840">
                <a:tc>
                  <a:txBody>
                    <a:bodyPr/>
                    <a:lstStyle/>
                    <a:p>
                      <a:pPr marL="0" indent="0">
                        <a:buFont typeface="Arial" charset="0"/>
                        <a:buNone/>
                      </a:pPr>
                      <a:r>
                        <a:rPr lang="en-US" dirty="0"/>
                        <a:t>Kantara Staff</a:t>
                      </a:r>
                    </a:p>
                  </a:txBody>
                  <a:tcPr/>
                </a:tc>
                <a:tc>
                  <a:txBody>
                    <a:bodyPr/>
                    <a:lstStyle/>
                    <a:p>
                      <a:pPr marL="0" indent="0" algn="ctr">
                        <a:buFont typeface="Arial" charset="0"/>
                        <a:buNone/>
                      </a:pPr>
                      <a:endParaRPr lang="en-US" dirty="0"/>
                    </a:p>
                  </a:txBody>
                  <a:tcPr>
                    <a:noFill/>
                  </a:tcPr>
                </a:tc>
                <a:tc>
                  <a:txBody>
                    <a:bodyPr/>
                    <a:lstStyle/>
                    <a:p>
                      <a:pPr marL="0" indent="0" algn="ctr">
                        <a:buFont typeface="Arial" charset="0"/>
                        <a:buNone/>
                      </a:pPr>
                      <a:r>
                        <a:rPr lang="en-US" sz="1800" kern="1200" dirty="0">
                          <a:solidFill>
                            <a:schemeClr val="dk1"/>
                          </a:solidFill>
                          <a:latin typeface="+mn-lt"/>
                          <a:ea typeface="+mn-ea"/>
                          <a:cs typeface="+mn-cs"/>
                        </a:rPr>
                        <a:t>PMO</a:t>
                      </a:r>
                    </a:p>
                  </a:txBody>
                  <a:tcPr>
                    <a:solidFill>
                      <a:srgbClr val="72AEB6"/>
                    </a:solidFill>
                  </a:tcPr>
                </a:tc>
                <a:tc gridSpan="3">
                  <a:txBody>
                    <a:bodyPr/>
                    <a:lstStyle/>
                    <a:p>
                      <a:pPr marL="0" indent="0" algn="ctr">
                        <a:buFont typeface="Arial" charset="0"/>
                        <a:buNone/>
                      </a:pPr>
                      <a:r>
                        <a:rPr lang="en-US" dirty="0"/>
                        <a:t>Support</a:t>
                      </a:r>
                      <a:r>
                        <a:rPr lang="en-US" baseline="0" dirty="0"/>
                        <a:t> </a:t>
                      </a:r>
                      <a:r>
                        <a:rPr lang="en-US" dirty="0"/>
                        <a:t>Staff</a:t>
                      </a:r>
                    </a:p>
                  </a:txBody>
                  <a:tcPr>
                    <a:noFill/>
                  </a:tcPr>
                </a:tc>
                <a:tc hMerge="1">
                  <a:txBody>
                    <a:bodyPr/>
                    <a:lstStyle/>
                    <a:p>
                      <a:endParaRPr lang="en-US"/>
                    </a:p>
                  </a:txBody>
                  <a:tcPr/>
                </a:tc>
                <a:tc hMerge="1">
                  <a:txBody>
                    <a:bodyPr/>
                    <a:lstStyle/>
                    <a:p>
                      <a:pPr marL="0" indent="0" algn="ctr">
                        <a:buFont typeface="Arial" charset="0"/>
                        <a:buNone/>
                      </a:pPr>
                      <a:endParaRPr lang="en-US" dirty="0"/>
                    </a:p>
                  </a:txBody>
                  <a:tcPr>
                    <a:noFill/>
                  </a:tcPr>
                </a:tc>
                <a:tc gridSpan="4">
                  <a:txBody>
                    <a:bodyPr/>
                    <a:lstStyle/>
                    <a:p>
                      <a:pPr marL="0" indent="0" algn="ctr">
                        <a:buFont typeface="Arial" charset="0"/>
                        <a:buNone/>
                      </a:pPr>
                      <a:r>
                        <a:rPr lang="en-US" dirty="0"/>
                        <a:t>PMO</a:t>
                      </a:r>
                    </a:p>
                  </a:txBody>
                  <a:tcPr>
                    <a:solidFill>
                      <a:srgbClr val="72AEB6"/>
                    </a:solidFill>
                  </a:tcPr>
                </a:tc>
                <a:tc hMerge="1">
                  <a:txBody>
                    <a:bodyPr/>
                    <a:lstStyle/>
                    <a:p>
                      <a:endParaRPr lang="en-US"/>
                    </a:p>
                  </a:txBody>
                  <a:tcPr/>
                </a:tc>
                <a:tc hMerge="1">
                  <a:txBody>
                    <a:bodyPr/>
                    <a:lstStyle/>
                    <a:p>
                      <a:endParaRPr lang="en-US"/>
                    </a:p>
                  </a:txBody>
                  <a:tcPr/>
                </a:tc>
                <a:tc hMerge="1">
                  <a:txBody>
                    <a:bodyPr/>
                    <a:lstStyle/>
                    <a:p>
                      <a:pPr marL="0" indent="0" algn="ctr">
                        <a:buFont typeface="Arial" charset="0"/>
                        <a:buNone/>
                      </a:pPr>
                      <a:endParaRPr lang="en-US" dirty="0"/>
                    </a:p>
                  </a:txBody>
                  <a:tcPr>
                    <a:noFill/>
                  </a:tcPr>
                </a:tc>
                <a:extLst>
                  <a:ext uri="{0D108BD9-81ED-4DB2-BD59-A6C34878D82A}">
                    <a16:rowId xmlns:a16="http://schemas.microsoft.com/office/drawing/2014/main" val="10007"/>
                  </a:ext>
                </a:extLst>
              </a:tr>
            </a:tbl>
          </a:graphicData>
        </a:graphic>
      </p:graphicFrame>
      <p:sp>
        <p:nvSpPr>
          <p:cNvPr id="5" name="Footer Placeholder 4"/>
          <p:cNvSpPr>
            <a:spLocks noGrp="1"/>
          </p:cNvSpPr>
          <p:nvPr>
            <p:ph type="ftr" sz="quarter" idx="3"/>
          </p:nvPr>
        </p:nvSpPr>
        <p:spPr/>
        <p:txBody>
          <a:bodyPr/>
          <a:lstStyle/>
          <a:p>
            <a:r>
              <a:rPr lang="de-DE"/>
              <a:t>PEMC Update</a:t>
            </a:r>
            <a:endParaRPr lang="en-US" dirty="0"/>
          </a:p>
        </p:txBody>
      </p:sp>
      <p:sp>
        <p:nvSpPr>
          <p:cNvPr id="3" name="Rounded Rectangle 2"/>
          <p:cNvSpPr/>
          <p:nvPr/>
        </p:nvSpPr>
        <p:spPr>
          <a:xfrm>
            <a:off x="551384" y="4221088"/>
            <a:ext cx="11031016" cy="72008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5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938B-3B7C-0349-9653-AAA1977963C3}"/>
              </a:ext>
            </a:extLst>
          </p:cNvPr>
          <p:cNvSpPr>
            <a:spLocks noGrp="1"/>
          </p:cNvSpPr>
          <p:nvPr>
            <p:ph type="title"/>
          </p:nvPr>
        </p:nvSpPr>
        <p:spPr>
          <a:xfrm>
            <a:off x="609601" y="273050"/>
            <a:ext cx="10972798" cy="1162050"/>
          </a:xfrm>
        </p:spPr>
        <p:txBody>
          <a:bodyPr>
            <a:noAutofit/>
          </a:bodyPr>
          <a:lstStyle/>
          <a:p>
            <a:pPr algn="ctr"/>
            <a:r>
              <a:rPr lang="en-CA" sz="3200" dirty="0"/>
              <a:t>Privacy Enhancing Mobile Credentials Work Group</a:t>
            </a:r>
          </a:p>
        </p:txBody>
      </p:sp>
      <p:pic>
        <p:nvPicPr>
          <p:cNvPr id="7" name="Content Placeholder 6" descr="A person's feet on a tiled floor&#10;&#10;Description automatically generated with low confidence">
            <a:extLst>
              <a:ext uri="{FF2B5EF4-FFF2-40B4-BE49-F238E27FC236}">
                <a16:creationId xmlns:a16="http://schemas.microsoft.com/office/drawing/2014/main" id="{61C3D995-95D4-5A44-BD8F-1CCFA458DDD2}"/>
              </a:ext>
            </a:extLst>
          </p:cNvPr>
          <p:cNvPicPr>
            <a:picLocks noGrp="1" noChangeAspect="1"/>
          </p:cNvPicPr>
          <p:nvPr>
            <p:ph idx="1"/>
          </p:nvPr>
        </p:nvPicPr>
        <p:blipFill>
          <a:blip r:embed="rId3"/>
          <a:stretch>
            <a:fillRect/>
          </a:stretch>
        </p:blipFill>
        <p:spPr>
          <a:xfrm>
            <a:off x="5284733" y="1608932"/>
            <a:ext cx="6515099" cy="4343399"/>
          </a:xfrm>
        </p:spPr>
      </p:pic>
      <p:sp>
        <p:nvSpPr>
          <p:cNvPr id="5" name="Text Placeholder 4">
            <a:extLst>
              <a:ext uri="{FF2B5EF4-FFF2-40B4-BE49-F238E27FC236}">
                <a16:creationId xmlns:a16="http://schemas.microsoft.com/office/drawing/2014/main" id="{1B61F941-447E-5D4E-9813-6A247AF4C594}"/>
              </a:ext>
            </a:extLst>
          </p:cNvPr>
          <p:cNvSpPr>
            <a:spLocks noGrp="1"/>
          </p:cNvSpPr>
          <p:nvPr>
            <p:ph type="body" sz="half" idx="2"/>
          </p:nvPr>
        </p:nvSpPr>
        <p:spPr>
          <a:xfrm>
            <a:off x="609600" y="1435101"/>
            <a:ext cx="4675133" cy="4691063"/>
          </a:xfrm>
        </p:spPr>
        <p:txBody>
          <a:bodyPr anchor="ctr">
            <a:normAutofit/>
          </a:bodyPr>
          <a:lstStyle/>
          <a:p>
            <a:pPr>
              <a:lnSpc>
                <a:spcPct val="110000"/>
              </a:lnSpc>
              <a:spcBef>
                <a:spcPts val="0"/>
              </a:spcBef>
            </a:pPr>
            <a:r>
              <a:rPr lang="en-CA" sz="1600" dirty="0">
                <a:latin typeface="+mj-lt"/>
              </a:rPr>
              <a:t>From the Work Group </a:t>
            </a:r>
            <a:r>
              <a:rPr lang="en-CA" sz="1600" dirty="0">
                <a:latin typeface="+mj-lt"/>
                <a:hlinkClick r:id="rId4"/>
              </a:rPr>
              <a:t>Charter</a:t>
            </a:r>
            <a:endParaRPr lang="en-CA" sz="1600" dirty="0">
              <a:latin typeface="+mj-lt"/>
            </a:endParaRPr>
          </a:p>
          <a:p>
            <a:pPr>
              <a:lnSpc>
                <a:spcPct val="110000"/>
              </a:lnSpc>
              <a:spcBef>
                <a:spcPts val="0"/>
              </a:spcBef>
            </a:pPr>
            <a:endParaRPr lang="en-CA" dirty="0"/>
          </a:p>
          <a:p>
            <a:pPr>
              <a:lnSpc>
                <a:spcPct val="110000"/>
              </a:lnSpc>
              <a:spcBef>
                <a:spcPts val="0"/>
              </a:spcBef>
            </a:pPr>
            <a:r>
              <a:rPr lang="en-CA" dirty="0"/>
              <a:t>The purpose of the proposed work-group is to create a set of requirements and conformance criteria to protect the privacy of individuals holding or using mobile credentials such as mobile Driving Licenses. This includes, but is not restricted to, technology ecosystems based on </a:t>
            </a:r>
            <a:r>
              <a:rPr lang="en-CA" dirty="0">
                <a:hlinkClick r:id="rId5"/>
              </a:rPr>
              <a:t>ISO/IEC 18013-5</a:t>
            </a:r>
            <a:r>
              <a:rPr lang="en-CA" dirty="0"/>
              <a:t> compliant mobile driving licenses. Existing standards can provide technical and transactional assurances of user choice and data minimization at the point of presentation of the credential, but do not provide assurances to the holders of mobile credentials that relying parties that may collect their identity attributes will use those attributes solely for the fulfillment of the purposes for which the mobile credential was presented. Failing to respect the consent of mobile credential holder or the legal authority of the verifier to collect the identity attributes could violate the privacy of the mobile credential holder.</a:t>
            </a:r>
          </a:p>
        </p:txBody>
      </p:sp>
      <p:sp>
        <p:nvSpPr>
          <p:cNvPr id="8" name="Footer Placeholder 7">
            <a:extLst>
              <a:ext uri="{FF2B5EF4-FFF2-40B4-BE49-F238E27FC236}">
                <a16:creationId xmlns:a16="http://schemas.microsoft.com/office/drawing/2014/main" id="{FA999E99-BC72-5A44-A2F6-0534C919A98C}"/>
              </a:ext>
            </a:extLst>
          </p:cNvPr>
          <p:cNvSpPr>
            <a:spLocks noGrp="1"/>
          </p:cNvSpPr>
          <p:nvPr>
            <p:ph type="ftr" sz="quarter" idx="3"/>
          </p:nvPr>
        </p:nvSpPr>
        <p:spPr/>
        <p:txBody>
          <a:bodyPr/>
          <a:lstStyle/>
          <a:p>
            <a:r>
              <a:rPr lang="en-CA"/>
              <a:t>PEMC Update</a:t>
            </a:r>
            <a:endParaRPr lang="en-CA" dirty="0"/>
          </a:p>
        </p:txBody>
      </p:sp>
    </p:spTree>
    <p:extLst>
      <p:ext uri="{BB962C8B-B14F-4D97-AF65-F5344CB8AC3E}">
        <p14:creationId xmlns:p14="http://schemas.microsoft.com/office/powerpoint/2010/main" val="208299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C0B0-9C6C-4042-8114-5D856F8DC6CB}"/>
              </a:ext>
            </a:extLst>
          </p:cNvPr>
          <p:cNvSpPr>
            <a:spLocks noGrp="1"/>
          </p:cNvSpPr>
          <p:nvPr>
            <p:ph type="title"/>
          </p:nvPr>
        </p:nvSpPr>
        <p:spPr/>
        <p:txBody>
          <a:bodyPr/>
          <a:lstStyle/>
          <a:p>
            <a:r>
              <a:rPr lang="en-CA" dirty="0"/>
              <a:t>Prior Work: The Report on mobile Driving License Privacy</a:t>
            </a:r>
          </a:p>
        </p:txBody>
      </p:sp>
      <p:sp>
        <p:nvSpPr>
          <p:cNvPr id="4" name="Text Placeholder 3">
            <a:extLst>
              <a:ext uri="{FF2B5EF4-FFF2-40B4-BE49-F238E27FC236}">
                <a16:creationId xmlns:a16="http://schemas.microsoft.com/office/drawing/2014/main" id="{C0B278EA-05AB-294A-81E2-03188DC7E21F}"/>
              </a:ext>
            </a:extLst>
          </p:cNvPr>
          <p:cNvSpPr>
            <a:spLocks noGrp="1"/>
          </p:cNvSpPr>
          <p:nvPr>
            <p:ph type="body" sz="half" idx="2"/>
          </p:nvPr>
        </p:nvSpPr>
        <p:spPr/>
        <p:txBody>
          <a:bodyPr anchor="ctr">
            <a:normAutofit fontScale="92500" lnSpcReduction="10000"/>
          </a:bodyPr>
          <a:lstStyle/>
          <a:p>
            <a:pPr>
              <a:lnSpc>
                <a:spcPct val="160000"/>
              </a:lnSpc>
              <a:spcBef>
                <a:spcPts val="0"/>
              </a:spcBef>
            </a:pPr>
            <a:r>
              <a:rPr lang="en-CA" sz="1600" dirty="0"/>
              <a:t>This report is based on protecting mDL data issued by IAs. While acknowledging that there may be theoretical connections between all these entities, this report focuses on those interfaces that have the potential to have real-world use cases involving IA issued mDLs. The numbered data flows: DF- 1, DF-2, and DF-3 are the interfaces defined in ISO/IEC 18013-5. The lettered data flows: DF-A, DF-B, and DF-C involve implementations involving Individuals and RPs that exchange mDL data in an undefined manner.</a:t>
            </a:r>
          </a:p>
        </p:txBody>
      </p:sp>
      <p:sp>
        <p:nvSpPr>
          <p:cNvPr id="5" name="Footer Placeholder 4">
            <a:extLst>
              <a:ext uri="{FF2B5EF4-FFF2-40B4-BE49-F238E27FC236}">
                <a16:creationId xmlns:a16="http://schemas.microsoft.com/office/drawing/2014/main" id="{3340F7F2-FFB3-7F47-946E-7019EFA6A2BB}"/>
              </a:ext>
            </a:extLst>
          </p:cNvPr>
          <p:cNvSpPr>
            <a:spLocks noGrp="1"/>
          </p:cNvSpPr>
          <p:nvPr>
            <p:ph type="ftr" sz="quarter" idx="3"/>
          </p:nvPr>
        </p:nvSpPr>
        <p:spPr/>
        <p:txBody>
          <a:bodyPr/>
          <a:lstStyle/>
          <a:p>
            <a:r>
              <a:rPr lang="en-CA"/>
              <a:t>PEMC Update</a:t>
            </a:r>
            <a:endParaRPr lang="en-CA" dirty="0"/>
          </a:p>
        </p:txBody>
      </p:sp>
      <p:pic>
        <p:nvPicPr>
          <p:cNvPr id="10" name="Content Placeholder 9" descr="Diagram&#10;&#10;Description automatically generated">
            <a:extLst>
              <a:ext uri="{FF2B5EF4-FFF2-40B4-BE49-F238E27FC236}">
                <a16:creationId xmlns:a16="http://schemas.microsoft.com/office/drawing/2014/main" id="{E92B86F9-F856-574D-B4E7-2E96413235A0}"/>
              </a:ext>
            </a:extLst>
          </p:cNvPr>
          <p:cNvPicPr>
            <a:picLocks noGrp="1" noChangeAspect="1"/>
          </p:cNvPicPr>
          <p:nvPr>
            <p:ph idx="1"/>
          </p:nvPr>
        </p:nvPicPr>
        <p:blipFill>
          <a:blip r:embed="rId2"/>
          <a:stretch>
            <a:fillRect/>
          </a:stretch>
        </p:blipFill>
        <p:spPr>
          <a:xfrm>
            <a:off x="5079999" y="971550"/>
            <a:ext cx="6502400" cy="4914900"/>
          </a:xfrm>
        </p:spPr>
      </p:pic>
    </p:spTree>
    <p:extLst>
      <p:ext uri="{BB962C8B-B14F-4D97-AF65-F5344CB8AC3E}">
        <p14:creationId xmlns:p14="http://schemas.microsoft.com/office/powerpoint/2010/main" val="332219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9614-5104-EC4F-B779-07053FB32B8C}"/>
              </a:ext>
            </a:extLst>
          </p:cNvPr>
          <p:cNvSpPr>
            <a:spLocks noGrp="1"/>
          </p:cNvSpPr>
          <p:nvPr>
            <p:ph type="title"/>
          </p:nvPr>
        </p:nvSpPr>
        <p:spPr/>
        <p:txBody>
          <a:bodyPr/>
          <a:lstStyle/>
          <a:p>
            <a:r>
              <a:rPr lang="en-CA" dirty="0"/>
              <a:t>Current Work: A Draft Implementors Report</a:t>
            </a:r>
          </a:p>
        </p:txBody>
      </p:sp>
      <p:pic>
        <p:nvPicPr>
          <p:cNvPr id="7" name="Content Placeholder 6" descr="Diagram&#10;&#10;Description automatically generated">
            <a:extLst>
              <a:ext uri="{FF2B5EF4-FFF2-40B4-BE49-F238E27FC236}">
                <a16:creationId xmlns:a16="http://schemas.microsoft.com/office/drawing/2014/main" id="{52ED4643-9972-9D4D-9F4A-FFDC4097ACC8}"/>
              </a:ext>
            </a:extLst>
          </p:cNvPr>
          <p:cNvPicPr>
            <a:picLocks noGrp="1" noChangeAspect="1"/>
          </p:cNvPicPr>
          <p:nvPr>
            <p:ph idx="1"/>
          </p:nvPr>
        </p:nvPicPr>
        <p:blipFill>
          <a:blip r:embed="rId3"/>
          <a:stretch>
            <a:fillRect/>
          </a:stretch>
        </p:blipFill>
        <p:spPr>
          <a:xfrm>
            <a:off x="4769890" y="1219200"/>
            <a:ext cx="6815137" cy="4641605"/>
          </a:xfrm>
        </p:spPr>
      </p:pic>
      <p:sp>
        <p:nvSpPr>
          <p:cNvPr id="4" name="Text Placeholder 3">
            <a:extLst>
              <a:ext uri="{FF2B5EF4-FFF2-40B4-BE49-F238E27FC236}">
                <a16:creationId xmlns:a16="http://schemas.microsoft.com/office/drawing/2014/main" id="{01B17668-969C-D74C-8418-26EB793979BF}"/>
              </a:ext>
            </a:extLst>
          </p:cNvPr>
          <p:cNvSpPr>
            <a:spLocks noGrp="1"/>
          </p:cNvSpPr>
          <p:nvPr>
            <p:ph type="body" sz="half" idx="2"/>
          </p:nvPr>
        </p:nvSpPr>
        <p:spPr/>
        <p:txBody>
          <a:bodyPr anchor="ctr"/>
          <a:lstStyle/>
          <a:p>
            <a:pPr>
              <a:lnSpc>
                <a:spcPct val="110000"/>
              </a:lnSpc>
              <a:spcBef>
                <a:spcPts val="0"/>
              </a:spcBef>
            </a:pPr>
            <a:r>
              <a:rPr lang="en-CA" dirty="0"/>
              <a:t>The intent of this draft report is to provide implementors of systems or solutions related to mobile credentials being used in what the mDL Community calls “Day 1” use cases, where the Individual Credential Holder presents their credential to a Verified System (or Relying Party) in the real world. This includes guidance for:</a:t>
            </a:r>
          </a:p>
          <a:p>
            <a:pPr>
              <a:lnSpc>
                <a:spcPct val="110000"/>
              </a:lnSpc>
              <a:spcBef>
                <a:spcPts val="0"/>
              </a:spcBef>
            </a:pPr>
            <a:endParaRPr lang="en-CA" dirty="0"/>
          </a:p>
          <a:p>
            <a:pPr marL="342900" indent="-342900">
              <a:lnSpc>
                <a:spcPct val="110000"/>
              </a:lnSpc>
              <a:spcBef>
                <a:spcPts val="0"/>
              </a:spcBef>
              <a:buAutoNum type="arabicPeriod"/>
            </a:pPr>
            <a:r>
              <a:rPr lang="en-CA" dirty="0"/>
              <a:t>Issuers </a:t>
            </a:r>
          </a:p>
          <a:p>
            <a:pPr marL="342900" indent="-342900">
              <a:lnSpc>
                <a:spcPct val="110000"/>
              </a:lnSpc>
              <a:spcBef>
                <a:spcPts val="0"/>
              </a:spcBef>
              <a:buAutoNum type="arabicPeriod"/>
            </a:pPr>
            <a:r>
              <a:rPr lang="en-CA" dirty="0"/>
              <a:t>Holders</a:t>
            </a:r>
          </a:p>
          <a:p>
            <a:pPr marL="342900" indent="-342900">
              <a:lnSpc>
                <a:spcPct val="110000"/>
              </a:lnSpc>
              <a:spcBef>
                <a:spcPts val="0"/>
              </a:spcBef>
              <a:buAutoNum type="arabicPeriod"/>
            </a:pPr>
            <a:r>
              <a:rPr lang="en-CA" dirty="0"/>
              <a:t>Verifiers</a:t>
            </a:r>
          </a:p>
          <a:p>
            <a:pPr marL="342900" indent="-342900">
              <a:lnSpc>
                <a:spcPct val="110000"/>
              </a:lnSpc>
              <a:spcBef>
                <a:spcPts val="0"/>
              </a:spcBef>
              <a:buAutoNum type="arabicPeriod"/>
            </a:pPr>
            <a:endParaRPr lang="en-CA" dirty="0"/>
          </a:p>
          <a:p>
            <a:pPr>
              <a:lnSpc>
                <a:spcPct val="110000"/>
              </a:lnSpc>
              <a:spcBef>
                <a:spcPts val="0"/>
              </a:spcBef>
            </a:pPr>
            <a:r>
              <a:rPr lang="en-CA" dirty="0"/>
              <a:t>On a personal note, for this ‘trust triangle’ to be privacy enhancing, it is Alice that trusts the actors in the system to meet or exceed her reasonable privacy expectations in the operational context of the transaction.</a:t>
            </a:r>
          </a:p>
        </p:txBody>
      </p:sp>
      <p:sp>
        <p:nvSpPr>
          <p:cNvPr id="5" name="Footer Placeholder 4">
            <a:extLst>
              <a:ext uri="{FF2B5EF4-FFF2-40B4-BE49-F238E27FC236}">
                <a16:creationId xmlns:a16="http://schemas.microsoft.com/office/drawing/2014/main" id="{A237D79D-711C-054F-B54E-22BDA465B417}"/>
              </a:ext>
            </a:extLst>
          </p:cNvPr>
          <p:cNvSpPr>
            <a:spLocks noGrp="1"/>
          </p:cNvSpPr>
          <p:nvPr>
            <p:ph type="ftr" sz="quarter" idx="3"/>
          </p:nvPr>
        </p:nvSpPr>
        <p:spPr/>
        <p:txBody>
          <a:bodyPr/>
          <a:lstStyle/>
          <a:p>
            <a:r>
              <a:rPr lang="en-CA"/>
              <a:t>PEMC Update</a:t>
            </a:r>
            <a:endParaRPr lang="en-CA" dirty="0"/>
          </a:p>
        </p:txBody>
      </p:sp>
    </p:spTree>
    <p:extLst>
      <p:ext uri="{BB962C8B-B14F-4D97-AF65-F5344CB8AC3E}">
        <p14:creationId xmlns:p14="http://schemas.microsoft.com/office/powerpoint/2010/main" val="219873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08B2-2A1F-F740-B674-63C20629CBE3}"/>
              </a:ext>
            </a:extLst>
          </p:cNvPr>
          <p:cNvSpPr>
            <a:spLocks noGrp="1"/>
          </p:cNvSpPr>
          <p:nvPr>
            <p:ph type="title"/>
          </p:nvPr>
        </p:nvSpPr>
        <p:spPr/>
        <p:txBody>
          <a:bodyPr anchor="b"/>
          <a:lstStyle/>
          <a:p>
            <a:r>
              <a:rPr lang="en-CA" dirty="0"/>
              <a:t>Information for Issuers</a:t>
            </a:r>
          </a:p>
        </p:txBody>
      </p:sp>
      <p:pic>
        <p:nvPicPr>
          <p:cNvPr id="6" name="Content Placeholder 5">
            <a:extLst>
              <a:ext uri="{FF2B5EF4-FFF2-40B4-BE49-F238E27FC236}">
                <a16:creationId xmlns:a16="http://schemas.microsoft.com/office/drawing/2014/main" id="{3F4901CD-5227-334C-AEB6-C8EE9706B97E}"/>
              </a:ext>
            </a:extLst>
          </p:cNvPr>
          <p:cNvPicPr>
            <a:picLocks noGrp="1" noChangeAspect="1"/>
          </p:cNvPicPr>
          <p:nvPr>
            <p:ph idx="1"/>
          </p:nvPr>
        </p:nvPicPr>
        <p:blipFill>
          <a:blip r:embed="rId2"/>
          <a:stretch>
            <a:fillRect/>
          </a:stretch>
        </p:blipFill>
        <p:spPr>
          <a:xfrm>
            <a:off x="4777772" y="1435100"/>
            <a:ext cx="6815137" cy="4707178"/>
          </a:xfrm>
          <a:prstGeom prst="rect">
            <a:avLst/>
          </a:prstGeom>
        </p:spPr>
      </p:pic>
      <p:sp>
        <p:nvSpPr>
          <p:cNvPr id="4" name="Text Placeholder 3">
            <a:extLst>
              <a:ext uri="{FF2B5EF4-FFF2-40B4-BE49-F238E27FC236}">
                <a16:creationId xmlns:a16="http://schemas.microsoft.com/office/drawing/2014/main" id="{D3493783-A8A2-2D44-94EA-C3C8439FD811}"/>
              </a:ext>
            </a:extLst>
          </p:cNvPr>
          <p:cNvSpPr>
            <a:spLocks noGrp="1"/>
          </p:cNvSpPr>
          <p:nvPr>
            <p:ph type="body" sz="half" idx="2"/>
          </p:nvPr>
        </p:nvSpPr>
        <p:spPr/>
        <p:txBody>
          <a:bodyPr/>
          <a:lstStyle/>
          <a:p>
            <a:r>
              <a:rPr lang="en-CA" dirty="0"/>
              <a:t>Guidance for Issuers to enhance Holder privacy can be put in three groups:</a:t>
            </a:r>
          </a:p>
          <a:p>
            <a:endParaRPr lang="en-CA" dirty="0"/>
          </a:p>
          <a:p>
            <a:pPr marL="285750" indent="-285750">
              <a:buFont typeface="Arial" panose="020B0604020202020204" pitchFamily="34" charset="0"/>
              <a:buChar char="•"/>
            </a:pPr>
            <a:r>
              <a:rPr lang="en-CA" dirty="0"/>
              <a:t>Guidance related to the provisioning process.</a:t>
            </a:r>
          </a:p>
          <a:p>
            <a:pPr marL="285750" indent="-285750">
              <a:buFont typeface="Arial" panose="020B0604020202020204" pitchFamily="34" charset="0"/>
              <a:buChar char="•"/>
            </a:pPr>
            <a:r>
              <a:rPr lang="en-CA" dirty="0"/>
              <a:t>Guidance related to app/wallet functionality.</a:t>
            </a:r>
          </a:p>
          <a:p>
            <a:pPr marL="285750" indent="-285750">
              <a:buFont typeface="Arial" panose="020B0604020202020204" pitchFamily="34" charset="0"/>
              <a:buChar char="•"/>
            </a:pPr>
            <a:r>
              <a:rPr lang="en-CA" dirty="0"/>
              <a:t>Guidance related to credential maintenance.</a:t>
            </a:r>
          </a:p>
          <a:p>
            <a:endParaRPr lang="en-CA" dirty="0"/>
          </a:p>
          <a:p>
            <a:r>
              <a:rPr lang="en-CA" dirty="0"/>
              <a:t>With respect to the collection of the information from the individual for purposes of the Issuer (such as a driving license issuer) establishing the credential, this is out of scope of this report.</a:t>
            </a:r>
          </a:p>
        </p:txBody>
      </p:sp>
      <p:sp>
        <p:nvSpPr>
          <p:cNvPr id="5" name="Footer Placeholder 4">
            <a:extLst>
              <a:ext uri="{FF2B5EF4-FFF2-40B4-BE49-F238E27FC236}">
                <a16:creationId xmlns:a16="http://schemas.microsoft.com/office/drawing/2014/main" id="{340EFFCA-9D83-4A42-82CE-5968258C01AD}"/>
              </a:ext>
            </a:extLst>
          </p:cNvPr>
          <p:cNvSpPr>
            <a:spLocks noGrp="1"/>
          </p:cNvSpPr>
          <p:nvPr>
            <p:ph type="ftr" sz="quarter" idx="3"/>
          </p:nvPr>
        </p:nvSpPr>
        <p:spPr/>
        <p:txBody>
          <a:bodyPr/>
          <a:lstStyle/>
          <a:p>
            <a:r>
              <a:rPr lang="en-CA"/>
              <a:t>PEMC Update</a:t>
            </a:r>
            <a:endParaRPr lang="en-CA" dirty="0"/>
          </a:p>
        </p:txBody>
      </p:sp>
      <p:sp>
        <p:nvSpPr>
          <p:cNvPr id="7" name="Title 1">
            <a:extLst>
              <a:ext uri="{FF2B5EF4-FFF2-40B4-BE49-F238E27FC236}">
                <a16:creationId xmlns:a16="http://schemas.microsoft.com/office/drawing/2014/main" id="{8A9408A6-6B19-CE4E-B223-40CD7178B882}"/>
              </a:ext>
            </a:extLst>
          </p:cNvPr>
          <p:cNvSpPr txBox="1">
            <a:spLocks/>
          </p:cNvSpPr>
          <p:nvPr/>
        </p:nvSpPr>
        <p:spPr bwMode="auto">
          <a:xfrm>
            <a:off x="4777772" y="736654"/>
            <a:ext cx="6815137" cy="69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0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a:lstStyle>
          <a:p>
            <a:pPr algn="ctr"/>
            <a:r>
              <a:rPr lang="en-CA" kern="0" dirty="0"/>
              <a:t>Sample Requirement</a:t>
            </a:r>
          </a:p>
        </p:txBody>
      </p:sp>
    </p:spTree>
    <p:extLst>
      <p:ext uri="{BB962C8B-B14F-4D97-AF65-F5344CB8AC3E}">
        <p14:creationId xmlns:p14="http://schemas.microsoft.com/office/powerpoint/2010/main" val="403893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562E-462E-E84C-8DAB-5846AB4D9738}"/>
              </a:ext>
            </a:extLst>
          </p:cNvPr>
          <p:cNvSpPr>
            <a:spLocks noGrp="1"/>
          </p:cNvSpPr>
          <p:nvPr>
            <p:ph type="title"/>
          </p:nvPr>
        </p:nvSpPr>
        <p:spPr/>
        <p:txBody>
          <a:bodyPr anchor="b"/>
          <a:lstStyle/>
          <a:p>
            <a:r>
              <a:rPr lang="en-CA" dirty="0"/>
              <a:t>Information for Providers</a:t>
            </a:r>
          </a:p>
        </p:txBody>
      </p:sp>
      <p:sp>
        <p:nvSpPr>
          <p:cNvPr id="4" name="Text Placeholder 3">
            <a:extLst>
              <a:ext uri="{FF2B5EF4-FFF2-40B4-BE49-F238E27FC236}">
                <a16:creationId xmlns:a16="http://schemas.microsoft.com/office/drawing/2014/main" id="{C63BADBF-977F-C34B-9C51-CB163C36DF6D}"/>
              </a:ext>
            </a:extLst>
          </p:cNvPr>
          <p:cNvSpPr>
            <a:spLocks noGrp="1"/>
          </p:cNvSpPr>
          <p:nvPr>
            <p:ph type="body" sz="half" idx="2"/>
          </p:nvPr>
        </p:nvSpPr>
        <p:spPr/>
        <p:txBody>
          <a:bodyPr/>
          <a:lstStyle/>
          <a:p>
            <a:r>
              <a:rPr lang="en-CA" dirty="0"/>
              <a:t>Guidance for Providers to enhance Holder privacy includes: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Guidance to entities that produce applications or software (APIs) used by developers of mobile credential applications or wallets.</a:t>
            </a:r>
          </a:p>
          <a:p>
            <a:pPr marL="285750" indent="-285750">
              <a:buFont typeface="Arial" panose="020B0604020202020204" pitchFamily="34" charset="0"/>
              <a:buChar char="•"/>
            </a:pPr>
            <a:r>
              <a:rPr lang="en-CA" dirty="0"/>
              <a:t>Guidance related to the operation of an application or wallet on a user’s device including presentation, data transfer, logging, and the user experience.</a:t>
            </a:r>
          </a:p>
          <a:p>
            <a:pPr marL="285750" indent="-285750">
              <a:buFont typeface="Arial" panose="020B0604020202020204" pitchFamily="34" charset="0"/>
              <a:buChar char="•"/>
            </a:pPr>
            <a:r>
              <a:rPr lang="en-CA" dirty="0"/>
              <a:t>Guidance related to application or wallet maintenance.</a:t>
            </a:r>
          </a:p>
          <a:p>
            <a:endParaRPr lang="en-CA" dirty="0"/>
          </a:p>
          <a:p>
            <a:r>
              <a:rPr lang="en-CA" dirty="0"/>
              <a:t>NOTE: Entities that produce application or software for users will ensure that their systems or products can address all the relevant guidance material for verifiers in their systems.</a:t>
            </a:r>
          </a:p>
          <a:p>
            <a:endParaRPr lang="en-CA" dirty="0"/>
          </a:p>
          <a:p>
            <a:endParaRPr lang="en-CA" dirty="0"/>
          </a:p>
        </p:txBody>
      </p:sp>
      <p:sp>
        <p:nvSpPr>
          <p:cNvPr id="5" name="Footer Placeholder 4">
            <a:extLst>
              <a:ext uri="{FF2B5EF4-FFF2-40B4-BE49-F238E27FC236}">
                <a16:creationId xmlns:a16="http://schemas.microsoft.com/office/drawing/2014/main" id="{6EADF4D5-9FD1-0E4A-87A3-E743542F3652}"/>
              </a:ext>
            </a:extLst>
          </p:cNvPr>
          <p:cNvSpPr>
            <a:spLocks noGrp="1"/>
          </p:cNvSpPr>
          <p:nvPr>
            <p:ph type="ftr" sz="quarter" idx="3"/>
          </p:nvPr>
        </p:nvSpPr>
        <p:spPr/>
        <p:txBody>
          <a:bodyPr/>
          <a:lstStyle/>
          <a:p>
            <a:r>
              <a:rPr lang="en-CA"/>
              <a:t>PEMC Update</a:t>
            </a:r>
            <a:endParaRPr lang="en-CA" dirty="0"/>
          </a:p>
        </p:txBody>
      </p:sp>
      <p:pic>
        <p:nvPicPr>
          <p:cNvPr id="9" name="Content Placeholder 8">
            <a:extLst>
              <a:ext uri="{FF2B5EF4-FFF2-40B4-BE49-F238E27FC236}">
                <a16:creationId xmlns:a16="http://schemas.microsoft.com/office/drawing/2014/main" id="{A46A2BC7-33A8-9D49-BDF2-F5A96E23AF83}"/>
              </a:ext>
            </a:extLst>
          </p:cNvPr>
          <p:cNvPicPr>
            <a:picLocks noGrp="1" noChangeAspect="1"/>
          </p:cNvPicPr>
          <p:nvPr>
            <p:ph idx="1"/>
          </p:nvPr>
        </p:nvPicPr>
        <p:blipFill>
          <a:blip r:embed="rId2"/>
          <a:stretch>
            <a:fillRect/>
          </a:stretch>
        </p:blipFill>
        <p:spPr>
          <a:xfrm>
            <a:off x="4777772" y="1429845"/>
            <a:ext cx="6815137" cy="4358829"/>
          </a:xfrm>
          <a:prstGeom prst="rect">
            <a:avLst/>
          </a:prstGeom>
        </p:spPr>
      </p:pic>
      <p:sp>
        <p:nvSpPr>
          <p:cNvPr id="11" name="Title 1">
            <a:extLst>
              <a:ext uri="{FF2B5EF4-FFF2-40B4-BE49-F238E27FC236}">
                <a16:creationId xmlns:a16="http://schemas.microsoft.com/office/drawing/2014/main" id="{2B366587-0551-0B4A-A405-73D2C3B34864}"/>
              </a:ext>
            </a:extLst>
          </p:cNvPr>
          <p:cNvSpPr txBox="1">
            <a:spLocks/>
          </p:cNvSpPr>
          <p:nvPr/>
        </p:nvSpPr>
        <p:spPr bwMode="auto">
          <a:xfrm>
            <a:off x="4777772" y="736654"/>
            <a:ext cx="6815137" cy="69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0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a:lstStyle>
          <a:p>
            <a:pPr algn="ctr"/>
            <a:r>
              <a:rPr lang="en-CA" kern="0" dirty="0"/>
              <a:t>Sample Requirement</a:t>
            </a:r>
          </a:p>
        </p:txBody>
      </p:sp>
    </p:spTree>
    <p:extLst>
      <p:ext uri="{BB962C8B-B14F-4D97-AF65-F5344CB8AC3E}">
        <p14:creationId xmlns:p14="http://schemas.microsoft.com/office/powerpoint/2010/main" val="152058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3E8D-494A-284E-AE37-F0ACC88DF2E8}"/>
              </a:ext>
            </a:extLst>
          </p:cNvPr>
          <p:cNvSpPr>
            <a:spLocks noGrp="1"/>
          </p:cNvSpPr>
          <p:nvPr>
            <p:ph type="title"/>
          </p:nvPr>
        </p:nvSpPr>
        <p:spPr/>
        <p:txBody>
          <a:bodyPr anchor="b"/>
          <a:lstStyle/>
          <a:p>
            <a:r>
              <a:rPr lang="en-CA" dirty="0"/>
              <a:t>Information for Verifiers</a:t>
            </a:r>
          </a:p>
        </p:txBody>
      </p:sp>
      <p:sp>
        <p:nvSpPr>
          <p:cNvPr id="4" name="Text Placeholder 3">
            <a:extLst>
              <a:ext uri="{FF2B5EF4-FFF2-40B4-BE49-F238E27FC236}">
                <a16:creationId xmlns:a16="http://schemas.microsoft.com/office/drawing/2014/main" id="{F167F38D-9BF7-A946-A81D-91A83FB04746}"/>
              </a:ext>
            </a:extLst>
          </p:cNvPr>
          <p:cNvSpPr>
            <a:spLocks noGrp="1"/>
          </p:cNvSpPr>
          <p:nvPr>
            <p:ph type="body" sz="half" idx="2"/>
          </p:nvPr>
        </p:nvSpPr>
        <p:spPr/>
        <p:txBody>
          <a:bodyPr/>
          <a:lstStyle/>
          <a:p>
            <a:r>
              <a:rPr lang="en-CA" dirty="0"/>
              <a:t>Guidance for Verifiers to enhance Holder privacy includes:</a:t>
            </a:r>
          </a:p>
          <a:p>
            <a:pPr marL="285750" indent="-285750">
              <a:buFont typeface="Arial" panose="020B0604020202020204" pitchFamily="34" charset="0"/>
              <a:buChar char="•"/>
            </a:pPr>
            <a:r>
              <a:rPr lang="en-CA" dirty="0"/>
              <a:t>Guidance to entities that provide applications or software (APIs) used by developers of mobile credential verifying software or hardware.</a:t>
            </a:r>
          </a:p>
          <a:p>
            <a:pPr marL="285750" indent="-285750">
              <a:buFont typeface="Arial" panose="020B0604020202020204" pitchFamily="34" charset="0"/>
              <a:buChar char="•"/>
            </a:pPr>
            <a:r>
              <a:rPr lang="en-CA" dirty="0"/>
              <a:t>Guidance related to the operation of a verifying device and/or software including the collection, use, disclosure, retention, and disposal of digital ID data.</a:t>
            </a:r>
          </a:p>
          <a:p>
            <a:pPr marL="285750" indent="-285750">
              <a:buFont typeface="Arial" panose="020B0604020202020204" pitchFamily="34" charset="0"/>
              <a:buChar char="•"/>
            </a:pPr>
            <a:r>
              <a:rPr lang="en-CA" dirty="0"/>
              <a:t>Guidance related to the maintenance of verifier systems, policies, and practices.</a:t>
            </a:r>
          </a:p>
          <a:p>
            <a:endParaRPr lang="en-CA" dirty="0"/>
          </a:p>
          <a:p>
            <a:r>
              <a:rPr lang="en-CA" dirty="0"/>
              <a:t>NOTE: Entities that produce application or software for users will ensure that their systems or products can address all the relevant guidance material for providers in their systems.</a:t>
            </a:r>
          </a:p>
          <a:p>
            <a:endParaRPr lang="en-CA" dirty="0"/>
          </a:p>
          <a:p>
            <a:endParaRPr lang="en-CA" dirty="0"/>
          </a:p>
        </p:txBody>
      </p:sp>
      <p:sp>
        <p:nvSpPr>
          <p:cNvPr id="5" name="Footer Placeholder 4">
            <a:extLst>
              <a:ext uri="{FF2B5EF4-FFF2-40B4-BE49-F238E27FC236}">
                <a16:creationId xmlns:a16="http://schemas.microsoft.com/office/drawing/2014/main" id="{3A64DF4B-3457-A446-86CB-E58740362894}"/>
              </a:ext>
            </a:extLst>
          </p:cNvPr>
          <p:cNvSpPr>
            <a:spLocks noGrp="1"/>
          </p:cNvSpPr>
          <p:nvPr>
            <p:ph type="ftr" sz="quarter" idx="3"/>
          </p:nvPr>
        </p:nvSpPr>
        <p:spPr/>
        <p:txBody>
          <a:bodyPr/>
          <a:lstStyle/>
          <a:p>
            <a:r>
              <a:rPr lang="en-CA"/>
              <a:t>PEMC Update</a:t>
            </a:r>
            <a:endParaRPr lang="en-CA" dirty="0"/>
          </a:p>
        </p:txBody>
      </p:sp>
      <p:pic>
        <p:nvPicPr>
          <p:cNvPr id="6" name="Content Placeholder 6">
            <a:extLst>
              <a:ext uri="{FF2B5EF4-FFF2-40B4-BE49-F238E27FC236}">
                <a16:creationId xmlns:a16="http://schemas.microsoft.com/office/drawing/2014/main" id="{14E48046-3FB8-7742-8EE7-D9E37D342377}"/>
              </a:ext>
            </a:extLst>
          </p:cNvPr>
          <p:cNvPicPr>
            <a:picLocks noGrp="1" noChangeAspect="1"/>
          </p:cNvPicPr>
          <p:nvPr>
            <p:ph idx="1"/>
          </p:nvPr>
        </p:nvPicPr>
        <p:blipFill>
          <a:blip r:embed="rId3"/>
          <a:stretch>
            <a:fillRect/>
          </a:stretch>
        </p:blipFill>
        <p:spPr>
          <a:xfrm>
            <a:off x="5036383" y="1435100"/>
            <a:ext cx="6297914" cy="4770896"/>
          </a:xfrm>
          <a:prstGeom prst="rect">
            <a:avLst/>
          </a:prstGeom>
        </p:spPr>
      </p:pic>
      <p:sp>
        <p:nvSpPr>
          <p:cNvPr id="8" name="Title 1">
            <a:extLst>
              <a:ext uri="{FF2B5EF4-FFF2-40B4-BE49-F238E27FC236}">
                <a16:creationId xmlns:a16="http://schemas.microsoft.com/office/drawing/2014/main" id="{EC8E6238-EE3C-844E-87E7-8CDF1D286DA2}"/>
              </a:ext>
            </a:extLst>
          </p:cNvPr>
          <p:cNvSpPr txBox="1">
            <a:spLocks/>
          </p:cNvSpPr>
          <p:nvPr/>
        </p:nvSpPr>
        <p:spPr bwMode="auto">
          <a:xfrm>
            <a:off x="4777772" y="736654"/>
            <a:ext cx="6815137" cy="69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0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a:lstStyle>
          <a:p>
            <a:pPr algn="ctr"/>
            <a:r>
              <a:rPr lang="en-CA" kern="0" dirty="0"/>
              <a:t>Sample Requirement</a:t>
            </a:r>
          </a:p>
        </p:txBody>
      </p:sp>
    </p:spTree>
    <p:extLst>
      <p:ext uri="{BB962C8B-B14F-4D97-AF65-F5344CB8AC3E}">
        <p14:creationId xmlns:p14="http://schemas.microsoft.com/office/powerpoint/2010/main" val="2460279087"/>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Copyright">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BCA25F1A2B0946B6B9EE75478D767E" ma:contentTypeVersion="" ma:contentTypeDescription="Create a new document." ma:contentTypeScope="" ma:versionID="4fbfce47d6f37f7aac60e7eb090adeda">
  <xsd:schema xmlns:xsd="http://www.w3.org/2001/XMLSchema" xmlns:xs="http://www.w3.org/2001/XMLSchema" xmlns:p="http://schemas.microsoft.com/office/2006/metadata/properties" xmlns:ns2="cb527aab-1648-4be8-9847-a085c9e05b54" targetNamespace="http://schemas.microsoft.com/office/2006/metadata/properties" ma:root="true" ma:fieldsID="8a993bd083da04584abac7d9ee3e457b" ns2:_="">
    <xsd:import namespace="cb527aab-1648-4be8-9847-a085c9e05b5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27aab-1648-4be8-9847-a085c9e05b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1AFB50-B5B1-4C77-BE18-008D5FD6649F}">
  <ds:schemaRefs>
    <ds:schemaRef ds:uri="http://schemas.microsoft.com/sharepoint/v3/contenttype/forms"/>
  </ds:schemaRefs>
</ds:datastoreItem>
</file>

<file path=customXml/itemProps2.xml><?xml version="1.0" encoding="utf-8"?>
<ds:datastoreItem xmlns:ds="http://schemas.openxmlformats.org/officeDocument/2006/customXml" ds:itemID="{5B829DAF-B315-4715-92BF-A040D1ED63EF}">
  <ds:schemaRefs>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cb527aab-1648-4be8-9847-a085c9e05b54"/>
    <ds:schemaRef ds:uri="http://purl.org/dc/dcmitype/"/>
  </ds:schemaRefs>
</ds:datastoreItem>
</file>

<file path=customXml/itemProps3.xml><?xml version="1.0" encoding="utf-8"?>
<ds:datastoreItem xmlns:ds="http://schemas.openxmlformats.org/officeDocument/2006/customXml" ds:itemID="{7602BA5C-A70D-4BD1-A3E6-5B719E93DC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27aab-1648-4be8-9847-a085c9e05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Network</Template>
  <TotalTime>53985</TotalTime>
  <Words>1134</Words>
  <Application>Microsoft Macintosh PowerPoint</Application>
  <PresentationFormat>Widescreen</PresentationFormat>
  <Paragraphs>117</Paragraphs>
  <Slides>11</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Times New Roman</vt:lpstr>
      <vt:lpstr>Wingdings</vt:lpstr>
      <vt:lpstr>Network</vt:lpstr>
      <vt:lpstr>No Copyright</vt:lpstr>
      <vt:lpstr>Privacy Enhancing Mobile Credentials</vt:lpstr>
      <vt:lpstr>About the Kantara Initiative</vt:lpstr>
      <vt:lpstr>Role of Kantara in the Market: Standardization facilitator, creator &amp; operator  of assessment programs for ‘Innovation’ communities </vt:lpstr>
      <vt:lpstr>Privacy Enhancing Mobile Credentials Work Group</vt:lpstr>
      <vt:lpstr>Prior Work: The Report on mobile Driving License Privacy</vt:lpstr>
      <vt:lpstr>Current Work: A Draft Implementors Report</vt:lpstr>
      <vt:lpstr>Information for Issuers</vt:lpstr>
      <vt:lpstr>Information for Providers</vt:lpstr>
      <vt:lpstr>Information for Verifiers</vt:lpstr>
      <vt:lpstr>Join Us</vt:lpstr>
      <vt:lpstr>Questions?</vt:lpstr>
    </vt:vector>
  </TitlesOfParts>
  <Company>RSA Security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RSA Security Inc.</dc:creator>
  <cp:lastModifiedBy>John Wunderlich</cp:lastModifiedBy>
  <cp:revision>313</cp:revision>
  <dcterms:created xsi:type="dcterms:W3CDTF">2009-05-06T16:55:56Z</dcterms:created>
  <dcterms:modified xsi:type="dcterms:W3CDTF">2022-04-05T14:12:00Z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0x010100A5BCA25F1A2B0946B6B9EE75478D767E</vt:lpwstr>
  </property>
</Properties>
</file>