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188B-1560-4B59-A05F-3B9F53567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484F7-CA05-4C77-81D0-839E9829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95D62-F32E-4951-A16B-8B5A51B6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46B2B-5906-41EA-8AF6-43346AE19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F18F1-4344-4115-8469-62BE7D5A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28CA-4363-4369-B497-3C6B684C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C187A-965F-4E4D-B94C-45F3A28DD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82C48-05EC-4E73-9C0F-3BA8AE0D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10F08-3147-4C0D-9C46-698FD8F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B777A-3C23-46BF-9E09-E2C04C2C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0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F46EB-8D73-483F-BD3A-A502898B7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8C99E-4A63-4F8E-A75D-3EA1CF30F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6588F-6406-4038-ACA0-E78D5E69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C06A0-DDF8-43DE-AD11-13CE7F7B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DC11B-54E4-4AE5-9221-5DD98729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0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5267-A25C-415C-8511-D7228DAE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506-7D99-4D15-8AFA-C44CAB7E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3C0A-0A66-4487-96B3-6625261C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A2BDF-ECBB-49CA-9582-12AD6C91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110B-F49B-4500-853A-8D421291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2C0-5FFC-49BF-A53E-9D39165C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ADB9D-0685-4E3E-8D2B-98F083ED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BE9C2-27A5-4DAE-8823-AEE18F0F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79900-EE16-4D38-B541-1FE77B26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F46A7-E0AC-4CAC-9999-8C814E51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3FF9-3C49-4109-9470-112ABEF1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EB98-7B19-4286-B45C-E21633F0F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7F715-248F-4383-87B6-4AF8D05E6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30C8A-E90F-40BA-9B98-A7929680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35DB2-F26C-4CD7-8586-C333F4A4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6CD3-BF7C-47BD-A26A-DECC738D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3ED1-83D3-4242-A7A9-9E854498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E5A9F-063F-4011-840E-7BBE3E2EA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8123D-C4E6-4B6F-AC02-2AACE83B5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1AFE6-0E9D-4095-98B0-99ABDA7B8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01CCC-62DF-4D76-A925-680A3A601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D6AA73-A538-4BA6-96B9-C4369AFE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7FD8A-0329-4B80-9227-A6052D2C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3630F-C898-4B68-9EC9-5BF6EBC9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5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74CC-F63D-4ADE-A5FD-8DA1C630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0F24A-C9F8-42BD-8AE2-1AE4784D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FAF06-9570-4694-AE02-AB70A4AD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347BC-C00A-48F0-BF53-67CC2BE1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4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D8844-71C1-4BB9-97AF-0C197EC8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B378D-9E71-4CA7-A4E6-1F02BF1A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06216-85A5-478A-93CC-A7418436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2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62F8-47BA-4B67-8439-409B8FD48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F822-3C61-44DA-9BD7-8AE0E6AC5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E5D95-B185-4D7D-BCA6-B05282AAF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EC84E-AA09-4D58-8421-7BA035BF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8381E-6DF8-4972-86D5-1153F0A3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0FBB-4F60-4DF0-927F-A6A380B9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4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09D1-ED35-4FCD-A48D-5397B46A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2AF4D-CCB6-4525-BFC5-9BDD39288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D4974-C83C-4B2B-9E94-E4CA5B529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14CE9-5165-4DC3-8A32-21C43FD0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1655A-1F0F-4F0A-83CF-0C1BB13E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66DEE-3697-4931-B113-A359A1EF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9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876C1-A384-4877-B1CF-6C27792F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B83E4-EAEE-4A41-BE9D-50245B343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51AE-31F0-4CAE-AB54-F2BA92E7B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C758-1A08-4CE2-841D-8843CEB0390E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3B7F2-A44B-47AD-AB87-81E205EBA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9C3E6-09AA-4874-BF32-A1911F33F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0548-022D-4DBD-AA2B-4633024C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kantarainitiative.org/confluence/download/attachments/37750179/KI%20Operating%20Procedures%20Version%203.0.pdf?version=1&amp;modificationDate=1548771922000&amp;api=v2" TargetMode="External"/><Relationship Id="rId3" Type="http://schemas.openxmlformats.org/officeDocument/2006/relationships/hyperlink" Target="https://kantarainitiative.org/gpa-signup/" TargetMode="External"/><Relationship Id="rId7" Type="http://schemas.openxmlformats.org/officeDocument/2006/relationships/hyperlink" Target="https://kantarainitiative.org/wp-content/uploads/2017/05/Kantara-Initiative-Inc_Bylaws_05032017_FINAL.pdf" TargetMode="External"/><Relationship Id="rId2" Type="http://schemas.openxmlformats.org/officeDocument/2006/relationships/hyperlink" Target="https://kantarainitiative.org/confluence/display/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ntarainitiative.org/confluence/display/WGISI/Meeting+and+Minutes" TargetMode="External"/><Relationship Id="rId5" Type="http://schemas.openxmlformats.org/officeDocument/2006/relationships/hyperlink" Target="https://kantarainitiative.org/confluence/display/WA/Charter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kantarainitiative.org/mailman/listinfo/wg-ancr" TargetMode="External"/><Relationship Id="rId9" Type="http://schemas.openxmlformats.org/officeDocument/2006/relationships/hyperlink" Target="https://kantarainitiative.org/rand-ter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590B-EFD7-4829-9BE0-33E64375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Advanced Notice and Consent Receipts Work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D4BB3-5149-4DAC-817E-CF07F14C9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400"/>
              <a:t>Interoperability for Decentralized Government Through Standards Based Receipts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January 2021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8A64021C-9EAA-4C9D-9B48-216C8628C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4" y="866774"/>
            <a:ext cx="4791076" cy="47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29FE8-B85B-403B-89F1-63E4B122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on the shoulders…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156F-8A00-43D9-B212-D3F3586D5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 has been going on for a long time</a:t>
            </a:r>
          </a:p>
          <a:p>
            <a:r>
              <a:rPr lang="en-US" dirty="0"/>
              <a:t>Many of the same people involved (crazy?)</a:t>
            </a:r>
          </a:p>
          <a:p>
            <a:r>
              <a:rPr lang="en-US" dirty="0"/>
              <a:t>The wrong is not new, but now pervasive.</a:t>
            </a:r>
          </a:p>
          <a:p>
            <a:pPr lvl="1"/>
            <a:r>
              <a:rPr lang="en-US" dirty="0"/>
              <a:t>Can we make it right?</a:t>
            </a:r>
          </a:p>
          <a:p>
            <a:r>
              <a:rPr lang="en-US" dirty="0"/>
              <a:t>Are things coming together (the stack)?</a:t>
            </a:r>
          </a:p>
          <a:p>
            <a:pPr lvl="1"/>
            <a:r>
              <a:rPr lang="en-US" dirty="0"/>
              <a:t>Laws</a:t>
            </a:r>
          </a:p>
          <a:p>
            <a:pPr lvl="1"/>
            <a:r>
              <a:rPr lang="en-US" dirty="0"/>
              <a:t>Standards</a:t>
            </a:r>
          </a:p>
          <a:p>
            <a:pPr lvl="1"/>
            <a:r>
              <a:rPr lang="en-US" dirty="0"/>
              <a:t>Human Digital Infrastructure</a:t>
            </a:r>
          </a:p>
          <a:p>
            <a:r>
              <a:rPr lang="en-US" dirty="0"/>
              <a:t>Consent Receipt </a:t>
            </a:r>
            <a:r>
              <a:rPr lang="en-US" dirty="0" err="1"/>
              <a:t>Agaga</a:t>
            </a:r>
            <a:endParaRPr lang="en-US" dirty="0"/>
          </a:p>
          <a:p>
            <a:pPr lvl="1"/>
            <a:r>
              <a:rPr lang="en-US" dirty="0"/>
              <a:t>The need for the workgroup and updated receipt specifications.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78EA897-1E16-45A9-B05B-85A22C79C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405" y="1693863"/>
            <a:ext cx="2307431" cy="23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7FAF-FE16-41B9-AD10-083C0A5D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and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6E0DC-E9A8-4AF7-8A63-14623C45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ANCR WG wiki, mailing list and sign-up…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>
                <a:hlinkClick r:id="rId2"/>
              </a:rPr>
              <a:t>https://kantarainitiative.org/confluence/display/WA</a:t>
            </a:r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i="0" u="none" strike="noStrike" dirty="0">
                <a:solidFill>
                  <a:srgbClr val="5A8D93"/>
                </a:solidFill>
                <a:effectLst/>
                <a:hlinkClick r:id="rId3"/>
              </a:rPr>
              <a:t>Join</a:t>
            </a:r>
            <a:r>
              <a:rPr lang="en-US" b="1" i="0" dirty="0">
                <a:solidFill>
                  <a:srgbClr val="172B4D"/>
                </a:solidFill>
                <a:effectLst/>
              </a:rPr>
              <a:t> | </a:t>
            </a:r>
            <a:r>
              <a:rPr lang="en-US" b="1" i="0" u="none" strike="noStrike" dirty="0">
                <a:solidFill>
                  <a:srgbClr val="5A8D93"/>
                </a:solidFill>
                <a:effectLst/>
                <a:hlinkClick r:id="rId4"/>
              </a:rPr>
              <a:t>Subscribe</a:t>
            </a:r>
            <a:r>
              <a:rPr lang="en-US" b="1" i="0" dirty="0">
                <a:solidFill>
                  <a:srgbClr val="172B4D"/>
                </a:solidFill>
                <a:effectLst/>
              </a:rPr>
              <a:t> | </a:t>
            </a:r>
            <a:r>
              <a:rPr lang="en-US" b="1" i="0" u="none" strike="noStrike" dirty="0">
                <a:solidFill>
                  <a:srgbClr val="5A8D93"/>
                </a:solidFill>
                <a:effectLst/>
                <a:hlinkClick r:id="rId5"/>
              </a:rPr>
              <a:t>Charter</a:t>
            </a:r>
            <a:r>
              <a:rPr lang="en-US" b="1" i="0" dirty="0">
                <a:solidFill>
                  <a:srgbClr val="172B4D"/>
                </a:solidFill>
                <a:effectLst/>
              </a:rPr>
              <a:t> | </a:t>
            </a:r>
            <a:r>
              <a:rPr lang="en-US" b="1" i="0" u="none" strike="noStrike" dirty="0">
                <a:solidFill>
                  <a:srgbClr val="5A8D93"/>
                </a:solidFill>
                <a:effectLst/>
                <a:hlinkClick r:id="rId6"/>
              </a:rPr>
              <a:t>Minutes</a:t>
            </a:r>
            <a:r>
              <a:rPr lang="en-US" b="1" i="0" dirty="0">
                <a:solidFill>
                  <a:srgbClr val="172B4D"/>
                </a:solidFill>
                <a:effectLst/>
              </a:rPr>
              <a:t> | </a:t>
            </a:r>
            <a:r>
              <a:rPr lang="en-US" b="1" i="0" u="none" strike="noStrike" dirty="0">
                <a:solidFill>
                  <a:srgbClr val="5A8D93"/>
                </a:solidFill>
                <a:effectLst/>
                <a:hlinkClick r:id="rId7"/>
              </a:rPr>
              <a:t>Kantara Initiative Bylaws</a:t>
            </a:r>
            <a:r>
              <a:rPr lang="en-US" b="1" i="0" dirty="0">
                <a:solidFill>
                  <a:srgbClr val="172B4D"/>
                </a:solidFill>
                <a:effectLst/>
              </a:rPr>
              <a:t> | </a:t>
            </a:r>
            <a:r>
              <a:rPr lang="en-US" b="1" i="0" u="none" strike="noStrike" dirty="0">
                <a:solidFill>
                  <a:srgbClr val="5A8D93"/>
                </a:solidFill>
                <a:effectLst/>
                <a:hlinkClick r:id="rId8"/>
              </a:rPr>
              <a:t>Operating Procedures</a:t>
            </a:r>
          </a:p>
          <a:p>
            <a:pPr lvl="1"/>
            <a:endParaRPr lang="en-US" b="1" dirty="0">
              <a:solidFill>
                <a:srgbClr val="5A8D93"/>
              </a:solidFill>
              <a:hlinkClick r:id="rId8"/>
            </a:endParaRPr>
          </a:p>
          <a:p>
            <a:pPr lvl="1"/>
            <a:r>
              <a:rPr lang="en-US" b="1" i="0" dirty="0">
                <a:solidFill>
                  <a:srgbClr val="172B4D"/>
                </a:solidFill>
                <a:effectLst/>
              </a:rPr>
              <a:t> </a:t>
            </a:r>
            <a:r>
              <a:rPr lang="en-US" b="0" i="0" u="none" strike="noStrike" dirty="0">
                <a:solidFill>
                  <a:srgbClr val="5A8D93"/>
                </a:solidFill>
                <a:effectLst/>
                <a:latin typeface="-apple-system"/>
                <a:hlinkClick r:id="rId9"/>
              </a:rPr>
              <a:t>Patent &amp; Copyright: Reciprocal Royalty Free with Opt-Out to Reasonable And Non-discriminatory (RAND)</a:t>
            </a:r>
            <a:endParaRPr lang="en-US" b="1" dirty="0">
              <a:solidFill>
                <a:srgbClr val="5A8D93"/>
              </a:solidFill>
            </a:endParaRPr>
          </a:p>
          <a:p>
            <a:pPr lvl="1"/>
            <a:endParaRPr lang="en-US" b="1" dirty="0"/>
          </a:p>
          <a:p>
            <a:pPr lvl="1"/>
            <a:r>
              <a:rPr lang="en-US" b="1"/>
              <a:t>Meeting Wednesday 11 AM, EST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09A4B2-0FDE-4C0A-A3CE-CA5DF5D634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143" y="415132"/>
            <a:ext cx="2307431" cy="23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8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142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Office Theme</vt:lpstr>
      <vt:lpstr>Advanced Notice and Consent Receipts Work Group</vt:lpstr>
      <vt:lpstr>Standing on the shoulders…</vt:lpstr>
      <vt:lpstr>Info and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Notice and Consent Receipts Work Group</dc:title>
  <dc:creator>Salvatore D'Agostino</dc:creator>
  <cp:lastModifiedBy>Salvatore D'Agostino</cp:lastModifiedBy>
  <cp:revision>6</cp:revision>
  <dcterms:created xsi:type="dcterms:W3CDTF">2021-01-28T11:37:44Z</dcterms:created>
  <dcterms:modified xsi:type="dcterms:W3CDTF">2021-01-28T22:31:07Z</dcterms:modified>
</cp:coreProperties>
</file>