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 id="2147483850" r:id="rId5"/>
  </p:sldMasterIdLst>
  <p:notesMasterIdLst>
    <p:notesMasterId r:id="rId21"/>
  </p:notesMasterIdLst>
  <p:sldIdLst>
    <p:sldId id="256" r:id="rId6"/>
    <p:sldId id="274" r:id="rId7"/>
    <p:sldId id="268" r:id="rId8"/>
    <p:sldId id="271" r:id="rId9"/>
    <p:sldId id="269" r:id="rId10"/>
    <p:sldId id="258" r:id="rId11"/>
    <p:sldId id="273" r:id="rId12"/>
    <p:sldId id="260" r:id="rId13"/>
    <p:sldId id="261" r:id="rId14"/>
    <p:sldId id="262" r:id="rId15"/>
    <p:sldId id="263" r:id="rId16"/>
    <p:sldId id="264" r:id="rId17"/>
    <p:sldId id="265" r:id="rId18"/>
    <p:sldId id="272" r:id="rId19"/>
    <p:sldId id="270"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Taylor" initials="ST" lastIdx="12" clrIdx="0">
    <p:extLst/>
  </p:cmAuthor>
  <p:cmAuthor id="2" name="Katherine Gengler" initials="KG"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EA8AD"/>
    <a:srgbClr val="536F72"/>
    <a:srgbClr val="F25F3A"/>
    <a:srgbClr val="62A42F"/>
    <a:srgbClr val="92D050"/>
    <a:srgbClr val="BAD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83021" autoAdjust="0"/>
  </p:normalViewPr>
  <p:slideViewPr>
    <p:cSldViewPr showGuides="1">
      <p:cViewPr varScale="1">
        <p:scale>
          <a:sx n="111" d="100"/>
          <a:sy n="111" d="100"/>
        </p:scale>
        <p:origin x="40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2/21/18</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7</a:t>
            </a:fld>
            <a:endParaRPr lang="en-US" altLang="en-US"/>
          </a:p>
        </p:txBody>
      </p:sp>
    </p:spTree>
    <p:extLst>
      <p:ext uri="{BB962C8B-B14F-4D97-AF65-F5344CB8AC3E}">
        <p14:creationId xmlns:p14="http://schemas.microsoft.com/office/powerpoint/2010/main" val="1446007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13</a:t>
            </a:fld>
            <a:endParaRPr lang="en-US" altLang="en-US"/>
          </a:p>
        </p:txBody>
      </p:sp>
    </p:spTree>
    <p:extLst>
      <p:ext uri="{BB962C8B-B14F-4D97-AF65-F5344CB8AC3E}">
        <p14:creationId xmlns:p14="http://schemas.microsoft.com/office/powerpoint/2010/main" val="1820269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19050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4876799"/>
            <a:ext cx="9550400" cy="1358901"/>
          </a:xfrm>
        </p:spPr>
        <p:txBody>
          <a:bodyPr anchor="ctr" anchorCtr="0"/>
          <a:lstStyle>
            <a:lvl1pPr marL="0" indent="0" algn="r">
              <a:buFont typeface="Wingdings" pitchFamily="-105" charset="2"/>
              <a:buNone/>
              <a:defRPr sz="22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
        <p:nvSpPr>
          <p:cNvPr id="8" name="Slide Number Placeholder 7"/>
          <p:cNvSpPr>
            <a:spLocks noGrp="1" noChangeArrowheads="1"/>
          </p:cNvSpPr>
          <p:nvPr>
            <p:ph type="sldNum" sz="quarter" idx="4"/>
          </p:nvPr>
        </p:nvSpPr>
        <p:spPr bwMode="auto">
          <a:xfrm>
            <a:off x="11176000" y="6400800"/>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 Large Image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3313153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Large Image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8711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107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3" name="Picture 39" descr="kantara_logo_final_rgb.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8871401" y="6428601"/>
            <a:ext cx="2749471" cy="276999"/>
          </a:xfrm>
          <a:prstGeom prst="rect">
            <a:avLst/>
          </a:prstGeom>
        </p:spPr>
        <p:txBody>
          <a:bodyPr wrap="none">
            <a:spAutoFit/>
          </a:bodyPr>
          <a:lstStyle/>
          <a:p>
            <a:r>
              <a:rPr lang="en-US" sz="1200" dirty="0">
                <a:solidFill>
                  <a:srgbClr val="536F72"/>
                </a:solidFill>
                <a:latin typeface="Times New Roman" panose="02020603050405020304" pitchFamily="18" charset="0"/>
                <a:ea typeface="Calibri" panose="020F0502020204030204" pitchFamily="34" charset="0"/>
              </a:rPr>
              <a:t>© Copyright 2018 Kantara Initiative, Inc.</a:t>
            </a:r>
            <a:endParaRPr lang="en-US" sz="1200" dirty="0">
              <a:solidFill>
                <a:srgbClr val="536F72"/>
              </a:solidFill>
            </a:endParaRPr>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3" name="Picture 39" descr="kantara_logo_final_rgb.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077620"/>
      </p:ext>
    </p:extLst>
  </p:cSld>
  <p:clrMap bg1="lt1" tx1="dk1" bg2="lt2" tx2="dk2" accent1="accent1" accent2="accent2" accent3="accent3" accent4="accent4" accent5="accent5" accent6="accent6" hlink="hlink" folHlink="folHlink"/>
  <p:sldLayoutIdLst>
    <p:sldLayoutId id="2147483856" r:id="rId1"/>
    <p:sldLayoutId id="2147483857" r:id="rId2"/>
  </p:sldLayoutIdLst>
  <p:hf sldNum="0"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q=https%3A%2F%2Fkantarainitiative.org%2Fconfluence%2Fx%2FcoK-BQ&amp;sa=D&amp;usd=2&amp;usg=AFQjCNFxSvEoss8_gBzE44ZkD_o-VQmoFw" TargetMode="External"/><Relationship Id="rId2" Type="http://schemas.openxmlformats.org/officeDocument/2006/relationships/hyperlink" Target="https://www.google.com/url?q=https%3A%2F%2Fkantarainitiative.org%2Fconfluence%2Fx%2FbIK-BQ&amp;sa=D&amp;usd=2&amp;usg=AFQjCNGWLOuoLqjCGP2QugHBk5i4fgGsig" TargetMode="External"/><Relationship Id="rId1" Type="http://schemas.openxmlformats.org/officeDocument/2006/relationships/slideLayout" Target="../slideLayouts/slideLayout2.xml"/><Relationship Id="rId5" Type="http://schemas.openxmlformats.org/officeDocument/2006/relationships/hyperlink" Target="https://kantarainitiative.org/membership/" TargetMode="External"/><Relationship Id="rId4" Type="http://schemas.openxmlformats.org/officeDocument/2006/relationships/hyperlink" Target="https://kantarainitiative.org/gpa-signup/?selectedGroup=4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Consent Management Solutions WG</a:t>
            </a:r>
          </a:p>
        </p:txBody>
      </p:sp>
      <p:sp>
        <p:nvSpPr>
          <p:cNvPr id="3" name="Subtitle 2"/>
          <p:cNvSpPr>
            <a:spLocks noGrp="1"/>
          </p:cNvSpPr>
          <p:nvPr>
            <p:ph type="subTitle" idx="1"/>
          </p:nvPr>
        </p:nvSpPr>
        <p:spPr/>
        <p:txBody>
          <a:bodyPr/>
          <a:lstStyle/>
          <a:p>
            <a:r>
              <a:rPr lang="en-CA" i="1" dirty="0"/>
              <a:t>Best Current Practices for Consent Management</a:t>
            </a:r>
            <a:r>
              <a:rPr lang="en-CA" dirty="0"/>
              <a:t> </a:t>
            </a:r>
          </a:p>
          <a:p>
            <a:r>
              <a:rPr lang="en-CA" i="1" dirty="0"/>
              <a:t>2018-02-21</a:t>
            </a:r>
            <a:endParaRPr lang="en-US" i="1" dirty="0"/>
          </a:p>
        </p:txBody>
      </p:sp>
      <p:pic>
        <p:nvPicPr>
          <p:cNvPr id="4" name="Picture 4" descr="ttps://www.digitalcatapultcentre.org.uk/wp-content/uploads/2016/12/digime_logo-no-strap.png">
            <a:extLst>
              <a:ext uri="{FF2B5EF4-FFF2-40B4-BE49-F238E27FC236}">
                <a16:creationId xmlns:a16="http://schemas.microsoft.com/office/drawing/2014/main" id="{4E508870-4450-214E-AE7F-C78A08596F06}"/>
              </a:ext>
            </a:extLst>
          </p:cNvPr>
          <p:cNvPicPr>
            <a:picLocks noChangeAspect="1" noChangeArrowheads="1"/>
          </p:cNvPicPr>
          <p:nvPr/>
        </p:nvPicPr>
        <p:blipFill>
          <a:blip r:embed="rId2" cstate="hqprint">
            <a:extLst>
              <a:ext uri="{28A0092B-C50C-407E-A947-70E740481C1C}">
                <a14:useLocalDpi xmlns:a14="http://schemas.microsoft.com/office/drawing/2010/main"/>
              </a:ext>
            </a:extLst>
          </a:blip>
          <a:srcRect/>
          <a:stretch>
            <a:fillRect/>
          </a:stretch>
        </p:blipFill>
        <p:spPr bwMode="auto">
          <a:xfrm>
            <a:off x="9753600" y="262619"/>
            <a:ext cx="2362200" cy="19471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Welcome_Logo_RGB.png">
            <a:extLst>
              <a:ext uri="{FF2B5EF4-FFF2-40B4-BE49-F238E27FC236}">
                <a16:creationId xmlns:a16="http://schemas.microsoft.com/office/drawing/2014/main" id="{6E551AA9-662E-3C4F-9F62-033F6133A4E5}"/>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5591534" y="648849"/>
            <a:ext cx="4390666" cy="1103751"/>
          </a:xfrm>
          <a:prstGeom prst="rect">
            <a:avLst/>
          </a:prstGeom>
        </p:spPr>
      </p:pic>
    </p:spTree>
    <p:extLst>
      <p:ext uri="{BB962C8B-B14F-4D97-AF65-F5344CB8AC3E}">
        <p14:creationId xmlns:p14="http://schemas.microsoft.com/office/powerpoint/2010/main" val="15430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C716-1CC3-244A-9ECC-2BF9BEF9DAA2}"/>
              </a:ext>
            </a:extLst>
          </p:cNvPr>
          <p:cNvSpPr>
            <a:spLocks noGrp="1"/>
          </p:cNvSpPr>
          <p:nvPr>
            <p:ph type="title"/>
          </p:nvPr>
        </p:nvSpPr>
        <p:spPr/>
        <p:txBody>
          <a:bodyPr>
            <a:normAutofit/>
          </a:bodyPr>
          <a:lstStyle/>
          <a:p>
            <a:r>
              <a:rPr lang="en-GB" dirty="0"/>
              <a:t>Stream CR-1 (Collect Requirements) - Regulations</a:t>
            </a:r>
            <a:endParaRPr lang="en-US" dirty="0"/>
          </a:p>
        </p:txBody>
      </p:sp>
      <p:sp>
        <p:nvSpPr>
          <p:cNvPr id="3" name="Content Placeholder 2">
            <a:extLst>
              <a:ext uri="{FF2B5EF4-FFF2-40B4-BE49-F238E27FC236}">
                <a16:creationId xmlns:a16="http://schemas.microsoft.com/office/drawing/2014/main" id="{ADC06862-8DFE-EE4E-AB48-8BADCA179957}"/>
              </a:ext>
            </a:extLst>
          </p:cNvPr>
          <p:cNvSpPr>
            <a:spLocks noGrp="1"/>
          </p:cNvSpPr>
          <p:nvPr>
            <p:ph idx="1"/>
          </p:nvPr>
        </p:nvSpPr>
        <p:spPr/>
        <p:txBody>
          <a:bodyPr>
            <a:normAutofit/>
          </a:bodyPr>
          <a:lstStyle/>
          <a:p>
            <a:r>
              <a:rPr lang="en-GB" dirty="0"/>
              <a:t>Research what regulation is out there that have a clear need for consent.</a:t>
            </a:r>
          </a:p>
          <a:p>
            <a:r>
              <a:rPr lang="en-GB" dirty="0"/>
              <a:t>Looking at GDPR, PSD2, </a:t>
            </a:r>
            <a:r>
              <a:rPr lang="en-GB" dirty="0" err="1"/>
              <a:t>ePrivacy</a:t>
            </a:r>
            <a:r>
              <a:rPr lang="en-GB" dirty="0"/>
              <a:t> Regulation, HIPAA, Canadian privacy </a:t>
            </a:r>
            <a:r>
              <a:rPr lang="en-GB" dirty="0" err="1"/>
              <a:t>reg</a:t>
            </a:r>
            <a:r>
              <a:rPr lang="en-GB" dirty="0"/>
              <a:t>, Singapore PDPA, Chinese Cybersecurity Law and all we can find World Wide that are mature and alive.</a:t>
            </a:r>
          </a:p>
          <a:p>
            <a:r>
              <a:rPr lang="en-GB" dirty="0"/>
              <a:t>Per legislation a synopsis of what it is and to whom it applies.  </a:t>
            </a:r>
          </a:p>
          <a:p>
            <a:r>
              <a:rPr lang="en-GB" dirty="0"/>
              <a:t>Reference table stating the applicable articles per legislation and the requirement for consent in every part. </a:t>
            </a:r>
          </a:p>
          <a:p>
            <a:r>
              <a:rPr lang="is-IS" dirty="0"/>
              <a:t>A time line that shows when it should be applied for different regulation. </a:t>
            </a:r>
          </a:p>
          <a:p>
            <a:endParaRPr lang="en-GB" dirty="0"/>
          </a:p>
          <a:p>
            <a:endParaRPr lang="en-US" dirty="0"/>
          </a:p>
        </p:txBody>
      </p:sp>
    </p:spTree>
    <p:extLst>
      <p:ext uri="{BB962C8B-B14F-4D97-AF65-F5344CB8AC3E}">
        <p14:creationId xmlns:p14="http://schemas.microsoft.com/office/powerpoint/2010/main" val="59572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6CBC-C35A-A241-9468-6764E467DEC7}"/>
              </a:ext>
            </a:extLst>
          </p:cNvPr>
          <p:cNvSpPr>
            <a:spLocks noGrp="1"/>
          </p:cNvSpPr>
          <p:nvPr>
            <p:ph type="title"/>
          </p:nvPr>
        </p:nvSpPr>
        <p:spPr/>
        <p:txBody>
          <a:bodyPr>
            <a:normAutofit/>
          </a:bodyPr>
          <a:lstStyle/>
          <a:p>
            <a:r>
              <a:rPr lang="en-GB" dirty="0"/>
              <a:t>Stream BP-3 (Best Practise) - Consent need</a:t>
            </a:r>
            <a:endParaRPr lang="en-US" dirty="0"/>
          </a:p>
        </p:txBody>
      </p:sp>
      <p:sp>
        <p:nvSpPr>
          <p:cNvPr id="3" name="Content Placeholder 2">
            <a:extLst>
              <a:ext uri="{FF2B5EF4-FFF2-40B4-BE49-F238E27FC236}">
                <a16:creationId xmlns:a16="http://schemas.microsoft.com/office/drawing/2014/main" id="{2BC7A016-2345-D04D-8BC4-AF880A382842}"/>
              </a:ext>
            </a:extLst>
          </p:cNvPr>
          <p:cNvSpPr>
            <a:spLocks noGrp="1"/>
          </p:cNvSpPr>
          <p:nvPr>
            <p:ph idx="1"/>
          </p:nvPr>
        </p:nvSpPr>
        <p:spPr/>
        <p:txBody>
          <a:bodyPr>
            <a:normAutofit/>
          </a:bodyPr>
          <a:lstStyle/>
          <a:p>
            <a:r>
              <a:rPr lang="en-GB" dirty="0"/>
              <a:t>Input from CR-1 used to define where consent is enforced by law/regulation and not having it would be a violation of that law/regulation. </a:t>
            </a:r>
          </a:p>
          <a:p>
            <a:r>
              <a:rPr lang="en-GB" dirty="0"/>
              <a:t>A flow chart or other visual representation that clearly shows where consent is needed and what should be part of it (like ability to withdraw, processing purpose, data retention). This per regulation / geo / market. </a:t>
            </a:r>
          </a:p>
          <a:p>
            <a:r>
              <a:rPr lang="en-GB" dirty="0"/>
              <a:t>Check with Companies how they currently manage these needed consents and check the advantages / disadvantages of that. </a:t>
            </a:r>
          </a:p>
          <a:p>
            <a:r>
              <a:rPr lang="en-GB" dirty="0"/>
              <a:t>Get statements from these Companies about their (best) practice, as input as well as potentially to be part of the publication as examples. </a:t>
            </a:r>
          </a:p>
          <a:p>
            <a:endParaRPr lang="en-GB" sz="2800" dirty="0"/>
          </a:p>
          <a:p>
            <a:endParaRPr lang="en-GB" sz="2800" dirty="0"/>
          </a:p>
          <a:p>
            <a:endParaRPr lang="en-US" dirty="0"/>
          </a:p>
        </p:txBody>
      </p:sp>
    </p:spTree>
    <p:extLst>
      <p:ext uri="{BB962C8B-B14F-4D97-AF65-F5344CB8AC3E}">
        <p14:creationId xmlns:p14="http://schemas.microsoft.com/office/powerpoint/2010/main" val="1096502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4E23-4686-2D4D-9EF3-422F5848B263}"/>
              </a:ext>
            </a:extLst>
          </p:cNvPr>
          <p:cNvSpPr>
            <a:spLocks noGrp="1"/>
          </p:cNvSpPr>
          <p:nvPr>
            <p:ph type="title"/>
          </p:nvPr>
        </p:nvSpPr>
        <p:spPr/>
        <p:txBody>
          <a:bodyPr>
            <a:normAutofit fontScale="90000"/>
          </a:bodyPr>
          <a:lstStyle/>
          <a:p>
            <a:r>
              <a:rPr lang="en-GB" dirty="0"/>
              <a:t>Stream PUB (Publication) -</a:t>
            </a:r>
            <a:br>
              <a:rPr lang="en-GB" dirty="0"/>
            </a:br>
            <a:r>
              <a:rPr lang="en-GB" dirty="0"/>
              <a:t>Statement of principle or believe</a:t>
            </a:r>
            <a:endParaRPr lang="en-US" dirty="0"/>
          </a:p>
        </p:txBody>
      </p:sp>
      <p:sp>
        <p:nvSpPr>
          <p:cNvPr id="3" name="Content Placeholder 2">
            <a:extLst>
              <a:ext uri="{FF2B5EF4-FFF2-40B4-BE49-F238E27FC236}">
                <a16:creationId xmlns:a16="http://schemas.microsoft.com/office/drawing/2014/main" id="{8032058B-A45C-174D-B1F3-93DABF654AA9}"/>
              </a:ext>
            </a:extLst>
          </p:cNvPr>
          <p:cNvSpPr>
            <a:spLocks noGrp="1"/>
          </p:cNvSpPr>
          <p:nvPr>
            <p:ph idx="1"/>
          </p:nvPr>
        </p:nvSpPr>
        <p:spPr/>
        <p:txBody>
          <a:bodyPr>
            <a:normAutofit/>
          </a:bodyPr>
          <a:lstStyle/>
          <a:p>
            <a:r>
              <a:rPr lang="en-GB" dirty="0"/>
              <a:t>Define on basis of all input, what best practice(s) are to manage consent, preferably in a way that one best practise method can be used to cover different legislations. </a:t>
            </a:r>
          </a:p>
          <a:p>
            <a:r>
              <a:rPr lang="en-GB" dirty="0"/>
              <a:t>For a reader of the publication, it should be possible to:</a:t>
            </a:r>
          </a:p>
          <a:p>
            <a:pPr lvl="1">
              <a:buFont typeface="+mj-lt"/>
              <a:buAutoNum type="arabicPeriod"/>
            </a:pPr>
            <a:r>
              <a:rPr lang="en-GB" dirty="0"/>
              <a:t>Check which legislation they have to follow (this could be more then one!).</a:t>
            </a:r>
          </a:p>
          <a:p>
            <a:pPr lvl="1">
              <a:buFont typeface="+mj-lt"/>
              <a:buAutoNum type="arabicPeriod"/>
            </a:pPr>
            <a:r>
              <a:rPr lang="en-GB" dirty="0"/>
              <a:t>Find where consent is applicable and what definition belongs to that.</a:t>
            </a:r>
          </a:p>
          <a:p>
            <a:pPr lvl="1">
              <a:buFont typeface="+mj-lt"/>
              <a:buAutoNum type="arabicPeriod"/>
            </a:pPr>
            <a:r>
              <a:rPr lang="en-GB" dirty="0"/>
              <a:t>Then see what needs to be done and at what time. </a:t>
            </a:r>
            <a:br>
              <a:rPr lang="en-GB" dirty="0"/>
            </a:br>
            <a:r>
              <a:rPr lang="en-GB" dirty="0"/>
              <a:t>Preferably with several stated recommendations from f.i. EU, Singapore PDPC as well as from the field (companies like Media in EU, Healthcare). </a:t>
            </a:r>
          </a:p>
          <a:p>
            <a:pPr lvl="1">
              <a:buFont typeface="+mj-lt"/>
              <a:buAutoNum type="arabicPeriod"/>
            </a:pPr>
            <a:r>
              <a:rPr lang="en-GB" dirty="0"/>
              <a:t>Find the best practise that is applicable / known. If none yet, find guidance. </a:t>
            </a:r>
          </a:p>
        </p:txBody>
      </p:sp>
    </p:spTree>
    <p:extLst>
      <p:ext uri="{BB962C8B-B14F-4D97-AF65-F5344CB8AC3E}">
        <p14:creationId xmlns:p14="http://schemas.microsoft.com/office/powerpoint/2010/main" val="3979095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3A7F2B-1AFF-5142-BDB8-D30BC4882104}"/>
              </a:ext>
            </a:extLst>
          </p:cNvPr>
          <p:cNvSpPr txBox="1">
            <a:spLocks/>
          </p:cNvSpPr>
          <p:nvPr/>
        </p:nvSpPr>
        <p:spPr bwMode="auto">
          <a:xfrm>
            <a:off x="5485077" y="2949575"/>
            <a:ext cx="1828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a:lstStyle>
          <a:p>
            <a:r>
              <a:rPr lang="en-GB" sz="900" kern="0">
                <a:latin typeface="+mn-lt"/>
                <a:ea typeface="Gill Sans" charset="0"/>
                <a:cs typeface="Gill Sans" charset="0"/>
              </a:rPr>
              <a:t>Publication</a:t>
            </a:r>
            <a:br>
              <a:rPr lang="en-GB" sz="900" kern="0">
                <a:latin typeface="+mn-lt"/>
              </a:rPr>
            </a:br>
            <a:r>
              <a:rPr lang="en-CA" sz="900" i="1" kern="0">
                <a:latin typeface="+mn-lt"/>
              </a:rPr>
              <a:t>Best Current Practices for Consent Management</a:t>
            </a:r>
            <a:r>
              <a:rPr lang="en-CA" sz="900" kern="0">
                <a:latin typeface="+mn-lt"/>
              </a:rPr>
              <a:t> </a:t>
            </a:r>
            <a:endParaRPr lang="en-GB" sz="900" kern="0" dirty="0">
              <a:latin typeface="+mn-lt"/>
            </a:endParaRPr>
          </a:p>
        </p:txBody>
      </p:sp>
      <p:cxnSp>
        <p:nvCxnSpPr>
          <p:cNvPr id="5" name="Straight Connector 4">
            <a:extLst>
              <a:ext uri="{FF2B5EF4-FFF2-40B4-BE49-F238E27FC236}">
                <a16:creationId xmlns:a16="http://schemas.microsoft.com/office/drawing/2014/main" id="{706E81C3-E225-FC41-A94A-C7767E466382}"/>
              </a:ext>
            </a:extLst>
          </p:cNvPr>
          <p:cNvCxnSpPr/>
          <p:nvPr/>
        </p:nvCxnSpPr>
        <p:spPr bwMode="auto">
          <a:xfrm>
            <a:off x="6367686" y="2149348"/>
            <a:ext cx="1033685" cy="1028700"/>
          </a:xfrm>
          <a:prstGeom prst="line">
            <a:avLst/>
          </a:prstGeom>
          <a:noFill/>
          <a:ln w="19050" cap="flat" cmpd="sng" algn="ctr">
            <a:solidFill>
              <a:srgbClr val="62A430"/>
            </a:solidFill>
            <a:prstDash val="sysDot"/>
            <a:round/>
            <a:headEnd type="none" w="med" len="med"/>
            <a:tailEnd type="none" w="med" len="med"/>
          </a:ln>
          <a:effectLst/>
        </p:spPr>
      </p:cxnSp>
      <p:cxnSp>
        <p:nvCxnSpPr>
          <p:cNvPr id="6" name="Straight Connector 5">
            <a:extLst>
              <a:ext uri="{FF2B5EF4-FFF2-40B4-BE49-F238E27FC236}">
                <a16:creationId xmlns:a16="http://schemas.microsoft.com/office/drawing/2014/main" id="{BB9C0F37-BC08-CD45-A8CB-84086D2DFC81}"/>
              </a:ext>
            </a:extLst>
          </p:cNvPr>
          <p:cNvCxnSpPr/>
          <p:nvPr/>
        </p:nvCxnSpPr>
        <p:spPr bwMode="auto">
          <a:xfrm flipH="1">
            <a:off x="5334000" y="2149348"/>
            <a:ext cx="1033686" cy="1028700"/>
          </a:xfrm>
          <a:prstGeom prst="line">
            <a:avLst/>
          </a:prstGeom>
          <a:noFill/>
          <a:ln w="19050" cap="flat" cmpd="sng" algn="ctr">
            <a:solidFill>
              <a:srgbClr val="62A430"/>
            </a:solidFill>
            <a:prstDash val="sysDot"/>
            <a:round/>
            <a:headEnd type="none" w="med" len="med"/>
            <a:tailEnd type="none" w="med" len="med"/>
          </a:ln>
          <a:effectLst/>
        </p:spPr>
      </p:cxnSp>
      <p:cxnSp>
        <p:nvCxnSpPr>
          <p:cNvPr id="7" name="Straight Connector 6">
            <a:extLst>
              <a:ext uri="{FF2B5EF4-FFF2-40B4-BE49-F238E27FC236}">
                <a16:creationId xmlns:a16="http://schemas.microsoft.com/office/drawing/2014/main" id="{B16A9761-2980-B542-A25F-9887D20DCF67}"/>
              </a:ext>
            </a:extLst>
          </p:cNvPr>
          <p:cNvCxnSpPr/>
          <p:nvPr/>
        </p:nvCxnSpPr>
        <p:spPr bwMode="auto">
          <a:xfrm flipH="1">
            <a:off x="6934200" y="3178048"/>
            <a:ext cx="467171" cy="1012951"/>
          </a:xfrm>
          <a:prstGeom prst="line">
            <a:avLst/>
          </a:prstGeom>
          <a:noFill/>
          <a:ln w="19050" cap="flat" cmpd="sng" algn="ctr">
            <a:solidFill>
              <a:srgbClr val="62A430"/>
            </a:solidFill>
            <a:prstDash val="sysDot"/>
            <a:round/>
            <a:headEnd type="none" w="med" len="med"/>
            <a:tailEnd type="none" w="med" len="med"/>
          </a:ln>
          <a:effectLst/>
        </p:spPr>
      </p:cxnSp>
      <p:cxnSp>
        <p:nvCxnSpPr>
          <p:cNvPr id="8" name="Straight Connector 7">
            <a:extLst>
              <a:ext uri="{FF2B5EF4-FFF2-40B4-BE49-F238E27FC236}">
                <a16:creationId xmlns:a16="http://schemas.microsoft.com/office/drawing/2014/main" id="{C240DAD5-DA8E-2F4A-AF96-1B69BF4826DD}"/>
              </a:ext>
            </a:extLst>
          </p:cNvPr>
          <p:cNvCxnSpPr/>
          <p:nvPr/>
        </p:nvCxnSpPr>
        <p:spPr bwMode="auto">
          <a:xfrm>
            <a:off x="5791200" y="4190999"/>
            <a:ext cx="1143000" cy="0"/>
          </a:xfrm>
          <a:prstGeom prst="line">
            <a:avLst/>
          </a:prstGeom>
          <a:noFill/>
          <a:ln w="19050" cap="flat" cmpd="sng" algn="ctr">
            <a:solidFill>
              <a:srgbClr val="62A430"/>
            </a:solidFill>
            <a:prstDash val="sysDot"/>
            <a:round/>
            <a:headEnd type="none" w="med" len="med"/>
            <a:tailEnd type="none" w="med" len="med"/>
          </a:ln>
          <a:effectLst/>
        </p:spPr>
      </p:cxnSp>
      <p:cxnSp>
        <p:nvCxnSpPr>
          <p:cNvPr id="9" name="Straight Connector 8">
            <a:extLst>
              <a:ext uri="{FF2B5EF4-FFF2-40B4-BE49-F238E27FC236}">
                <a16:creationId xmlns:a16="http://schemas.microsoft.com/office/drawing/2014/main" id="{B2EBA5B6-5823-6F49-8952-8EA3286BC8E6}"/>
              </a:ext>
            </a:extLst>
          </p:cNvPr>
          <p:cNvCxnSpPr/>
          <p:nvPr/>
        </p:nvCxnSpPr>
        <p:spPr bwMode="auto">
          <a:xfrm flipH="1" flipV="1">
            <a:off x="5334000" y="3178048"/>
            <a:ext cx="457200" cy="1012951"/>
          </a:xfrm>
          <a:prstGeom prst="line">
            <a:avLst/>
          </a:prstGeom>
          <a:noFill/>
          <a:ln w="19050" cap="flat" cmpd="sng" algn="ctr">
            <a:solidFill>
              <a:srgbClr val="62A430"/>
            </a:solidFill>
            <a:prstDash val="sysDot"/>
            <a:round/>
            <a:headEnd type="none" w="med" len="med"/>
            <a:tailEnd type="none" w="med" len="med"/>
          </a:ln>
          <a:effectLst/>
        </p:spPr>
      </p:cxnSp>
      <p:grpSp>
        <p:nvGrpSpPr>
          <p:cNvPr id="10" name="Group 9">
            <a:extLst>
              <a:ext uri="{FF2B5EF4-FFF2-40B4-BE49-F238E27FC236}">
                <a16:creationId xmlns:a16="http://schemas.microsoft.com/office/drawing/2014/main" id="{0E0F04E8-9BAD-304A-8EBE-ED3AC5812FAF}"/>
              </a:ext>
            </a:extLst>
          </p:cNvPr>
          <p:cNvGrpSpPr/>
          <p:nvPr/>
        </p:nvGrpSpPr>
        <p:grpSpPr>
          <a:xfrm>
            <a:off x="2743200" y="2133600"/>
            <a:ext cx="1984549" cy="1311352"/>
            <a:chOff x="457200" y="1961534"/>
            <a:chExt cx="1984549" cy="1311352"/>
          </a:xfrm>
        </p:grpSpPr>
        <p:sp>
          <p:nvSpPr>
            <p:cNvPr id="11" name="TextBox 10">
              <a:extLst>
                <a:ext uri="{FF2B5EF4-FFF2-40B4-BE49-F238E27FC236}">
                  <a16:creationId xmlns:a16="http://schemas.microsoft.com/office/drawing/2014/main" id="{13F25995-7472-1441-A4F6-587B3063C40F}"/>
                </a:ext>
              </a:extLst>
            </p:cNvPr>
            <p:cNvSpPr txBox="1"/>
            <p:nvPr/>
          </p:nvSpPr>
          <p:spPr>
            <a:xfrm>
              <a:off x="457200" y="2441889"/>
              <a:ext cx="1981200" cy="830997"/>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Statement of principle </a:t>
              </a:r>
              <a:br>
                <a:rPr lang="en-GB" sz="1600" dirty="0">
                  <a:solidFill>
                    <a:srgbClr val="62A430"/>
                  </a:solidFill>
                  <a:latin typeface="+mn-lt"/>
                  <a:ea typeface="Gill Sans" charset="0"/>
                  <a:cs typeface="Gill Sans" charset="0"/>
                </a:rPr>
              </a:br>
              <a:r>
                <a:rPr lang="en-GB" sz="1600" dirty="0">
                  <a:solidFill>
                    <a:srgbClr val="62A430"/>
                  </a:solidFill>
                  <a:latin typeface="+mn-lt"/>
                  <a:ea typeface="Gill Sans" charset="0"/>
                  <a:cs typeface="Gill Sans" charset="0"/>
                </a:rPr>
                <a:t>or believe</a:t>
              </a:r>
            </a:p>
          </p:txBody>
        </p:sp>
        <p:sp>
          <p:nvSpPr>
            <p:cNvPr id="12" name="Rectangle 11">
              <a:extLst>
                <a:ext uri="{FF2B5EF4-FFF2-40B4-BE49-F238E27FC236}">
                  <a16:creationId xmlns:a16="http://schemas.microsoft.com/office/drawing/2014/main" id="{3CFF38BB-B6CA-354E-88F5-9385CCD171D0}"/>
                </a:ext>
              </a:extLst>
            </p:cNvPr>
            <p:cNvSpPr/>
            <p:nvPr/>
          </p:nvSpPr>
          <p:spPr bwMode="auto">
            <a:xfrm>
              <a:off x="457200" y="1961534"/>
              <a:ext cx="1984549"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PUB prep</a:t>
              </a:r>
              <a:endParaRPr kumimoji="0" lang="en-GB" sz="1100" b="0" i="0" u="none" strike="noStrike" cap="none" normalizeH="0" baseline="0" dirty="0">
                <a:ln>
                  <a:noFill/>
                </a:ln>
                <a:solidFill>
                  <a:schemeClr val="bg1"/>
                </a:solidFill>
                <a:effectLst/>
                <a:latin typeface="+mn-lt"/>
              </a:endParaRPr>
            </a:p>
          </p:txBody>
        </p:sp>
      </p:grpSp>
      <p:grpSp>
        <p:nvGrpSpPr>
          <p:cNvPr id="3" name="Group 2"/>
          <p:cNvGrpSpPr/>
          <p:nvPr/>
        </p:nvGrpSpPr>
        <p:grpSpPr>
          <a:xfrm>
            <a:off x="4110087" y="4267200"/>
            <a:ext cx="1071513" cy="1057039"/>
            <a:chOff x="4110087" y="4267200"/>
            <a:chExt cx="1071513" cy="1057039"/>
          </a:xfrm>
        </p:grpSpPr>
        <p:sp>
          <p:nvSpPr>
            <p:cNvPr id="14" name="TextBox 13">
              <a:extLst>
                <a:ext uri="{FF2B5EF4-FFF2-40B4-BE49-F238E27FC236}">
                  <a16:creationId xmlns:a16="http://schemas.microsoft.com/office/drawing/2014/main" id="{7BDDD2CB-4123-5847-8626-020946C72402}"/>
                </a:ext>
              </a:extLst>
            </p:cNvPr>
            <p:cNvSpPr txBox="1"/>
            <p:nvPr/>
          </p:nvSpPr>
          <p:spPr>
            <a:xfrm>
              <a:off x="4110087" y="4739464"/>
              <a:ext cx="1071513" cy="584775"/>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Consent Need</a:t>
              </a:r>
            </a:p>
          </p:txBody>
        </p:sp>
        <p:sp>
          <p:nvSpPr>
            <p:cNvPr id="15" name="Rectangle 14">
              <a:extLst>
                <a:ext uri="{FF2B5EF4-FFF2-40B4-BE49-F238E27FC236}">
                  <a16:creationId xmlns:a16="http://schemas.microsoft.com/office/drawing/2014/main" id="{C8FBAF4D-DE0C-8A46-8E73-D08D780DAB04}"/>
                </a:ext>
              </a:extLst>
            </p:cNvPr>
            <p:cNvSpPr/>
            <p:nvPr/>
          </p:nvSpPr>
          <p:spPr bwMode="auto">
            <a:xfrm>
              <a:off x="4114800" y="4267200"/>
              <a:ext cx="1066800" cy="471948"/>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BP-III</a:t>
              </a:r>
              <a:endParaRPr kumimoji="0" lang="en-GB" sz="1100" b="0" i="0" u="none" strike="noStrike" cap="none" normalizeH="0" baseline="0" dirty="0">
                <a:ln>
                  <a:noFill/>
                </a:ln>
                <a:solidFill>
                  <a:schemeClr val="bg1"/>
                </a:solidFill>
                <a:effectLst/>
                <a:latin typeface="+mn-lt"/>
              </a:endParaRPr>
            </a:p>
          </p:txBody>
        </p:sp>
      </p:grpSp>
      <p:grpSp>
        <p:nvGrpSpPr>
          <p:cNvPr id="16" name="Group 15">
            <a:extLst>
              <a:ext uri="{FF2B5EF4-FFF2-40B4-BE49-F238E27FC236}">
                <a16:creationId xmlns:a16="http://schemas.microsoft.com/office/drawing/2014/main" id="{09952778-12A8-644B-A21C-0311CD347EDF}"/>
              </a:ext>
            </a:extLst>
          </p:cNvPr>
          <p:cNvGrpSpPr/>
          <p:nvPr/>
        </p:nvGrpSpPr>
        <p:grpSpPr>
          <a:xfrm>
            <a:off x="5334000" y="990600"/>
            <a:ext cx="1981200" cy="812960"/>
            <a:chOff x="5105400" y="173294"/>
            <a:chExt cx="1981200" cy="812960"/>
          </a:xfrm>
        </p:grpSpPr>
        <p:sp>
          <p:nvSpPr>
            <p:cNvPr id="17" name="TextBox 16">
              <a:extLst>
                <a:ext uri="{FF2B5EF4-FFF2-40B4-BE49-F238E27FC236}">
                  <a16:creationId xmlns:a16="http://schemas.microsoft.com/office/drawing/2014/main" id="{8475101F-FE07-0D4A-892A-A5D8F553A4B6}"/>
                </a:ext>
              </a:extLst>
            </p:cNvPr>
            <p:cNvSpPr txBox="1"/>
            <p:nvPr/>
          </p:nvSpPr>
          <p:spPr>
            <a:xfrm>
              <a:off x="5105400" y="647700"/>
              <a:ext cx="19812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Consent Definition</a:t>
              </a:r>
            </a:p>
          </p:txBody>
        </p:sp>
        <p:sp>
          <p:nvSpPr>
            <p:cNvPr id="18" name="Rectangle 17">
              <a:extLst>
                <a:ext uri="{FF2B5EF4-FFF2-40B4-BE49-F238E27FC236}">
                  <a16:creationId xmlns:a16="http://schemas.microsoft.com/office/drawing/2014/main" id="{0C64B64C-E6C4-D340-A1D4-0184B99E81B9}"/>
                </a:ext>
              </a:extLst>
            </p:cNvPr>
            <p:cNvSpPr/>
            <p:nvPr/>
          </p:nvSpPr>
          <p:spPr bwMode="auto">
            <a:xfrm>
              <a:off x="5105400" y="173294"/>
              <a:ext cx="19812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a:t>
              </a:r>
              <a:endParaRPr kumimoji="0" lang="en-GB" sz="1100" b="0" i="0" u="none" strike="noStrike" cap="none" normalizeH="0" baseline="0" dirty="0">
                <a:ln>
                  <a:noFill/>
                </a:ln>
                <a:solidFill>
                  <a:schemeClr val="bg1"/>
                </a:solidFill>
                <a:effectLst/>
                <a:latin typeface="+mn-lt"/>
              </a:endParaRPr>
            </a:p>
          </p:txBody>
        </p:sp>
      </p:grpSp>
      <p:grpSp>
        <p:nvGrpSpPr>
          <p:cNvPr id="19" name="Group 18">
            <a:extLst>
              <a:ext uri="{FF2B5EF4-FFF2-40B4-BE49-F238E27FC236}">
                <a16:creationId xmlns:a16="http://schemas.microsoft.com/office/drawing/2014/main" id="{9A7CD73E-7798-094D-BFB9-891424EF79AC}"/>
              </a:ext>
            </a:extLst>
          </p:cNvPr>
          <p:cNvGrpSpPr/>
          <p:nvPr/>
        </p:nvGrpSpPr>
        <p:grpSpPr>
          <a:xfrm>
            <a:off x="7924800" y="2514600"/>
            <a:ext cx="1600200" cy="817877"/>
            <a:chOff x="7086600" y="1950474"/>
            <a:chExt cx="1600200" cy="817877"/>
          </a:xfrm>
        </p:grpSpPr>
        <p:sp>
          <p:nvSpPr>
            <p:cNvPr id="20" name="TextBox 19">
              <a:extLst>
                <a:ext uri="{FF2B5EF4-FFF2-40B4-BE49-F238E27FC236}">
                  <a16:creationId xmlns:a16="http://schemas.microsoft.com/office/drawing/2014/main" id="{D992F81A-3772-C044-A8E6-01B4BA76BC96}"/>
                </a:ext>
              </a:extLst>
            </p:cNvPr>
            <p:cNvSpPr txBox="1"/>
            <p:nvPr/>
          </p:nvSpPr>
          <p:spPr>
            <a:xfrm>
              <a:off x="7086600" y="2429797"/>
              <a:ext cx="16002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Privacy Notice</a:t>
              </a:r>
            </a:p>
          </p:txBody>
        </p:sp>
        <p:sp>
          <p:nvSpPr>
            <p:cNvPr id="21" name="Rectangle 20">
              <a:extLst>
                <a:ext uri="{FF2B5EF4-FFF2-40B4-BE49-F238E27FC236}">
                  <a16:creationId xmlns:a16="http://schemas.microsoft.com/office/drawing/2014/main" id="{EC4DEEE5-AAEC-6B40-85F1-838ECAC2990F}"/>
                </a:ext>
              </a:extLst>
            </p:cNvPr>
            <p:cNvSpPr/>
            <p:nvPr/>
          </p:nvSpPr>
          <p:spPr bwMode="auto">
            <a:xfrm>
              <a:off x="7086600" y="1950474"/>
              <a:ext cx="16002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BP-II</a:t>
              </a:r>
              <a:endParaRPr kumimoji="0" lang="en-GB" sz="1100" b="0" i="0" u="none" strike="noStrike" cap="none" normalizeH="0" baseline="0" dirty="0">
                <a:ln>
                  <a:noFill/>
                </a:ln>
                <a:solidFill>
                  <a:schemeClr val="bg1"/>
                </a:solidFill>
                <a:effectLst/>
                <a:latin typeface="+mn-lt"/>
              </a:endParaRPr>
            </a:p>
          </p:txBody>
        </p:sp>
      </p:grpSp>
      <p:grpSp>
        <p:nvGrpSpPr>
          <p:cNvPr id="22" name="Group 21">
            <a:extLst>
              <a:ext uri="{FF2B5EF4-FFF2-40B4-BE49-F238E27FC236}">
                <a16:creationId xmlns:a16="http://schemas.microsoft.com/office/drawing/2014/main" id="{93204E08-AC03-394D-97CD-00383B92BDFE}"/>
              </a:ext>
            </a:extLst>
          </p:cNvPr>
          <p:cNvGrpSpPr/>
          <p:nvPr/>
        </p:nvGrpSpPr>
        <p:grpSpPr>
          <a:xfrm>
            <a:off x="7543800" y="4419600"/>
            <a:ext cx="1752600" cy="810502"/>
            <a:chOff x="3505200" y="3784953"/>
            <a:chExt cx="1752600" cy="810502"/>
          </a:xfrm>
        </p:grpSpPr>
        <p:sp>
          <p:nvSpPr>
            <p:cNvPr id="23" name="TextBox 22">
              <a:extLst>
                <a:ext uri="{FF2B5EF4-FFF2-40B4-BE49-F238E27FC236}">
                  <a16:creationId xmlns:a16="http://schemas.microsoft.com/office/drawing/2014/main" id="{269820F5-156E-8A4A-9A37-8CC1150BCC7C}"/>
                </a:ext>
              </a:extLst>
            </p:cNvPr>
            <p:cNvSpPr txBox="1"/>
            <p:nvPr/>
          </p:nvSpPr>
          <p:spPr>
            <a:xfrm>
              <a:off x="3505200" y="4256901"/>
              <a:ext cx="17526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Regulation</a:t>
              </a:r>
            </a:p>
          </p:txBody>
        </p:sp>
        <p:sp>
          <p:nvSpPr>
            <p:cNvPr id="24" name="Rectangle 23">
              <a:extLst>
                <a:ext uri="{FF2B5EF4-FFF2-40B4-BE49-F238E27FC236}">
                  <a16:creationId xmlns:a16="http://schemas.microsoft.com/office/drawing/2014/main" id="{150845E6-500F-F34B-BF56-CCDEC1723455}"/>
                </a:ext>
              </a:extLst>
            </p:cNvPr>
            <p:cNvSpPr/>
            <p:nvPr/>
          </p:nvSpPr>
          <p:spPr bwMode="auto">
            <a:xfrm>
              <a:off x="3505200" y="3784953"/>
              <a:ext cx="17526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CR-I</a:t>
              </a:r>
              <a:endParaRPr kumimoji="0" lang="en-GB" sz="1100" b="0" i="0" u="none" strike="noStrike" cap="none" normalizeH="0" baseline="0" dirty="0">
                <a:ln>
                  <a:noFill/>
                </a:ln>
                <a:solidFill>
                  <a:schemeClr val="bg1"/>
                </a:solidFill>
                <a:effectLst/>
                <a:latin typeface="+mn-lt"/>
              </a:endParaRPr>
            </a:p>
          </p:txBody>
        </p:sp>
      </p:grpSp>
      <p:pic>
        <p:nvPicPr>
          <p:cNvPr id="25" name="Picture 2" descr="ttps://2m6dvv3zi6nj31h9a91s1wdk-wpengine.netdna-ssl.com/wp-content/uploads/2014/07/KANTARA-initiative-1.">
            <a:extLst>
              <a:ext uri="{FF2B5EF4-FFF2-40B4-BE49-F238E27FC236}">
                <a16:creationId xmlns:a16="http://schemas.microsoft.com/office/drawing/2014/main" id="{9C2FD298-FA2A-5F43-89F9-1DB64B1415AB}"/>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5791200" y="3657600"/>
            <a:ext cx="1143000" cy="5715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73D2E4CE-64D1-844C-9009-B87A1DA76A25}"/>
              </a:ext>
            </a:extLst>
          </p:cNvPr>
          <p:cNvSpPr txBox="1"/>
          <p:nvPr/>
        </p:nvSpPr>
        <p:spPr>
          <a:xfrm>
            <a:off x="8534400" y="1371600"/>
            <a:ext cx="686406" cy="338554"/>
          </a:xfrm>
          <a:prstGeom prst="rect">
            <a:avLst/>
          </a:prstGeom>
          <a:noFill/>
        </p:spPr>
        <p:txBody>
          <a:bodyPr wrap="none" rtlCol="0">
            <a:spAutoFit/>
          </a:bodyPr>
          <a:lstStyle/>
          <a:p>
            <a:r>
              <a:rPr lang="en-GB" sz="1600" dirty="0">
                <a:solidFill>
                  <a:srgbClr val="62A42F"/>
                </a:solidFill>
                <a:latin typeface="+mn-lt"/>
              </a:rPr>
              <a:t>Order</a:t>
            </a:r>
          </a:p>
        </p:txBody>
      </p:sp>
      <p:sp>
        <p:nvSpPr>
          <p:cNvPr id="2" name="Right Arrow 1"/>
          <p:cNvSpPr/>
          <p:nvPr/>
        </p:nvSpPr>
        <p:spPr>
          <a:xfrm rot="1781649">
            <a:off x="4876800" y="2812377"/>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Right Arrow 28"/>
          <p:cNvSpPr/>
          <p:nvPr/>
        </p:nvSpPr>
        <p:spPr>
          <a:xfrm rot="2451320">
            <a:off x="7790044" y="1694043"/>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Right Arrow 29"/>
          <p:cNvSpPr/>
          <p:nvPr/>
        </p:nvSpPr>
        <p:spPr>
          <a:xfrm rot="5400000">
            <a:off x="8153400" y="3657600"/>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Right Arrow 30"/>
          <p:cNvSpPr/>
          <p:nvPr/>
        </p:nvSpPr>
        <p:spPr>
          <a:xfrm rot="10800000">
            <a:off x="5638801" y="4724400"/>
            <a:ext cx="13716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ight Arrow 31"/>
          <p:cNvSpPr/>
          <p:nvPr/>
        </p:nvSpPr>
        <p:spPr>
          <a:xfrm rot="14043269">
            <a:off x="3642261" y="3672939"/>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026" name="Picture 2" descr="tream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99" y="579699"/>
            <a:ext cx="1096701" cy="109670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609600" y="1676400"/>
            <a:ext cx="1295547" cy="461665"/>
          </a:xfrm>
          <a:prstGeom prst="rect">
            <a:avLst/>
          </a:prstGeom>
        </p:spPr>
        <p:txBody>
          <a:bodyPr wrap="none">
            <a:spAutoFit/>
          </a:bodyPr>
          <a:lstStyle/>
          <a:p>
            <a:r>
              <a:rPr lang="en-GB" sz="2400" b="1" dirty="0">
                <a:solidFill>
                  <a:srgbClr val="7EA8AD"/>
                </a:solidFill>
                <a:latin typeface="+mj-lt"/>
                <a:ea typeface="MS PGothic" panose="020B0600070205080204" pitchFamily="34" charset="-128"/>
                <a:cs typeface="ＭＳ Ｐゴシック" pitchFamily="-105" charset="-128"/>
              </a:rPr>
              <a:t>Streams</a:t>
            </a:r>
          </a:p>
        </p:txBody>
      </p:sp>
    </p:spTree>
    <p:extLst>
      <p:ext uri="{BB962C8B-B14F-4D97-AF65-F5344CB8AC3E}">
        <p14:creationId xmlns:p14="http://schemas.microsoft.com/office/powerpoint/2010/main" val="22470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rfect call-to-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2212664" cy="419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0619691">
            <a:off x="4227885" y="3454407"/>
            <a:ext cx="4145180" cy="1200329"/>
          </a:xfrm>
          <a:prstGeom prst="rect">
            <a:avLst/>
          </a:prstGeom>
          <a:noFill/>
          <a:ln>
            <a:solidFill>
              <a:srgbClr val="F25F3A"/>
            </a:solidFill>
          </a:ln>
        </p:spPr>
        <p:txBody>
          <a:bodyPr wrap="square" rtlCol="0">
            <a:spAutoFit/>
          </a:bodyPr>
          <a:lstStyle/>
          <a:p>
            <a:pPr algn="ctr"/>
            <a:r>
              <a:rPr lang="en-GB" sz="2400" dirty="0"/>
              <a:t>Who wants to JOIN </a:t>
            </a:r>
            <a:br>
              <a:rPr lang="en-GB" sz="2400" dirty="0"/>
            </a:br>
            <a:r>
              <a:rPr lang="en-GB" sz="2400" dirty="0"/>
              <a:t>and specifically in one </a:t>
            </a:r>
            <a:br>
              <a:rPr lang="en-GB" sz="2400" dirty="0"/>
            </a:br>
            <a:r>
              <a:rPr lang="en-GB" sz="2400" dirty="0"/>
              <a:t>of the Streams?</a:t>
            </a:r>
          </a:p>
        </p:txBody>
      </p:sp>
      <p:sp>
        <p:nvSpPr>
          <p:cNvPr id="5" name="Rounded Rectangle 4"/>
          <p:cNvSpPr/>
          <p:nvPr/>
        </p:nvSpPr>
        <p:spPr>
          <a:xfrm>
            <a:off x="3124200" y="5334000"/>
            <a:ext cx="5334000" cy="1140417"/>
          </a:xfrm>
          <a:prstGeom prst="roundRect">
            <a:avLst/>
          </a:prstGeom>
          <a:solidFill>
            <a:srgbClr val="F25F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Need to sleep over it a bit? Email us!</a:t>
            </a:r>
          </a:p>
          <a:p>
            <a:pPr algn="ctr"/>
            <a:r>
              <a:rPr lang="en-GB" dirty="0" err="1"/>
              <a:t>corne.van.rooij@iwelcome.com</a:t>
            </a:r>
            <a:r>
              <a:rPr lang="en-GB" dirty="0"/>
              <a:t> (Chair)</a:t>
            </a:r>
          </a:p>
          <a:p>
            <a:pPr algn="ctr"/>
            <a:r>
              <a:rPr lang="en-GB" dirty="0"/>
              <a:t>AndrewHughes3000@gmail.com (Secretary)</a:t>
            </a:r>
          </a:p>
        </p:txBody>
      </p:sp>
    </p:spTree>
    <p:extLst>
      <p:ext uri="{BB962C8B-B14F-4D97-AF65-F5344CB8AC3E}">
        <p14:creationId xmlns:p14="http://schemas.microsoft.com/office/powerpoint/2010/main" val="194330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p:txBody>
          <a:bodyPr/>
          <a:lstStyle/>
          <a:p>
            <a:r>
              <a:rPr lang="en-US" dirty="0">
                <a:solidFill>
                  <a:schemeClr val="bg1">
                    <a:lumMod val="75000"/>
                  </a:schemeClr>
                </a:solidFill>
              </a:rPr>
              <a:t>Call to order</a:t>
            </a:r>
          </a:p>
          <a:p>
            <a:r>
              <a:rPr lang="en-US" dirty="0">
                <a:solidFill>
                  <a:schemeClr val="bg1">
                    <a:lumMod val="75000"/>
                  </a:schemeClr>
                </a:solidFill>
              </a:rPr>
              <a:t>Roll Call</a:t>
            </a:r>
          </a:p>
          <a:p>
            <a:r>
              <a:rPr lang="en-US" dirty="0">
                <a:solidFill>
                  <a:schemeClr val="bg1">
                    <a:lumMod val="75000"/>
                  </a:schemeClr>
                </a:solidFill>
              </a:rPr>
              <a:t>Introductions </a:t>
            </a:r>
          </a:p>
          <a:p>
            <a:r>
              <a:rPr lang="en-US" dirty="0">
                <a:solidFill>
                  <a:schemeClr val="bg1">
                    <a:lumMod val="75000"/>
                  </a:schemeClr>
                </a:solidFill>
              </a:rPr>
              <a:t>Overview of the intended outcomes of the WG</a:t>
            </a:r>
          </a:p>
          <a:p>
            <a:r>
              <a:rPr lang="en-US" dirty="0">
                <a:solidFill>
                  <a:schemeClr val="bg1">
                    <a:lumMod val="75000"/>
                  </a:schemeClr>
                </a:solidFill>
              </a:rPr>
              <a:t>Discussion on approach, sources, work packages, </a:t>
            </a:r>
            <a:r>
              <a:rPr lang="en-US" dirty="0" err="1">
                <a:solidFill>
                  <a:schemeClr val="bg1">
                    <a:lumMod val="75000"/>
                  </a:schemeClr>
                </a:solidFill>
              </a:rPr>
              <a:t>etc</a:t>
            </a:r>
            <a:endParaRPr lang="en-US" dirty="0">
              <a:solidFill>
                <a:schemeClr val="bg1">
                  <a:lumMod val="75000"/>
                </a:schemeClr>
              </a:solidFill>
            </a:endParaRPr>
          </a:p>
          <a:p>
            <a:r>
              <a:rPr lang="en-US" dirty="0"/>
              <a:t>Confirmation of Charter draft, WG leadership</a:t>
            </a:r>
          </a:p>
          <a:p>
            <a:r>
              <a:rPr lang="en-US" dirty="0"/>
              <a:t>Upcoming conferences and events</a:t>
            </a:r>
          </a:p>
          <a:p>
            <a:r>
              <a:rPr lang="en-US" dirty="0"/>
              <a:t>All Other Business (AOB)</a:t>
            </a:r>
          </a:p>
          <a:p>
            <a:endParaRPr lang="en-GB" dirty="0"/>
          </a:p>
        </p:txBody>
      </p:sp>
    </p:spTree>
    <p:extLst>
      <p:ext uri="{BB962C8B-B14F-4D97-AF65-F5344CB8AC3E}">
        <p14:creationId xmlns:p14="http://schemas.microsoft.com/office/powerpoint/2010/main" val="55853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1A570-E07D-9E46-9A32-25CA7A4364CF}"/>
              </a:ext>
            </a:extLst>
          </p:cNvPr>
          <p:cNvSpPr>
            <a:spLocks noGrp="1"/>
          </p:cNvSpPr>
          <p:nvPr>
            <p:ph type="title"/>
          </p:nvPr>
        </p:nvSpPr>
        <p:spPr/>
        <p:txBody>
          <a:bodyPr/>
          <a:lstStyle/>
          <a:p>
            <a:r>
              <a:rPr lang="en-US" dirty="0"/>
              <a:t>Group Administration Links</a:t>
            </a:r>
          </a:p>
        </p:txBody>
      </p:sp>
      <p:sp>
        <p:nvSpPr>
          <p:cNvPr id="3" name="Content Placeholder 2">
            <a:extLst>
              <a:ext uri="{FF2B5EF4-FFF2-40B4-BE49-F238E27FC236}">
                <a16:creationId xmlns:a16="http://schemas.microsoft.com/office/drawing/2014/main" id="{6A9492AF-D3C6-654B-8C79-31C9540DAD70}"/>
              </a:ext>
            </a:extLst>
          </p:cNvPr>
          <p:cNvSpPr>
            <a:spLocks noGrp="1"/>
          </p:cNvSpPr>
          <p:nvPr>
            <p:ph idx="1"/>
          </p:nvPr>
        </p:nvSpPr>
        <p:spPr/>
        <p:txBody>
          <a:bodyPr>
            <a:normAutofit lnSpcReduction="10000"/>
          </a:bodyPr>
          <a:lstStyle/>
          <a:p>
            <a:r>
              <a:rPr lang="en-CA" dirty="0"/>
              <a:t>Consent Management Solutions WG Wiki:  </a:t>
            </a:r>
            <a:r>
              <a:rPr lang="en-CA" dirty="0">
                <a:hlinkClick r:id="rId2"/>
              </a:rPr>
              <a:t>https://kantarainitiative.org/confluence/x/bIK-BQ</a:t>
            </a:r>
            <a:br>
              <a:rPr lang="en-CA" dirty="0"/>
            </a:br>
            <a:r>
              <a:rPr lang="en-CA" dirty="0"/>
              <a:t>WG Charter: </a:t>
            </a:r>
            <a:r>
              <a:rPr lang="en-CA" dirty="0">
                <a:hlinkClick r:id="rId3"/>
              </a:rPr>
              <a:t>https://kantarainitiative.org/confluence/x/coK-BQ</a:t>
            </a:r>
            <a:endParaRPr lang="en-CA" dirty="0"/>
          </a:p>
          <a:p>
            <a:endParaRPr lang="en-CA" dirty="0"/>
          </a:p>
          <a:p>
            <a:r>
              <a:rPr lang="en-CA" dirty="0"/>
              <a:t>The </a:t>
            </a:r>
            <a:r>
              <a:rPr lang="en-CA" dirty="0">
                <a:hlinkClick r:id="rId4"/>
              </a:rPr>
              <a:t>Group Participation Agreement for this WG is here</a:t>
            </a:r>
            <a:endParaRPr lang="en-CA" dirty="0"/>
          </a:p>
          <a:p>
            <a:pPr lvl="1"/>
            <a:r>
              <a:rPr lang="en-CA" i="1" dirty="0"/>
              <a:t>In order to participate in the WG, you are required to submit a Group Participation Agreement. This is mostly an agreement to the Intellectual Property Rights rules for the WG and is a foundation for collaborative development and adoption of our work products.</a:t>
            </a:r>
          </a:p>
          <a:p>
            <a:r>
              <a:rPr lang="en-CA" dirty="0"/>
              <a:t>Joining this WG does not require payment of fees, however </a:t>
            </a:r>
            <a:r>
              <a:rPr lang="en-CA" dirty="0">
                <a:hlinkClick r:id="rId5"/>
              </a:rPr>
              <a:t>becoming a fee-paying member of the Kantara Initiative </a:t>
            </a:r>
            <a:r>
              <a:rPr lang="en-CA" dirty="0"/>
              <a:t>is strongly encouraged to help pay for operations.</a:t>
            </a:r>
          </a:p>
        </p:txBody>
      </p:sp>
    </p:spTree>
    <p:extLst>
      <p:ext uri="{BB962C8B-B14F-4D97-AF65-F5344CB8AC3E}">
        <p14:creationId xmlns:p14="http://schemas.microsoft.com/office/powerpoint/2010/main" val="396837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p:txBody>
          <a:bodyPr/>
          <a:lstStyle/>
          <a:p>
            <a:r>
              <a:rPr lang="en-US" dirty="0"/>
              <a:t>Call to order</a:t>
            </a:r>
          </a:p>
          <a:p>
            <a:r>
              <a:rPr lang="en-US" dirty="0"/>
              <a:t>Roll Call</a:t>
            </a:r>
          </a:p>
          <a:p>
            <a:r>
              <a:rPr lang="en-US" dirty="0"/>
              <a:t>Introductions </a:t>
            </a:r>
          </a:p>
          <a:p>
            <a:r>
              <a:rPr lang="en-US" dirty="0">
                <a:solidFill>
                  <a:schemeClr val="bg1">
                    <a:lumMod val="75000"/>
                  </a:schemeClr>
                </a:solidFill>
              </a:rPr>
              <a:t>Overview of the intended outcomes of the WG</a:t>
            </a:r>
          </a:p>
          <a:p>
            <a:r>
              <a:rPr lang="en-US" dirty="0">
                <a:solidFill>
                  <a:schemeClr val="bg1">
                    <a:lumMod val="75000"/>
                  </a:schemeClr>
                </a:solidFill>
              </a:rPr>
              <a:t>Discussion on approach, sources, work packages, </a:t>
            </a:r>
            <a:r>
              <a:rPr lang="en-US" dirty="0" err="1">
                <a:solidFill>
                  <a:schemeClr val="bg1">
                    <a:lumMod val="75000"/>
                  </a:schemeClr>
                </a:solidFill>
              </a:rPr>
              <a:t>etc</a:t>
            </a:r>
            <a:endParaRPr lang="en-US" dirty="0">
              <a:solidFill>
                <a:schemeClr val="bg1">
                  <a:lumMod val="75000"/>
                </a:schemeClr>
              </a:solidFill>
            </a:endParaRPr>
          </a:p>
          <a:p>
            <a:r>
              <a:rPr lang="en-US" dirty="0">
                <a:solidFill>
                  <a:schemeClr val="bg1">
                    <a:lumMod val="75000"/>
                  </a:schemeClr>
                </a:solidFill>
              </a:rPr>
              <a:t>Confirmation of Charter draft, WG leadership</a:t>
            </a:r>
          </a:p>
          <a:p>
            <a:r>
              <a:rPr lang="en-US" dirty="0">
                <a:solidFill>
                  <a:schemeClr val="bg1">
                    <a:lumMod val="75000"/>
                  </a:schemeClr>
                </a:solidFill>
              </a:rPr>
              <a:t>Upcoming conferences and events</a:t>
            </a:r>
          </a:p>
          <a:p>
            <a:r>
              <a:rPr lang="en-US" dirty="0">
                <a:solidFill>
                  <a:schemeClr val="bg1">
                    <a:lumMod val="75000"/>
                  </a:schemeClr>
                </a:solidFill>
              </a:rPr>
              <a:t>All Other Business (AOB)</a:t>
            </a:r>
          </a:p>
          <a:p>
            <a:endParaRPr lang="en-GB" dirty="0"/>
          </a:p>
        </p:txBody>
      </p:sp>
    </p:spTree>
    <p:extLst>
      <p:ext uri="{BB962C8B-B14F-4D97-AF65-F5344CB8AC3E}">
        <p14:creationId xmlns:p14="http://schemas.microsoft.com/office/powerpoint/2010/main" val="2114882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p:txBody>
          <a:bodyPr/>
          <a:lstStyle/>
          <a:p>
            <a:r>
              <a:rPr lang="en-US" dirty="0">
                <a:solidFill>
                  <a:schemeClr val="bg1">
                    <a:lumMod val="75000"/>
                  </a:schemeClr>
                </a:solidFill>
              </a:rPr>
              <a:t>Call to order</a:t>
            </a:r>
          </a:p>
          <a:p>
            <a:r>
              <a:rPr lang="en-US" dirty="0">
                <a:solidFill>
                  <a:schemeClr val="bg1">
                    <a:lumMod val="75000"/>
                  </a:schemeClr>
                </a:solidFill>
              </a:rPr>
              <a:t>Roll Call</a:t>
            </a:r>
          </a:p>
          <a:p>
            <a:r>
              <a:rPr lang="en-US" dirty="0">
                <a:solidFill>
                  <a:schemeClr val="bg1">
                    <a:lumMod val="75000"/>
                  </a:schemeClr>
                </a:solidFill>
              </a:rPr>
              <a:t>Introductions </a:t>
            </a:r>
          </a:p>
          <a:p>
            <a:r>
              <a:rPr lang="en-US" dirty="0"/>
              <a:t>Overview of the intended outcomes of the WG</a:t>
            </a:r>
          </a:p>
          <a:p>
            <a:r>
              <a:rPr lang="en-US" dirty="0"/>
              <a:t>Discussion on approach, sources, work packages, </a:t>
            </a:r>
            <a:r>
              <a:rPr lang="en-US" dirty="0" err="1"/>
              <a:t>etc</a:t>
            </a:r>
            <a:endParaRPr lang="en-US" dirty="0"/>
          </a:p>
          <a:p>
            <a:r>
              <a:rPr lang="en-US" dirty="0">
                <a:solidFill>
                  <a:schemeClr val="bg1">
                    <a:lumMod val="75000"/>
                  </a:schemeClr>
                </a:solidFill>
              </a:rPr>
              <a:t>Confirmation of Charter draft, WG leadership</a:t>
            </a:r>
          </a:p>
          <a:p>
            <a:r>
              <a:rPr lang="en-US" dirty="0">
                <a:solidFill>
                  <a:schemeClr val="bg1">
                    <a:lumMod val="75000"/>
                  </a:schemeClr>
                </a:solidFill>
              </a:rPr>
              <a:t>Upcoming conferences and events</a:t>
            </a:r>
          </a:p>
          <a:p>
            <a:r>
              <a:rPr lang="en-US" dirty="0">
                <a:solidFill>
                  <a:schemeClr val="bg1">
                    <a:lumMod val="75000"/>
                  </a:schemeClr>
                </a:solidFill>
              </a:rPr>
              <a:t>All Other Business (AOB)</a:t>
            </a:r>
          </a:p>
          <a:p>
            <a:endParaRPr lang="en-GB" dirty="0"/>
          </a:p>
        </p:txBody>
      </p:sp>
    </p:spTree>
    <p:extLst>
      <p:ext uri="{BB962C8B-B14F-4D97-AF65-F5344CB8AC3E}">
        <p14:creationId xmlns:p14="http://schemas.microsoft.com/office/powerpoint/2010/main" val="75548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of the intended outcomes of the WG</a:t>
            </a:r>
            <a:endParaRPr lang="en-GB" dirty="0"/>
          </a:p>
        </p:txBody>
      </p:sp>
      <p:sp>
        <p:nvSpPr>
          <p:cNvPr id="3" name="Content Placeholder 2"/>
          <p:cNvSpPr>
            <a:spLocks noGrp="1"/>
          </p:cNvSpPr>
          <p:nvPr>
            <p:ph idx="1"/>
          </p:nvPr>
        </p:nvSpPr>
        <p:spPr>
          <a:xfrm>
            <a:off x="609600" y="1447801"/>
            <a:ext cx="11277600" cy="4648200"/>
          </a:xfrm>
        </p:spPr>
        <p:txBody>
          <a:bodyPr>
            <a:normAutofit/>
          </a:bodyPr>
          <a:lstStyle/>
          <a:p>
            <a:pPr marL="0" indent="0">
              <a:buNone/>
            </a:pPr>
            <a:r>
              <a:rPr lang="en-GB" sz="2200" dirty="0"/>
              <a:t>The initial scope of the WG is:    </a:t>
            </a:r>
          </a:p>
          <a:p>
            <a:pPr marL="0" indent="0">
              <a:buNone/>
            </a:pPr>
            <a:r>
              <a:rPr lang="en-GB" sz="800" dirty="0"/>
              <a:t>  </a:t>
            </a:r>
          </a:p>
          <a:p>
            <a:pPr marL="277813" indent="0">
              <a:buNone/>
              <a:tabLst>
                <a:tab pos="169863" algn="l"/>
              </a:tabLst>
            </a:pPr>
            <a:r>
              <a:rPr lang="en-GB" sz="1800" dirty="0"/>
              <a:t>to collect documented current practices for management of privacy notice and consent from many sources;    </a:t>
            </a:r>
          </a:p>
          <a:p>
            <a:pPr marL="277813" indent="0">
              <a:buNone/>
              <a:tabLst>
                <a:tab pos="169863" algn="l"/>
              </a:tabLst>
            </a:pPr>
            <a:r>
              <a:rPr lang="en-GB" sz="1800" dirty="0"/>
              <a:t>to collect requirements from regulations in many jurisdictions; </a:t>
            </a:r>
          </a:p>
          <a:p>
            <a:pPr marL="277813" indent="0">
              <a:buNone/>
              <a:tabLst>
                <a:tab pos="169863" algn="l"/>
              </a:tabLst>
            </a:pPr>
            <a:r>
              <a:rPr lang="en-GB" sz="1800" dirty="0"/>
              <a:t>to publish a </a:t>
            </a:r>
            <a:r>
              <a:rPr lang="en-GB" sz="1800" dirty="0" err="1"/>
              <a:t>Kantara</a:t>
            </a:r>
            <a:r>
              <a:rPr lang="en-GB" sz="1800" dirty="0"/>
              <a:t> Recommendation “Consent Management Solutions – </a:t>
            </a:r>
            <a:r>
              <a:rPr lang="en-GB" sz="1800" b="1" dirty="0">
                <a:solidFill>
                  <a:srgbClr val="7EA8AD"/>
                </a:solidFill>
              </a:rPr>
              <a:t>Best Current Practices</a:t>
            </a:r>
            <a:r>
              <a:rPr lang="en-GB" sz="1800" dirty="0"/>
              <a:t>” which is to contain consensus best current practices as derived from the sources; </a:t>
            </a:r>
          </a:p>
          <a:p>
            <a:pPr marL="0" indent="0">
              <a:buNone/>
            </a:pPr>
            <a:endParaRPr lang="en-GB" sz="2400" dirty="0"/>
          </a:p>
          <a:p>
            <a:pPr marL="0" indent="0">
              <a:buNone/>
            </a:pPr>
            <a:r>
              <a:rPr lang="en-GB" sz="2200" dirty="0"/>
              <a:t>What is a Best Current Practice?</a:t>
            </a:r>
            <a:endParaRPr lang="en-GB" dirty="0"/>
          </a:p>
          <a:p>
            <a:pPr marL="0" indent="0">
              <a:buNone/>
            </a:pPr>
            <a:r>
              <a:rPr lang="en-GB" sz="800" i="1" dirty="0"/>
              <a:t>  </a:t>
            </a:r>
          </a:p>
          <a:p>
            <a:pPr marL="277813" indent="0">
              <a:buNone/>
            </a:pPr>
            <a:r>
              <a:rPr lang="en-GB" sz="1800" i="1" dirty="0"/>
              <a:t>The BCP subseries of the RFC series is designed to be a way to standardize practices and the results of community deliberations.  A BCP document is subject to the same basic set of procedures as standards track documents and thus is a vehicle by which the IETF community can </a:t>
            </a:r>
            <a:r>
              <a:rPr lang="en-GB" sz="1800" b="1" i="1" dirty="0">
                <a:latin typeface="Gill Sans SemiBold" charset="0"/>
                <a:ea typeface="Gill Sans SemiBold" charset="0"/>
                <a:cs typeface="Gill Sans SemiBold" charset="0"/>
              </a:rPr>
              <a:t>define and ratify the community's best current thinking on a statement of principle or on what is believed to be the best way to perform some operations </a:t>
            </a:r>
            <a:r>
              <a:rPr lang="en-GB" sz="1800" i="1" dirty="0"/>
              <a:t>or IETF process function</a:t>
            </a:r>
          </a:p>
          <a:p>
            <a:endParaRPr lang="en-GB" dirty="0"/>
          </a:p>
        </p:txBody>
      </p:sp>
    </p:spTree>
    <p:extLst>
      <p:ext uri="{BB962C8B-B14F-4D97-AF65-F5344CB8AC3E}">
        <p14:creationId xmlns:p14="http://schemas.microsoft.com/office/powerpoint/2010/main" val="127838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8D8B8-4FD2-C944-917A-1B5DE43C7C63}"/>
              </a:ext>
            </a:extLst>
          </p:cNvPr>
          <p:cNvSpPr>
            <a:spLocks noGrp="1"/>
          </p:cNvSpPr>
          <p:nvPr>
            <p:ph type="title"/>
          </p:nvPr>
        </p:nvSpPr>
        <p:spPr/>
        <p:txBody>
          <a:bodyPr/>
          <a:lstStyle/>
          <a:p>
            <a:r>
              <a:rPr lang="en-GB" dirty="0"/>
              <a:t>Community</a:t>
            </a:r>
            <a:endParaRPr lang="en-US" dirty="0"/>
          </a:p>
        </p:txBody>
      </p:sp>
      <p:sp>
        <p:nvSpPr>
          <p:cNvPr id="3" name="Content Placeholder 2">
            <a:extLst>
              <a:ext uri="{FF2B5EF4-FFF2-40B4-BE49-F238E27FC236}">
                <a16:creationId xmlns:a16="http://schemas.microsoft.com/office/drawing/2014/main" id="{D9A7ED4F-4BA5-4D40-9B81-7370C113CEB0}"/>
              </a:ext>
            </a:extLst>
          </p:cNvPr>
          <p:cNvSpPr>
            <a:spLocks noGrp="1"/>
          </p:cNvSpPr>
          <p:nvPr>
            <p:ph idx="1"/>
          </p:nvPr>
        </p:nvSpPr>
        <p:spPr>
          <a:xfrm>
            <a:off x="609600" y="1447801"/>
            <a:ext cx="10515600" cy="4648200"/>
          </a:xfrm>
        </p:spPr>
        <p:txBody>
          <a:bodyPr/>
          <a:lstStyle/>
          <a:p>
            <a:endParaRPr lang="en-GB" dirty="0"/>
          </a:p>
          <a:p>
            <a:pPr marL="231775" indent="-231775">
              <a:buNone/>
            </a:pPr>
            <a:r>
              <a:rPr lang="en-GB" sz="2400" b="1" dirty="0">
                <a:solidFill>
                  <a:srgbClr val="536F72"/>
                </a:solidFill>
              </a:rPr>
              <a:t>Bodies</a:t>
            </a:r>
            <a:r>
              <a:rPr lang="en-GB" sz="2400" dirty="0"/>
              <a:t>, initiatives, groups that have a strong focus on privacy – engage them </a:t>
            </a:r>
            <a:br>
              <a:rPr lang="en-GB" sz="2400" dirty="0"/>
            </a:br>
            <a:r>
              <a:rPr lang="en-GB" sz="2400" dirty="0"/>
              <a:t>(via Kantara and via our relationships)</a:t>
            </a:r>
          </a:p>
          <a:p>
            <a:pPr marL="231775" indent="-231775">
              <a:buNone/>
            </a:pPr>
            <a:r>
              <a:rPr lang="en-GB" sz="2400" dirty="0"/>
              <a:t> </a:t>
            </a:r>
          </a:p>
          <a:p>
            <a:pPr marL="231775" indent="-231775">
              <a:buNone/>
            </a:pPr>
            <a:r>
              <a:rPr lang="en-GB" sz="2400" b="1" dirty="0">
                <a:solidFill>
                  <a:srgbClr val="536F72"/>
                </a:solidFill>
              </a:rPr>
              <a:t>Vendors</a:t>
            </a:r>
            <a:r>
              <a:rPr lang="en-GB" sz="2400" dirty="0"/>
              <a:t> that deliver solutions in Identity management and Consent management, others? </a:t>
            </a:r>
          </a:p>
          <a:p>
            <a:pPr marL="231775" indent="-231775">
              <a:buNone/>
            </a:pPr>
            <a:r>
              <a:rPr lang="en-GB" sz="2400" b="1" dirty="0">
                <a:solidFill>
                  <a:srgbClr val="536F72"/>
                </a:solidFill>
              </a:rPr>
              <a:t>  </a:t>
            </a:r>
          </a:p>
          <a:p>
            <a:pPr marL="231775" indent="-231775">
              <a:buNone/>
            </a:pPr>
            <a:r>
              <a:rPr lang="en-GB" sz="2400" b="1" dirty="0">
                <a:solidFill>
                  <a:srgbClr val="536F72"/>
                </a:solidFill>
              </a:rPr>
              <a:t>Companies</a:t>
            </a:r>
            <a:r>
              <a:rPr lang="en-GB" sz="2400" dirty="0"/>
              <a:t> that need to implement consent. For GDPR, PSD2, </a:t>
            </a:r>
            <a:r>
              <a:rPr lang="en-GB" sz="2400" dirty="0" err="1"/>
              <a:t>ePrivacy</a:t>
            </a:r>
            <a:r>
              <a:rPr lang="en-GB" sz="2400" dirty="0"/>
              <a:t>, HIPAA or other regulations. </a:t>
            </a:r>
          </a:p>
          <a:p>
            <a:endParaRPr lang="en-US" dirty="0"/>
          </a:p>
        </p:txBody>
      </p:sp>
    </p:spTree>
    <p:extLst>
      <p:ext uri="{BB962C8B-B14F-4D97-AF65-F5344CB8AC3E}">
        <p14:creationId xmlns:p14="http://schemas.microsoft.com/office/powerpoint/2010/main" val="86198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3A7F2B-1AFF-5142-BDB8-D30BC4882104}"/>
              </a:ext>
            </a:extLst>
          </p:cNvPr>
          <p:cNvSpPr txBox="1">
            <a:spLocks/>
          </p:cNvSpPr>
          <p:nvPr/>
        </p:nvSpPr>
        <p:spPr bwMode="auto">
          <a:xfrm>
            <a:off x="5485077" y="3416536"/>
            <a:ext cx="1828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a:lstStyle>
          <a:p>
            <a:r>
              <a:rPr lang="en-GB" sz="900" kern="0">
                <a:latin typeface="+mn-lt"/>
                <a:ea typeface="Gill Sans" charset="0"/>
                <a:cs typeface="Gill Sans" charset="0"/>
              </a:rPr>
              <a:t>Publication</a:t>
            </a:r>
            <a:br>
              <a:rPr lang="en-GB" sz="900" kern="0">
                <a:latin typeface="+mn-lt"/>
              </a:rPr>
            </a:br>
            <a:r>
              <a:rPr lang="en-CA" sz="900" i="1" kern="0">
                <a:latin typeface="+mn-lt"/>
              </a:rPr>
              <a:t>Best Current Practices for Consent Management</a:t>
            </a:r>
            <a:r>
              <a:rPr lang="en-CA" sz="900" kern="0">
                <a:latin typeface="+mn-lt"/>
              </a:rPr>
              <a:t> </a:t>
            </a:r>
            <a:endParaRPr lang="en-GB" sz="900" kern="0" dirty="0">
              <a:latin typeface="+mn-lt"/>
            </a:endParaRPr>
          </a:p>
        </p:txBody>
      </p:sp>
      <p:cxnSp>
        <p:nvCxnSpPr>
          <p:cNvPr id="5" name="Straight Connector 4">
            <a:extLst>
              <a:ext uri="{FF2B5EF4-FFF2-40B4-BE49-F238E27FC236}">
                <a16:creationId xmlns:a16="http://schemas.microsoft.com/office/drawing/2014/main" id="{706E81C3-E225-FC41-A94A-C7767E466382}"/>
              </a:ext>
            </a:extLst>
          </p:cNvPr>
          <p:cNvCxnSpPr/>
          <p:nvPr/>
        </p:nvCxnSpPr>
        <p:spPr bwMode="auto">
          <a:xfrm>
            <a:off x="6367686" y="2616309"/>
            <a:ext cx="1033685" cy="1028700"/>
          </a:xfrm>
          <a:prstGeom prst="line">
            <a:avLst/>
          </a:prstGeom>
          <a:noFill/>
          <a:ln w="19050" cap="flat" cmpd="sng" algn="ctr">
            <a:solidFill>
              <a:srgbClr val="62A430"/>
            </a:solidFill>
            <a:prstDash val="sysDot"/>
            <a:round/>
            <a:headEnd type="none" w="med" len="med"/>
            <a:tailEnd type="none" w="med" len="med"/>
          </a:ln>
          <a:effectLst/>
        </p:spPr>
      </p:cxnSp>
      <p:cxnSp>
        <p:nvCxnSpPr>
          <p:cNvPr id="6" name="Straight Connector 5">
            <a:extLst>
              <a:ext uri="{FF2B5EF4-FFF2-40B4-BE49-F238E27FC236}">
                <a16:creationId xmlns:a16="http://schemas.microsoft.com/office/drawing/2014/main" id="{BB9C0F37-BC08-CD45-A8CB-84086D2DFC81}"/>
              </a:ext>
            </a:extLst>
          </p:cNvPr>
          <p:cNvCxnSpPr/>
          <p:nvPr/>
        </p:nvCxnSpPr>
        <p:spPr bwMode="auto">
          <a:xfrm flipH="1">
            <a:off x="5334000" y="2616309"/>
            <a:ext cx="1033686" cy="1028700"/>
          </a:xfrm>
          <a:prstGeom prst="line">
            <a:avLst/>
          </a:prstGeom>
          <a:noFill/>
          <a:ln w="19050" cap="flat" cmpd="sng" algn="ctr">
            <a:solidFill>
              <a:srgbClr val="62A430"/>
            </a:solidFill>
            <a:prstDash val="sysDot"/>
            <a:round/>
            <a:headEnd type="none" w="med" len="med"/>
            <a:tailEnd type="none" w="med" len="med"/>
          </a:ln>
          <a:effectLst/>
        </p:spPr>
      </p:cxnSp>
      <p:cxnSp>
        <p:nvCxnSpPr>
          <p:cNvPr id="7" name="Straight Connector 6">
            <a:extLst>
              <a:ext uri="{FF2B5EF4-FFF2-40B4-BE49-F238E27FC236}">
                <a16:creationId xmlns:a16="http://schemas.microsoft.com/office/drawing/2014/main" id="{B16A9761-2980-B542-A25F-9887D20DCF67}"/>
              </a:ext>
            </a:extLst>
          </p:cNvPr>
          <p:cNvCxnSpPr/>
          <p:nvPr/>
        </p:nvCxnSpPr>
        <p:spPr bwMode="auto">
          <a:xfrm flipH="1">
            <a:off x="6934200" y="3645009"/>
            <a:ext cx="467171" cy="1012951"/>
          </a:xfrm>
          <a:prstGeom prst="line">
            <a:avLst/>
          </a:prstGeom>
          <a:noFill/>
          <a:ln w="19050" cap="flat" cmpd="sng" algn="ctr">
            <a:solidFill>
              <a:srgbClr val="62A430"/>
            </a:solidFill>
            <a:prstDash val="sysDot"/>
            <a:round/>
            <a:headEnd type="none" w="med" len="med"/>
            <a:tailEnd type="none" w="med" len="med"/>
          </a:ln>
          <a:effectLst/>
        </p:spPr>
      </p:cxnSp>
      <p:cxnSp>
        <p:nvCxnSpPr>
          <p:cNvPr id="8" name="Straight Connector 7">
            <a:extLst>
              <a:ext uri="{FF2B5EF4-FFF2-40B4-BE49-F238E27FC236}">
                <a16:creationId xmlns:a16="http://schemas.microsoft.com/office/drawing/2014/main" id="{C240DAD5-DA8E-2F4A-AF96-1B69BF4826DD}"/>
              </a:ext>
            </a:extLst>
          </p:cNvPr>
          <p:cNvCxnSpPr/>
          <p:nvPr/>
        </p:nvCxnSpPr>
        <p:spPr bwMode="auto">
          <a:xfrm>
            <a:off x="5791200" y="4657960"/>
            <a:ext cx="1143000" cy="0"/>
          </a:xfrm>
          <a:prstGeom prst="line">
            <a:avLst/>
          </a:prstGeom>
          <a:noFill/>
          <a:ln w="19050" cap="flat" cmpd="sng" algn="ctr">
            <a:solidFill>
              <a:srgbClr val="62A430"/>
            </a:solidFill>
            <a:prstDash val="sysDot"/>
            <a:round/>
            <a:headEnd type="none" w="med" len="med"/>
            <a:tailEnd type="none" w="med" len="med"/>
          </a:ln>
          <a:effectLst/>
        </p:spPr>
      </p:cxnSp>
      <p:cxnSp>
        <p:nvCxnSpPr>
          <p:cNvPr id="9" name="Straight Connector 8">
            <a:extLst>
              <a:ext uri="{FF2B5EF4-FFF2-40B4-BE49-F238E27FC236}">
                <a16:creationId xmlns:a16="http://schemas.microsoft.com/office/drawing/2014/main" id="{B2EBA5B6-5823-6F49-8952-8EA3286BC8E6}"/>
              </a:ext>
            </a:extLst>
          </p:cNvPr>
          <p:cNvCxnSpPr/>
          <p:nvPr/>
        </p:nvCxnSpPr>
        <p:spPr bwMode="auto">
          <a:xfrm flipH="1" flipV="1">
            <a:off x="5334000" y="3645009"/>
            <a:ext cx="457200" cy="1012951"/>
          </a:xfrm>
          <a:prstGeom prst="line">
            <a:avLst/>
          </a:prstGeom>
          <a:noFill/>
          <a:ln w="19050" cap="flat" cmpd="sng" algn="ctr">
            <a:solidFill>
              <a:srgbClr val="62A430"/>
            </a:solidFill>
            <a:prstDash val="sysDot"/>
            <a:round/>
            <a:headEnd type="none" w="med" len="med"/>
            <a:tailEnd type="none" w="med" len="med"/>
          </a:ln>
          <a:effectLst/>
        </p:spPr>
      </p:cxnSp>
      <p:grpSp>
        <p:nvGrpSpPr>
          <p:cNvPr id="10" name="Group 9">
            <a:extLst>
              <a:ext uri="{FF2B5EF4-FFF2-40B4-BE49-F238E27FC236}">
                <a16:creationId xmlns:a16="http://schemas.microsoft.com/office/drawing/2014/main" id="{0E0F04E8-9BAD-304A-8EBE-ED3AC5812FAF}"/>
              </a:ext>
            </a:extLst>
          </p:cNvPr>
          <p:cNvGrpSpPr/>
          <p:nvPr/>
        </p:nvGrpSpPr>
        <p:grpSpPr>
          <a:xfrm>
            <a:off x="2743200" y="2600561"/>
            <a:ext cx="1984549" cy="1311352"/>
            <a:chOff x="457200" y="1961534"/>
            <a:chExt cx="1984549" cy="1311352"/>
          </a:xfrm>
        </p:grpSpPr>
        <p:sp>
          <p:nvSpPr>
            <p:cNvPr id="11" name="TextBox 10">
              <a:extLst>
                <a:ext uri="{FF2B5EF4-FFF2-40B4-BE49-F238E27FC236}">
                  <a16:creationId xmlns:a16="http://schemas.microsoft.com/office/drawing/2014/main" id="{13F25995-7472-1441-A4F6-587B3063C40F}"/>
                </a:ext>
              </a:extLst>
            </p:cNvPr>
            <p:cNvSpPr txBox="1"/>
            <p:nvPr/>
          </p:nvSpPr>
          <p:spPr>
            <a:xfrm>
              <a:off x="457200" y="2441889"/>
              <a:ext cx="1981200" cy="830997"/>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Statement of principle </a:t>
              </a:r>
              <a:br>
                <a:rPr lang="en-GB" sz="1600" dirty="0">
                  <a:solidFill>
                    <a:srgbClr val="62A430"/>
                  </a:solidFill>
                  <a:latin typeface="+mn-lt"/>
                  <a:ea typeface="Gill Sans" charset="0"/>
                  <a:cs typeface="Gill Sans" charset="0"/>
                </a:rPr>
              </a:br>
              <a:r>
                <a:rPr lang="en-GB" sz="1600" dirty="0">
                  <a:solidFill>
                    <a:srgbClr val="62A430"/>
                  </a:solidFill>
                  <a:latin typeface="+mn-lt"/>
                  <a:ea typeface="Gill Sans" charset="0"/>
                  <a:cs typeface="Gill Sans" charset="0"/>
                </a:rPr>
                <a:t>or believe</a:t>
              </a:r>
            </a:p>
          </p:txBody>
        </p:sp>
        <p:sp>
          <p:nvSpPr>
            <p:cNvPr id="12" name="Rectangle 11">
              <a:extLst>
                <a:ext uri="{FF2B5EF4-FFF2-40B4-BE49-F238E27FC236}">
                  <a16:creationId xmlns:a16="http://schemas.microsoft.com/office/drawing/2014/main" id="{3CFF38BB-B6CA-354E-88F5-9385CCD171D0}"/>
                </a:ext>
              </a:extLst>
            </p:cNvPr>
            <p:cNvSpPr/>
            <p:nvPr/>
          </p:nvSpPr>
          <p:spPr bwMode="auto">
            <a:xfrm>
              <a:off x="457200" y="1961534"/>
              <a:ext cx="1984549"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PUB prep</a:t>
              </a:r>
              <a:endParaRPr kumimoji="0" lang="en-GB" sz="1100" b="0" i="0" u="none" strike="noStrike" cap="none" normalizeH="0" baseline="0" dirty="0">
                <a:ln>
                  <a:noFill/>
                </a:ln>
                <a:solidFill>
                  <a:schemeClr val="bg1"/>
                </a:solidFill>
                <a:effectLst/>
                <a:latin typeface="+mn-lt"/>
              </a:endParaRPr>
            </a:p>
          </p:txBody>
        </p:sp>
      </p:grpSp>
      <p:grpSp>
        <p:nvGrpSpPr>
          <p:cNvPr id="3" name="Group 2"/>
          <p:cNvGrpSpPr/>
          <p:nvPr/>
        </p:nvGrpSpPr>
        <p:grpSpPr>
          <a:xfrm>
            <a:off x="4110087" y="4734161"/>
            <a:ext cx="1071513" cy="1057039"/>
            <a:chOff x="4110087" y="4267200"/>
            <a:chExt cx="1071513" cy="1057039"/>
          </a:xfrm>
        </p:grpSpPr>
        <p:sp>
          <p:nvSpPr>
            <p:cNvPr id="14" name="TextBox 13">
              <a:extLst>
                <a:ext uri="{FF2B5EF4-FFF2-40B4-BE49-F238E27FC236}">
                  <a16:creationId xmlns:a16="http://schemas.microsoft.com/office/drawing/2014/main" id="{7BDDD2CB-4123-5847-8626-020946C72402}"/>
                </a:ext>
              </a:extLst>
            </p:cNvPr>
            <p:cNvSpPr txBox="1"/>
            <p:nvPr/>
          </p:nvSpPr>
          <p:spPr>
            <a:xfrm>
              <a:off x="4110087" y="4739464"/>
              <a:ext cx="1071513" cy="584775"/>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Consent Need</a:t>
              </a:r>
            </a:p>
          </p:txBody>
        </p:sp>
        <p:sp>
          <p:nvSpPr>
            <p:cNvPr id="15" name="Rectangle 14">
              <a:extLst>
                <a:ext uri="{FF2B5EF4-FFF2-40B4-BE49-F238E27FC236}">
                  <a16:creationId xmlns:a16="http://schemas.microsoft.com/office/drawing/2014/main" id="{C8FBAF4D-DE0C-8A46-8E73-D08D780DAB04}"/>
                </a:ext>
              </a:extLst>
            </p:cNvPr>
            <p:cNvSpPr/>
            <p:nvPr/>
          </p:nvSpPr>
          <p:spPr bwMode="auto">
            <a:xfrm>
              <a:off x="4114800" y="4267200"/>
              <a:ext cx="1066800" cy="471948"/>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BP-III</a:t>
              </a:r>
              <a:endParaRPr kumimoji="0" lang="en-GB" sz="1100" b="0" i="0" u="none" strike="noStrike" cap="none" normalizeH="0" baseline="0" dirty="0">
                <a:ln>
                  <a:noFill/>
                </a:ln>
                <a:solidFill>
                  <a:schemeClr val="bg1"/>
                </a:solidFill>
                <a:effectLst/>
                <a:latin typeface="+mn-lt"/>
              </a:endParaRPr>
            </a:p>
          </p:txBody>
        </p:sp>
      </p:grpSp>
      <p:grpSp>
        <p:nvGrpSpPr>
          <p:cNvPr id="16" name="Group 15">
            <a:extLst>
              <a:ext uri="{FF2B5EF4-FFF2-40B4-BE49-F238E27FC236}">
                <a16:creationId xmlns:a16="http://schemas.microsoft.com/office/drawing/2014/main" id="{09952778-12A8-644B-A21C-0311CD347EDF}"/>
              </a:ext>
            </a:extLst>
          </p:cNvPr>
          <p:cNvGrpSpPr/>
          <p:nvPr/>
        </p:nvGrpSpPr>
        <p:grpSpPr>
          <a:xfrm>
            <a:off x="5334000" y="1457561"/>
            <a:ext cx="1981200" cy="812960"/>
            <a:chOff x="5105400" y="173294"/>
            <a:chExt cx="1981200" cy="812960"/>
          </a:xfrm>
        </p:grpSpPr>
        <p:sp>
          <p:nvSpPr>
            <p:cNvPr id="17" name="TextBox 16">
              <a:extLst>
                <a:ext uri="{FF2B5EF4-FFF2-40B4-BE49-F238E27FC236}">
                  <a16:creationId xmlns:a16="http://schemas.microsoft.com/office/drawing/2014/main" id="{8475101F-FE07-0D4A-892A-A5D8F553A4B6}"/>
                </a:ext>
              </a:extLst>
            </p:cNvPr>
            <p:cNvSpPr txBox="1"/>
            <p:nvPr/>
          </p:nvSpPr>
          <p:spPr>
            <a:xfrm>
              <a:off x="5105400" y="647700"/>
              <a:ext cx="19812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Consent Definition</a:t>
              </a:r>
            </a:p>
          </p:txBody>
        </p:sp>
        <p:sp>
          <p:nvSpPr>
            <p:cNvPr id="18" name="Rectangle 17">
              <a:extLst>
                <a:ext uri="{FF2B5EF4-FFF2-40B4-BE49-F238E27FC236}">
                  <a16:creationId xmlns:a16="http://schemas.microsoft.com/office/drawing/2014/main" id="{0C64B64C-E6C4-D340-A1D4-0184B99E81B9}"/>
                </a:ext>
              </a:extLst>
            </p:cNvPr>
            <p:cNvSpPr/>
            <p:nvPr/>
          </p:nvSpPr>
          <p:spPr bwMode="auto">
            <a:xfrm>
              <a:off x="5105400" y="173294"/>
              <a:ext cx="19812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a:t>
              </a:r>
              <a:endParaRPr kumimoji="0" lang="en-GB" sz="1100" b="0" i="0" u="none" strike="noStrike" cap="none" normalizeH="0" baseline="0" dirty="0">
                <a:ln>
                  <a:noFill/>
                </a:ln>
                <a:solidFill>
                  <a:schemeClr val="bg1"/>
                </a:solidFill>
                <a:effectLst/>
                <a:latin typeface="+mn-lt"/>
              </a:endParaRPr>
            </a:p>
          </p:txBody>
        </p:sp>
      </p:grpSp>
      <p:grpSp>
        <p:nvGrpSpPr>
          <p:cNvPr id="19" name="Group 18">
            <a:extLst>
              <a:ext uri="{FF2B5EF4-FFF2-40B4-BE49-F238E27FC236}">
                <a16:creationId xmlns:a16="http://schemas.microsoft.com/office/drawing/2014/main" id="{9A7CD73E-7798-094D-BFB9-891424EF79AC}"/>
              </a:ext>
            </a:extLst>
          </p:cNvPr>
          <p:cNvGrpSpPr/>
          <p:nvPr/>
        </p:nvGrpSpPr>
        <p:grpSpPr>
          <a:xfrm>
            <a:off x="7924800" y="2981561"/>
            <a:ext cx="1600200" cy="817877"/>
            <a:chOff x="7086600" y="1950474"/>
            <a:chExt cx="1600200" cy="817877"/>
          </a:xfrm>
        </p:grpSpPr>
        <p:sp>
          <p:nvSpPr>
            <p:cNvPr id="20" name="TextBox 19">
              <a:extLst>
                <a:ext uri="{FF2B5EF4-FFF2-40B4-BE49-F238E27FC236}">
                  <a16:creationId xmlns:a16="http://schemas.microsoft.com/office/drawing/2014/main" id="{D992F81A-3772-C044-A8E6-01B4BA76BC96}"/>
                </a:ext>
              </a:extLst>
            </p:cNvPr>
            <p:cNvSpPr txBox="1"/>
            <p:nvPr/>
          </p:nvSpPr>
          <p:spPr>
            <a:xfrm>
              <a:off x="7086600" y="2429797"/>
              <a:ext cx="16002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Privacy Notice</a:t>
              </a:r>
            </a:p>
          </p:txBody>
        </p:sp>
        <p:sp>
          <p:nvSpPr>
            <p:cNvPr id="21" name="Rectangle 20">
              <a:extLst>
                <a:ext uri="{FF2B5EF4-FFF2-40B4-BE49-F238E27FC236}">
                  <a16:creationId xmlns:a16="http://schemas.microsoft.com/office/drawing/2014/main" id="{EC4DEEE5-AAEC-6B40-85F1-838ECAC2990F}"/>
                </a:ext>
              </a:extLst>
            </p:cNvPr>
            <p:cNvSpPr/>
            <p:nvPr/>
          </p:nvSpPr>
          <p:spPr bwMode="auto">
            <a:xfrm>
              <a:off x="7086600" y="1950474"/>
              <a:ext cx="16002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BP-II</a:t>
              </a:r>
              <a:endParaRPr kumimoji="0" lang="en-GB" sz="1100" b="0" i="0" u="none" strike="noStrike" cap="none" normalizeH="0" baseline="0" dirty="0">
                <a:ln>
                  <a:noFill/>
                </a:ln>
                <a:solidFill>
                  <a:schemeClr val="bg1"/>
                </a:solidFill>
                <a:effectLst/>
                <a:latin typeface="+mn-lt"/>
              </a:endParaRPr>
            </a:p>
          </p:txBody>
        </p:sp>
      </p:grpSp>
      <p:grpSp>
        <p:nvGrpSpPr>
          <p:cNvPr id="22" name="Group 21">
            <a:extLst>
              <a:ext uri="{FF2B5EF4-FFF2-40B4-BE49-F238E27FC236}">
                <a16:creationId xmlns:a16="http://schemas.microsoft.com/office/drawing/2014/main" id="{93204E08-AC03-394D-97CD-00383B92BDFE}"/>
              </a:ext>
            </a:extLst>
          </p:cNvPr>
          <p:cNvGrpSpPr/>
          <p:nvPr/>
        </p:nvGrpSpPr>
        <p:grpSpPr>
          <a:xfrm>
            <a:off x="7543800" y="4886561"/>
            <a:ext cx="1752600" cy="810502"/>
            <a:chOff x="3505200" y="3784953"/>
            <a:chExt cx="1752600" cy="810502"/>
          </a:xfrm>
        </p:grpSpPr>
        <p:sp>
          <p:nvSpPr>
            <p:cNvPr id="23" name="TextBox 22">
              <a:extLst>
                <a:ext uri="{FF2B5EF4-FFF2-40B4-BE49-F238E27FC236}">
                  <a16:creationId xmlns:a16="http://schemas.microsoft.com/office/drawing/2014/main" id="{269820F5-156E-8A4A-9A37-8CC1150BCC7C}"/>
                </a:ext>
              </a:extLst>
            </p:cNvPr>
            <p:cNvSpPr txBox="1"/>
            <p:nvPr/>
          </p:nvSpPr>
          <p:spPr>
            <a:xfrm>
              <a:off x="3505200" y="4256901"/>
              <a:ext cx="1752600" cy="338554"/>
            </a:xfrm>
            <a:prstGeom prst="rect">
              <a:avLst/>
            </a:prstGeom>
            <a:noFill/>
            <a:ln w="3175">
              <a:solidFill>
                <a:srgbClr val="62A430"/>
              </a:solidFill>
            </a:ln>
          </p:spPr>
          <p:txBody>
            <a:bodyPr wrap="square" rtlCol="0">
              <a:spAutoFit/>
            </a:bodyPr>
            <a:lstStyle/>
            <a:p>
              <a:pPr algn="ctr"/>
              <a:r>
                <a:rPr lang="en-GB" sz="1600" dirty="0">
                  <a:solidFill>
                    <a:srgbClr val="62A430"/>
                  </a:solidFill>
                  <a:latin typeface="+mn-lt"/>
                  <a:ea typeface="Gill Sans" charset="0"/>
                  <a:cs typeface="Gill Sans" charset="0"/>
                </a:rPr>
                <a:t>Regulation</a:t>
              </a:r>
            </a:p>
          </p:txBody>
        </p:sp>
        <p:sp>
          <p:nvSpPr>
            <p:cNvPr id="24" name="Rectangle 23">
              <a:extLst>
                <a:ext uri="{FF2B5EF4-FFF2-40B4-BE49-F238E27FC236}">
                  <a16:creationId xmlns:a16="http://schemas.microsoft.com/office/drawing/2014/main" id="{150845E6-500F-F34B-BF56-CCDEC1723455}"/>
                </a:ext>
              </a:extLst>
            </p:cNvPr>
            <p:cNvSpPr/>
            <p:nvPr/>
          </p:nvSpPr>
          <p:spPr bwMode="auto">
            <a:xfrm>
              <a:off x="3505200" y="3784953"/>
              <a:ext cx="1752600" cy="473097"/>
            </a:xfrm>
            <a:prstGeom prst="rect">
              <a:avLst/>
            </a:prstGeom>
            <a:solidFill>
              <a:srgbClr val="62A430"/>
            </a:solidFill>
            <a:ln w="9525" cap="flat" cmpd="sng" algn="ctr">
              <a:solidFill>
                <a:srgbClr val="62A43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solidFill>
                    <a:schemeClr val="bg1"/>
                  </a:solidFill>
                  <a:latin typeface="+mn-lt"/>
                </a:rPr>
                <a:t>CR-I</a:t>
              </a:r>
              <a:endParaRPr kumimoji="0" lang="en-GB" sz="1100" b="0" i="0" u="none" strike="noStrike" cap="none" normalizeH="0" baseline="0" dirty="0">
                <a:ln>
                  <a:noFill/>
                </a:ln>
                <a:solidFill>
                  <a:schemeClr val="bg1"/>
                </a:solidFill>
                <a:effectLst/>
                <a:latin typeface="+mn-lt"/>
              </a:endParaRPr>
            </a:p>
          </p:txBody>
        </p:sp>
      </p:grpSp>
      <p:pic>
        <p:nvPicPr>
          <p:cNvPr id="25" name="Picture 2" descr="ttps://2m6dvv3zi6nj31h9a91s1wdk-wpengine.netdna-ssl.com/wp-content/uploads/2014/07/KANTARA-initiative-1.">
            <a:extLst>
              <a:ext uri="{FF2B5EF4-FFF2-40B4-BE49-F238E27FC236}">
                <a16:creationId xmlns:a16="http://schemas.microsoft.com/office/drawing/2014/main" id="{9C2FD298-FA2A-5F43-89F9-1DB64B1415AB}"/>
              </a:ext>
            </a:extLst>
          </p:cNvPr>
          <p:cNvPicPr>
            <a:picLocks noChangeAspect="1" noChangeArrowheads="1"/>
          </p:cNvPicPr>
          <p:nvPr/>
        </p:nvPicPr>
        <p:blipFill>
          <a:blip r:embed="rId3" cstate="hqprint">
            <a:extLst>
              <a:ext uri="{28A0092B-C50C-407E-A947-70E740481C1C}">
                <a14:useLocalDpi xmlns:a14="http://schemas.microsoft.com/office/drawing/2010/main"/>
              </a:ext>
            </a:extLst>
          </a:blip>
          <a:srcRect/>
          <a:stretch>
            <a:fillRect/>
          </a:stretch>
        </p:blipFill>
        <p:spPr bwMode="auto">
          <a:xfrm>
            <a:off x="5791200" y="4124561"/>
            <a:ext cx="1143000" cy="5715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73D2E4CE-64D1-844C-9009-B87A1DA76A25}"/>
              </a:ext>
            </a:extLst>
          </p:cNvPr>
          <p:cNvSpPr txBox="1"/>
          <p:nvPr/>
        </p:nvSpPr>
        <p:spPr>
          <a:xfrm>
            <a:off x="8534400" y="1838561"/>
            <a:ext cx="686406" cy="338554"/>
          </a:xfrm>
          <a:prstGeom prst="rect">
            <a:avLst/>
          </a:prstGeom>
          <a:noFill/>
        </p:spPr>
        <p:txBody>
          <a:bodyPr wrap="none" rtlCol="0">
            <a:spAutoFit/>
          </a:bodyPr>
          <a:lstStyle/>
          <a:p>
            <a:r>
              <a:rPr lang="en-GB" sz="1600" dirty="0">
                <a:solidFill>
                  <a:srgbClr val="62A42F"/>
                </a:solidFill>
                <a:latin typeface="+mn-lt"/>
              </a:rPr>
              <a:t>Order</a:t>
            </a:r>
          </a:p>
        </p:txBody>
      </p:sp>
      <p:sp>
        <p:nvSpPr>
          <p:cNvPr id="2" name="Right Arrow 1"/>
          <p:cNvSpPr/>
          <p:nvPr/>
        </p:nvSpPr>
        <p:spPr>
          <a:xfrm rot="1781649">
            <a:off x="4876800" y="3279338"/>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Right Arrow 28"/>
          <p:cNvSpPr/>
          <p:nvPr/>
        </p:nvSpPr>
        <p:spPr>
          <a:xfrm rot="2451320">
            <a:off x="7790044" y="2161004"/>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Right Arrow 29"/>
          <p:cNvSpPr/>
          <p:nvPr/>
        </p:nvSpPr>
        <p:spPr>
          <a:xfrm rot="5400000">
            <a:off x="8153400" y="4124561"/>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Right Arrow 30"/>
          <p:cNvSpPr/>
          <p:nvPr/>
        </p:nvSpPr>
        <p:spPr>
          <a:xfrm rot="10800000">
            <a:off x="5638801" y="5191361"/>
            <a:ext cx="13716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ight Arrow 31"/>
          <p:cNvSpPr/>
          <p:nvPr/>
        </p:nvSpPr>
        <p:spPr>
          <a:xfrm rot="14043269">
            <a:off x="3642261" y="4139900"/>
            <a:ext cx="457200" cy="457200"/>
          </a:xfrm>
          <a:prstGeom prst="rightArrow">
            <a:avLst/>
          </a:prstGeom>
          <a:solidFill>
            <a:srgbClr val="62A4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6" name="Group 25"/>
          <p:cNvGrpSpPr/>
          <p:nvPr/>
        </p:nvGrpSpPr>
        <p:grpSpPr>
          <a:xfrm>
            <a:off x="152401" y="228600"/>
            <a:ext cx="1295399" cy="1296678"/>
            <a:chOff x="152400" y="228600"/>
            <a:chExt cx="1573802" cy="1619378"/>
          </a:xfrm>
        </p:grpSpPr>
        <p:pic>
          <p:nvPicPr>
            <p:cNvPr id="1026" name="Picture 2" descr="tream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9" y="228600"/>
              <a:ext cx="1096701" cy="109670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152400" y="1325301"/>
              <a:ext cx="1573802" cy="522677"/>
            </a:xfrm>
            <a:prstGeom prst="rect">
              <a:avLst/>
            </a:prstGeom>
          </p:spPr>
          <p:txBody>
            <a:bodyPr wrap="none">
              <a:spAutoFit/>
            </a:bodyPr>
            <a:lstStyle/>
            <a:p>
              <a:r>
                <a:rPr lang="en-GB" b="1" dirty="0">
                  <a:solidFill>
                    <a:srgbClr val="7EA8AD"/>
                  </a:solidFill>
                  <a:latin typeface="+mj-lt"/>
                  <a:ea typeface="MS PGothic" panose="020B0600070205080204" pitchFamily="34" charset="-128"/>
                  <a:cs typeface="ＭＳ Ｐゴシック" pitchFamily="-105" charset="-128"/>
                </a:rPr>
                <a:t>Streams</a:t>
              </a:r>
            </a:p>
          </p:txBody>
        </p:sp>
      </p:grpSp>
      <p:sp>
        <p:nvSpPr>
          <p:cNvPr id="13" name="Rectangle 12"/>
          <p:cNvSpPr/>
          <p:nvPr/>
        </p:nvSpPr>
        <p:spPr>
          <a:xfrm>
            <a:off x="1295400" y="457200"/>
            <a:ext cx="11353800" cy="461665"/>
          </a:xfrm>
          <a:prstGeom prst="rect">
            <a:avLst/>
          </a:prstGeom>
        </p:spPr>
        <p:txBody>
          <a:bodyPr wrap="square">
            <a:spAutoFit/>
          </a:bodyPr>
          <a:lstStyle/>
          <a:p>
            <a:pPr marL="0" indent="0">
              <a:buNone/>
            </a:pPr>
            <a:r>
              <a:rPr lang="en-GB" sz="2400" dirty="0">
                <a:latin typeface="+mn-lt"/>
                <a:ea typeface="MS PGothic" panose="020B0600070205080204" pitchFamily="34" charset="-128"/>
                <a:cs typeface="ＭＳ Ｐゴシック" pitchFamily="-105" charset="-128"/>
              </a:rPr>
              <a:t>To divide the work and in different tranches move to a full publication:</a:t>
            </a:r>
          </a:p>
        </p:txBody>
      </p:sp>
    </p:spTree>
    <p:extLst>
      <p:ext uri="{BB962C8B-B14F-4D97-AF65-F5344CB8AC3E}">
        <p14:creationId xmlns:p14="http://schemas.microsoft.com/office/powerpoint/2010/main" val="83227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2EAB2-6310-E141-AE23-CC43E0D3C2D7}"/>
              </a:ext>
            </a:extLst>
          </p:cNvPr>
          <p:cNvSpPr>
            <a:spLocks noGrp="1"/>
          </p:cNvSpPr>
          <p:nvPr>
            <p:ph type="title"/>
          </p:nvPr>
        </p:nvSpPr>
        <p:spPr/>
        <p:txBody>
          <a:bodyPr>
            <a:normAutofit/>
          </a:bodyPr>
          <a:lstStyle/>
          <a:p>
            <a:r>
              <a:rPr lang="en-GB" dirty="0"/>
              <a:t>Stream BP-1 (Best Practice) - Consent definition</a:t>
            </a:r>
            <a:endParaRPr lang="en-US" dirty="0"/>
          </a:p>
        </p:txBody>
      </p:sp>
      <p:sp>
        <p:nvSpPr>
          <p:cNvPr id="3" name="Content Placeholder 2">
            <a:extLst>
              <a:ext uri="{FF2B5EF4-FFF2-40B4-BE49-F238E27FC236}">
                <a16:creationId xmlns:a16="http://schemas.microsoft.com/office/drawing/2014/main" id="{6598D58D-318A-8A44-BD20-819A9729B6F2}"/>
              </a:ext>
            </a:extLst>
          </p:cNvPr>
          <p:cNvSpPr>
            <a:spLocks noGrp="1"/>
          </p:cNvSpPr>
          <p:nvPr>
            <p:ph idx="1"/>
          </p:nvPr>
        </p:nvSpPr>
        <p:spPr/>
        <p:txBody>
          <a:bodyPr>
            <a:normAutofit lnSpcReduction="10000"/>
          </a:bodyPr>
          <a:lstStyle/>
          <a:p>
            <a:r>
              <a:rPr lang="en-GB" dirty="0"/>
              <a:t>Come to a clear definition of consent in context of all different regulations involved.</a:t>
            </a:r>
          </a:p>
          <a:p>
            <a:r>
              <a:rPr lang="en-GB" dirty="0"/>
              <a:t>Consent split in:</a:t>
            </a:r>
          </a:p>
          <a:p>
            <a:pPr lvl="1">
              <a:buFont typeface="Courier New" charset="0"/>
              <a:buChar char="o"/>
            </a:pPr>
            <a:r>
              <a:rPr lang="en-GB" sz="2200" dirty="0"/>
              <a:t>Implied</a:t>
            </a:r>
          </a:p>
          <a:p>
            <a:pPr lvl="1">
              <a:buFont typeface="Courier New" charset="0"/>
              <a:buChar char="o"/>
            </a:pPr>
            <a:r>
              <a:rPr lang="en-GB" sz="2200" dirty="0"/>
              <a:t>Expressed</a:t>
            </a:r>
          </a:p>
          <a:p>
            <a:pPr lvl="1">
              <a:buFont typeface="Courier New" charset="0"/>
              <a:buChar char="o"/>
            </a:pPr>
            <a:r>
              <a:rPr lang="en-GB" sz="2200" dirty="0"/>
              <a:t>Informed</a:t>
            </a:r>
          </a:p>
          <a:p>
            <a:pPr lvl="1">
              <a:buFont typeface="Courier New" charset="0"/>
              <a:buChar char="o"/>
            </a:pPr>
            <a:r>
              <a:rPr lang="en-GB" sz="2200" dirty="0"/>
              <a:t>Unanimous</a:t>
            </a:r>
          </a:p>
          <a:p>
            <a:pPr lvl="1">
              <a:buFont typeface="Courier New" charset="0"/>
              <a:buChar char="o"/>
            </a:pPr>
            <a:r>
              <a:rPr lang="en-GB" sz="2200" dirty="0"/>
              <a:t>Etc. (also the forms that are not applicable, just to remove noise). </a:t>
            </a:r>
            <a:endParaRPr lang="is-IS" sz="2200" dirty="0"/>
          </a:p>
          <a:p>
            <a:r>
              <a:rPr lang="is-IS" dirty="0"/>
              <a:t>Their relationship / form in the different regulations and markets.</a:t>
            </a:r>
          </a:p>
          <a:p>
            <a:r>
              <a:rPr lang="is-IS" dirty="0"/>
              <a:t>When is consent needed (high level)</a:t>
            </a:r>
          </a:p>
          <a:p>
            <a:r>
              <a:rPr lang="is-IS" dirty="0"/>
              <a:t>Reference table to be part of the publication.</a:t>
            </a:r>
          </a:p>
        </p:txBody>
      </p:sp>
    </p:spTree>
    <p:extLst>
      <p:ext uri="{BB962C8B-B14F-4D97-AF65-F5344CB8AC3E}">
        <p14:creationId xmlns:p14="http://schemas.microsoft.com/office/powerpoint/2010/main" val="75005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AAA0-6821-584F-96D1-CDBA11E94D7C}"/>
              </a:ext>
            </a:extLst>
          </p:cNvPr>
          <p:cNvSpPr>
            <a:spLocks noGrp="1"/>
          </p:cNvSpPr>
          <p:nvPr>
            <p:ph type="title"/>
          </p:nvPr>
        </p:nvSpPr>
        <p:spPr/>
        <p:txBody>
          <a:bodyPr>
            <a:normAutofit/>
          </a:bodyPr>
          <a:lstStyle/>
          <a:p>
            <a:r>
              <a:rPr lang="en-GB" dirty="0"/>
              <a:t>Stream BP-2 (Best Practise) – Privacy Notice</a:t>
            </a:r>
            <a:endParaRPr lang="en-US" dirty="0"/>
          </a:p>
        </p:txBody>
      </p:sp>
      <p:sp>
        <p:nvSpPr>
          <p:cNvPr id="3" name="Content Placeholder 2">
            <a:extLst>
              <a:ext uri="{FF2B5EF4-FFF2-40B4-BE49-F238E27FC236}">
                <a16:creationId xmlns:a16="http://schemas.microsoft.com/office/drawing/2014/main" id="{89CA2E3D-0669-7546-8AED-4EBF25B1B229}"/>
              </a:ext>
            </a:extLst>
          </p:cNvPr>
          <p:cNvSpPr>
            <a:spLocks noGrp="1"/>
          </p:cNvSpPr>
          <p:nvPr>
            <p:ph idx="1"/>
          </p:nvPr>
        </p:nvSpPr>
        <p:spPr/>
        <p:txBody>
          <a:bodyPr/>
          <a:lstStyle/>
          <a:p>
            <a:r>
              <a:rPr lang="en-GB" dirty="0"/>
              <a:t>Clearly define the role and boundaries of a privacy notice / privacy statement in an online service.</a:t>
            </a:r>
          </a:p>
          <a:p>
            <a:r>
              <a:rPr lang="en-GB" dirty="0"/>
              <a:t>The (allowed or not) use of Consent in a privacy notice and how that will look like (examples). </a:t>
            </a:r>
          </a:p>
          <a:p>
            <a:r>
              <a:rPr lang="en-GB" dirty="0"/>
              <a:t>A relation diagram: Privacy Notice, Terms of Service, Consent, Data Processing Agreement, Data Controller, Data Processor, Data Subject. </a:t>
            </a:r>
            <a:br>
              <a:rPr lang="en-GB" dirty="0"/>
            </a:br>
            <a:r>
              <a:rPr lang="en-GB" dirty="0"/>
              <a:t>What is what and for what goal and in what scope. </a:t>
            </a:r>
          </a:p>
          <a:p>
            <a:r>
              <a:rPr lang="en-GB" dirty="0"/>
              <a:t>What processing and purpose of processing should be defined and where.</a:t>
            </a:r>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3068627897"/>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Copyright">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BCA25F1A2B0946B6B9EE75478D767E" ma:contentTypeVersion="" ma:contentTypeDescription="Create a new document." ma:contentTypeScope="" ma:versionID="4fbfce47d6f37f7aac60e7eb090adeda">
  <xsd:schema xmlns:xsd="http://www.w3.org/2001/XMLSchema" xmlns:xs="http://www.w3.org/2001/XMLSchema" xmlns:p="http://schemas.microsoft.com/office/2006/metadata/properties" xmlns:ns2="cb527aab-1648-4be8-9847-a085c9e05b54" targetNamespace="http://schemas.microsoft.com/office/2006/metadata/properties" ma:root="true" ma:fieldsID="8a993bd083da04584abac7d9ee3e457b" ns2:_="">
    <xsd:import namespace="cb527aab-1648-4be8-9847-a085c9e05b5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27aab-1648-4be8-9847-a085c9e05b5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829DAF-B315-4715-92BF-A040D1ED63EF}">
  <ds:schemaRef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cb527aab-1648-4be8-9847-a085c9e05b54"/>
    <ds:schemaRef ds:uri="http://purl.org/dc/dcmitype/"/>
  </ds:schemaRefs>
</ds:datastoreItem>
</file>

<file path=customXml/itemProps2.xml><?xml version="1.0" encoding="utf-8"?>
<ds:datastoreItem xmlns:ds="http://schemas.openxmlformats.org/officeDocument/2006/customXml" ds:itemID="{D91AFB50-B5B1-4C77-BE18-008D5FD6649F}">
  <ds:schemaRefs>
    <ds:schemaRef ds:uri="http://schemas.microsoft.com/sharepoint/v3/contenttype/forms"/>
  </ds:schemaRefs>
</ds:datastoreItem>
</file>

<file path=customXml/itemProps3.xml><?xml version="1.0" encoding="utf-8"?>
<ds:datastoreItem xmlns:ds="http://schemas.openxmlformats.org/officeDocument/2006/customXml" ds:itemID="{7602BA5C-A70D-4BD1-A3E6-5B719E93D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527aab-1648-4be8-9847-a085c9e05b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Network</Template>
  <TotalTime>55151</TotalTime>
  <Words>774</Words>
  <Application>Microsoft Macintosh PowerPoint</Application>
  <PresentationFormat>Widescreen</PresentationFormat>
  <Paragraphs>123</Paragraphs>
  <Slides>15</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MS PGothic</vt:lpstr>
      <vt:lpstr>MS PGothic</vt:lpstr>
      <vt:lpstr>Arial</vt:lpstr>
      <vt:lpstr>Calibri</vt:lpstr>
      <vt:lpstr>Corbel</vt:lpstr>
      <vt:lpstr>Courier New</vt:lpstr>
      <vt:lpstr>Gill Sans</vt:lpstr>
      <vt:lpstr>Gill Sans SemiBold</vt:lpstr>
      <vt:lpstr>Times New Roman</vt:lpstr>
      <vt:lpstr>Wingdings</vt:lpstr>
      <vt:lpstr>Network</vt:lpstr>
      <vt:lpstr>No Copyright</vt:lpstr>
      <vt:lpstr>Consent Management Solutions WG</vt:lpstr>
      <vt:lpstr>Group Administration Links</vt:lpstr>
      <vt:lpstr>Agenda</vt:lpstr>
      <vt:lpstr>Agenda</vt:lpstr>
      <vt:lpstr>Overview of the intended outcomes of the WG</vt:lpstr>
      <vt:lpstr>Community</vt:lpstr>
      <vt:lpstr>PowerPoint Presentation</vt:lpstr>
      <vt:lpstr>Stream BP-1 (Best Practice) - Consent definition</vt:lpstr>
      <vt:lpstr>Stream BP-2 (Best Practise) – Privacy Notice</vt:lpstr>
      <vt:lpstr>Stream CR-1 (Collect Requirements) - Regulations</vt:lpstr>
      <vt:lpstr>Stream BP-3 (Best Practise) - Consent need</vt:lpstr>
      <vt:lpstr>Stream PUB (Publication) - Statement of principle or believe</vt:lpstr>
      <vt:lpstr>PowerPoint Presentation</vt:lpstr>
      <vt:lpstr>PowerPoint Presentation</vt:lpstr>
      <vt:lpstr>Agenda</vt:lpstr>
    </vt:vector>
  </TitlesOfParts>
  <Company>RSA Security Inc.</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Andrew Hughes</cp:lastModifiedBy>
  <cp:revision>328</cp:revision>
  <dcterms:created xsi:type="dcterms:W3CDTF">2009-05-06T16:55:56Z</dcterms:created>
  <dcterms:modified xsi:type="dcterms:W3CDTF">2018-02-21T19:54:27Z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0x010100A5BCA25F1A2B0946B6B9EE75478D767E</vt:lpwstr>
  </property>
</Properties>
</file>