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sldIdLst>
    <p:sldId id="257" r:id="rId4"/>
    <p:sldId id="272" r:id="rId5"/>
    <p:sldId id="276" r:id="rId6"/>
    <p:sldId id="258" r:id="rId7"/>
    <p:sldId id="259" r:id="rId8"/>
    <p:sldId id="270" r:id="rId9"/>
    <p:sldId id="268" r:id="rId10"/>
    <p:sldId id="275" r:id="rId11"/>
    <p:sldId id="260" r:id="rId12"/>
    <p:sldId id="289" r:id="rId13"/>
    <p:sldId id="261" r:id="rId14"/>
    <p:sldId id="286" r:id="rId15"/>
    <p:sldId id="265" r:id="rId16"/>
    <p:sldId id="266" r:id="rId17"/>
    <p:sldId id="290" r:id="rId18"/>
    <p:sldId id="284" r:id="rId19"/>
    <p:sldId id="291" r:id="rId20"/>
    <p:sldId id="277" r:id="rId21"/>
    <p:sldId id="283" r:id="rId22"/>
    <p:sldId id="287" r:id="rId23"/>
    <p:sldId id="274" r:id="rId24"/>
    <p:sldId id="273" r:id="rId25"/>
    <p:sldId id="28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3" autoAdjust="0"/>
    <p:restoredTop sz="94660"/>
  </p:normalViewPr>
  <p:slideViewPr>
    <p:cSldViewPr snapToGrid="0" snapToObjects="1">
      <p:cViewPr varScale="1">
        <p:scale>
          <a:sx n="120" d="100"/>
          <a:sy n="120" d="100"/>
        </p:scale>
        <p:origin x="-204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6F7356-6BDA-8141-99BB-4B109037C97C}" type="datetimeFigureOut">
              <a:rPr lang="en-US" smtClean="0"/>
              <a:t>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2386068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F7356-6BDA-8141-99BB-4B109037C97C}" type="datetimeFigureOut">
              <a:rPr lang="en-US" smtClean="0"/>
              <a:t>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2839333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F7356-6BDA-8141-99BB-4B109037C97C}" type="datetimeFigureOut">
              <a:rPr lang="en-US" smtClean="0"/>
              <a:t>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4226153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2F0B37-9D5F-0143-8772-E24C4DBAB455}" type="datetimeFigureOut">
              <a:rPr lang="en-US" smtClean="0"/>
              <a:t>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243105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2F0B37-9D5F-0143-8772-E24C4DBAB455}" type="datetimeFigureOut">
              <a:rPr lang="en-US" smtClean="0"/>
              <a:t>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2443281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2F0B37-9D5F-0143-8772-E24C4DBAB455}" type="datetimeFigureOut">
              <a:rPr lang="en-US" smtClean="0"/>
              <a:t>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310694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2F0B37-9D5F-0143-8772-E24C4DBAB455}" type="datetimeFigureOut">
              <a:rPr lang="en-US" smtClean="0"/>
              <a:t>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2346871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2F0B37-9D5F-0143-8772-E24C4DBAB455}" type="datetimeFigureOut">
              <a:rPr lang="en-US" smtClean="0"/>
              <a:t>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2375261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2F0B37-9D5F-0143-8772-E24C4DBAB455}" type="datetimeFigureOut">
              <a:rPr lang="en-US" smtClean="0"/>
              <a:t>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1342836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F0B37-9D5F-0143-8772-E24C4DBAB455}" type="datetimeFigureOut">
              <a:rPr lang="en-US" smtClean="0"/>
              <a:t>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1092896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2F0B37-9D5F-0143-8772-E24C4DBAB455}" type="datetimeFigureOut">
              <a:rPr lang="en-US" smtClean="0"/>
              <a:t>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351788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F7356-6BDA-8141-99BB-4B109037C97C}" type="datetimeFigureOut">
              <a:rPr lang="en-US" smtClean="0"/>
              <a:t>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2567712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2F0B37-9D5F-0143-8772-E24C4DBAB455}" type="datetimeFigureOut">
              <a:rPr lang="en-US" smtClean="0"/>
              <a:t>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3624687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2F0B37-9D5F-0143-8772-E24C4DBAB455}" type="datetimeFigureOut">
              <a:rPr lang="en-US" smtClean="0"/>
              <a:t>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2450220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2F0B37-9D5F-0143-8772-E24C4DBAB455}" type="datetimeFigureOut">
              <a:rPr lang="en-US" smtClean="0"/>
              <a:t>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48A3-9FE1-5E40-8239-C676AABBE7AA}" type="slidenum">
              <a:rPr lang="en-US" smtClean="0"/>
              <a:t>‹#›</a:t>
            </a:fld>
            <a:endParaRPr lang="en-US"/>
          </a:p>
        </p:txBody>
      </p:sp>
    </p:spTree>
    <p:extLst>
      <p:ext uri="{BB962C8B-B14F-4D97-AF65-F5344CB8AC3E}">
        <p14:creationId xmlns:p14="http://schemas.microsoft.com/office/powerpoint/2010/main" val="403951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C3652A-2807-0C43-ABB6-D48114335870}" type="slidenum">
              <a:rPr lang="en-US"/>
              <a:pPr>
                <a:defRPr/>
              </a:pPr>
              <a:t>‹#›</a:t>
            </a:fld>
            <a:endParaRPr lang="en-US"/>
          </a:p>
        </p:txBody>
      </p:sp>
    </p:spTree>
    <p:extLst>
      <p:ext uri="{BB962C8B-B14F-4D97-AF65-F5344CB8AC3E}">
        <p14:creationId xmlns:p14="http://schemas.microsoft.com/office/powerpoint/2010/main" val="146200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A47C91-79B6-C24C-BFD2-A4D1655AC37A}" type="slidenum">
              <a:rPr lang="en-US"/>
              <a:pPr>
                <a:defRPr/>
              </a:pPr>
              <a:t>‹#›</a:t>
            </a:fld>
            <a:endParaRPr lang="en-US"/>
          </a:p>
        </p:txBody>
      </p:sp>
    </p:spTree>
    <p:extLst>
      <p:ext uri="{BB962C8B-B14F-4D97-AF65-F5344CB8AC3E}">
        <p14:creationId xmlns:p14="http://schemas.microsoft.com/office/powerpoint/2010/main" val="2143291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E659A9-FCEC-B64D-8203-D077DC68A9E3}" type="slidenum">
              <a:rPr lang="en-US"/>
              <a:pPr>
                <a:defRPr/>
              </a:pPr>
              <a:t>‹#›</a:t>
            </a:fld>
            <a:endParaRPr lang="en-US"/>
          </a:p>
        </p:txBody>
      </p:sp>
    </p:spTree>
    <p:extLst>
      <p:ext uri="{BB962C8B-B14F-4D97-AF65-F5344CB8AC3E}">
        <p14:creationId xmlns:p14="http://schemas.microsoft.com/office/powerpoint/2010/main" val="3552881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FEA2DB-582F-A44B-A4A1-76C2969527B9}" type="slidenum">
              <a:rPr lang="en-US"/>
              <a:pPr>
                <a:defRPr/>
              </a:pPr>
              <a:t>‹#›</a:t>
            </a:fld>
            <a:endParaRPr lang="en-US"/>
          </a:p>
        </p:txBody>
      </p:sp>
    </p:spTree>
    <p:extLst>
      <p:ext uri="{BB962C8B-B14F-4D97-AF65-F5344CB8AC3E}">
        <p14:creationId xmlns:p14="http://schemas.microsoft.com/office/powerpoint/2010/main" val="690012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12D08AB-6F43-A444-B58D-9480FCB5DA07}" type="slidenum">
              <a:rPr lang="en-US"/>
              <a:pPr>
                <a:defRPr/>
              </a:pPr>
              <a:t>‹#›</a:t>
            </a:fld>
            <a:endParaRPr lang="en-US"/>
          </a:p>
        </p:txBody>
      </p:sp>
    </p:spTree>
    <p:extLst>
      <p:ext uri="{BB962C8B-B14F-4D97-AF65-F5344CB8AC3E}">
        <p14:creationId xmlns:p14="http://schemas.microsoft.com/office/powerpoint/2010/main" val="202042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D09C34-D0A3-CE4D-B197-43DB68CCBCA1}" type="slidenum">
              <a:rPr lang="en-US"/>
              <a:pPr>
                <a:defRPr/>
              </a:pPr>
              <a:t>‹#›</a:t>
            </a:fld>
            <a:endParaRPr lang="en-US"/>
          </a:p>
        </p:txBody>
      </p:sp>
    </p:spTree>
    <p:extLst>
      <p:ext uri="{BB962C8B-B14F-4D97-AF65-F5344CB8AC3E}">
        <p14:creationId xmlns:p14="http://schemas.microsoft.com/office/powerpoint/2010/main" val="1095398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C464574-2E8C-A049-931B-80C8C9059572}" type="slidenum">
              <a:rPr lang="en-US"/>
              <a:pPr>
                <a:defRPr/>
              </a:pPr>
              <a:t>‹#›</a:t>
            </a:fld>
            <a:endParaRPr lang="en-US"/>
          </a:p>
        </p:txBody>
      </p:sp>
    </p:spTree>
    <p:extLst>
      <p:ext uri="{BB962C8B-B14F-4D97-AF65-F5344CB8AC3E}">
        <p14:creationId xmlns:p14="http://schemas.microsoft.com/office/powerpoint/2010/main" val="1108413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6F7356-6BDA-8141-99BB-4B109037C97C}" type="datetimeFigureOut">
              <a:rPr lang="en-US" smtClean="0"/>
              <a:t>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65320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A109AD-8280-9541-BFD8-CCC203C34E4C}" type="slidenum">
              <a:rPr lang="en-US"/>
              <a:pPr>
                <a:defRPr/>
              </a:pPr>
              <a:t>‹#›</a:t>
            </a:fld>
            <a:endParaRPr lang="en-US"/>
          </a:p>
        </p:txBody>
      </p:sp>
    </p:spTree>
    <p:extLst>
      <p:ext uri="{BB962C8B-B14F-4D97-AF65-F5344CB8AC3E}">
        <p14:creationId xmlns:p14="http://schemas.microsoft.com/office/powerpoint/2010/main" val="4077360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EE1F4B-9150-A343-BA5D-908D69D6FDEF}" type="slidenum">
              <a:rPr lang="en-US"/>
              <a:pPr>
                <a:defRPr/>
              </a:pPr>
              <a:t>‹#›</a:t>
            </a:fld>
            <a:endParaRPr lang="en-US"/>
          </a:p>
        </p:txBody>
      </p:sp>
    </p:spTree>
    <p:extLst>
      <p:ext uri="{BB962C8B-B14F-4D97-AF65-F5344CB8AC3E}">
        <p14:creationId xmlns:p14="http://schemas.microsoft.com/office/powerpoint/2010/main" val="1130640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62B02C-D55D-904B-AFA9-26B8BC5E655D}" type="slidenum">
              <a:rPr lang="en-US"/>
              <a:pPr>
                <a:defRPr/>
              </a:pPr>
              <a:t>‹#›</a:t>
            </a:fld>
            <a:endParaRPr lang="en-US"/>
          </a:p>
        </p:txBody>
      </p:sp>
    </p:spTree>
    <p:extLst>
      <p:ext uri="{BB962C8B-B14F-4D97-AF65-F5344CB8AC3E}">
        <p14:creationId xmlns:p14="http://schemas.microsoft.com/office/powerpoint/2010/main" val="525401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A38F3E-71E5-FD4C-A426-583971DC54BA}" type="datetimeFigureOut">
              <a:rPr lang="en-US"/>
              <a:pPr>
                <a:defRPr/>
              </a:pPr>
              <a:t>1/2/13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3D5B5F-5E60-7442-BBB7-8480572413AE}" type="slidenum">
              <a:rPr lang="en-US"/>
              <a:pPr>
                <a:defRPr/>
              </a:pPr>
              <a:t>‹#›</a:t>
            </a:fld>
            <a:endParaRPr lang="en-US"/>
          </a:p>
        </p:txBody>
      </p:sp>
    </p:spTree>
    <p:extLst>
      <p:ext uri="{BB962C8B-B14F-4D97-AF65-F5344CB8AC3E}">
        <p14:creationId xmlns:p14="http://schemas.microsoft.com/office/powerpoint/2010/main" val="3273984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6F7356-6BDA-8141-99BB-4B109037C97C}" type="datetimeFigureOut">
              <a:rPr lang="en-US" smtClean="0"/>
              <a:t>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1772552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6F7356-6BDA-8141-99BB-4B109037C97C}" type="datetimeFigureOut">
              <a:rPr lang="en-US" smtClean="0"/>
              <a:t>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1219658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6F7356-6BDA-8141-99BB-4B109037C97C}" type="datetimeFigureOut">
              <a:rPr lang="en-US" smtClean="0"/>
              <a:t>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195748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F7356-6BDA-8141-99BB-4B109037C97C}" type="datetimeFigureOut">
              <a:rPr lang="en-US" smtClean="0"/>
              <a:t>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1735790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F7356-6BDA-8141-99BB-4B109037C97C}" type="datetimeFigureOut">
              <a:rPr lang="en-US" smtClean="0"/>
              <a:t>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182378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F7356-6BDA-8141-99BB-4B109037C97C}" type="datetimeFigureOut">
              <a:rPr lang="en-US" smtClean="0"/>
              <a:t>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C980B-F944-A444-9595-91C58F4B683F}" type="slidenum">
              <a:rPr lang="en-US" smtClean="0"/>
              <a:t>‹#›</a:t>
            </a:fld>
            <a:endParaRPr lang="en-US"/>
          </a:p>
        </p:txBody>
      </p:sp>
    </p:spTree>
    <p:extLst>
      <p:ext uri="{BB962C8B-B14F-4D97-AF65-F5344CB8AC3E}">
        <p14:creationId xmlns:p14="http://schemas.microsoft.com/office/powerpoint/2010/main" val="3090121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emf"/><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F7356-6BDA-8141-99BB-4B109037C97C}" type="datetimeFigureOut">
              <a:rPr lang="en-US" smtClean="0"/>
              <a:t>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C980B-F944-A444-9595-91C58F4B683F}" type="slidenum">
              <a:rPr lang="en-US" smtClean="0"/>
              <a:t>‹#›</a:t>
            </a:fld>
            <a:endParaRPr lang="en-US"/>
          </a:p>
        </p:txBody>
      </p:sp>
    </p:spTree>
    <p:extLst>
      <p:ext uri="{BB962C8B-B14F-4D97-AF65-F5344CB8AC3E}">
        <p14:creationId xmlns:p14="http://schemas.microsoft.com/office/powerpoint/2010/main" val="178090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F0B37-9D5F-0143-8772-E24C4DBAB455}" type="datetimeFigureOut">
              <a:rPr lang="en-US" smtClean="0"/>
              <a:t>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D48A3-9FE1-5E40-8239-C676AABBE7AA}" type="slidenum">
              <a:rPr lang="en-US" smtClean="0"/>
              <a:t>‹#›</a:t>
            </a:fld>
            <a:endParaRPr lang="en-US"/>
          </a:p>
        </p:txBody>
      </p:sp>
    </p:spTree>
    <p:extLst>
      <p:ext uri="{BB962C8B-B14F-4D97-AF65-F5344CB8AC3E}">
        <p14:creationId xmlns:p14="http://schemas.microsoft.com/office/powerpoint/2010/main" val="121342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C8A38F3E-71E5-FD4C-A426-583971DC54BA}" type="datetimeFigureOut">
              <a:rPr lang="en-US"/>
              <a:pPr>
                <a:defRPr/>
              </a:pPr>
              <a:t>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5E1E4123-ED7C-1341-8657-46D2006DC30C}" type="slidenum">
              <a:rPr lang="en-US"/>
              <a:pPr>
                <a:defRPr/>
              </a:pPr>
              <a:t>‹#›</a:t>
            </a:fld>
            <a:endParaRPr lang="en-US"/>
          </a:p>
        </p:txBody>
      </p:sp>
    </p:spTree>
    <p:extLst>
      <p:ext uri="{BB962C8B-B14F-4D97-AF65-F5344CB8AC3E}">
        <p14:creationId xmlns:p14="http://schemas.microsoft.com/office/powerpoint/2010/main" val="2639319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Content Placeholder 4" descr="background_hi.jpg"/>
          <p:cNvPicPr>
            <a:picLocks noGrp="1" noChangeAspect="1"/>
          </p:cNvPicPr>
          <p:nvPr>
            <p:ph idx="1"/>
          </p:nvPr>
        </p:nvPicPr>
        <p:blipFill>
          <a:blip r:embed="rId2">
            <a:extLst>
              <a:ext uri="{28A0092B-C50C-407E-A947-70E740481C1C}">
                <a14:useLocalDpi xmlns:a14="http://schemas.microsoft.com/office/drawing/2010/main" val="0"/>
              </a:ext>
            </a:extLst>
          </a:blip>
          <a:srcRect t="10403" b="10403"/>
          <a:stretch>
            <a:fillRect/>
          </a:stretch>
        </p:blipFill>
        <p:spPr>
          <a:xfrm>
            <a:off x="200025" y="914400"/>
            <a:ext cx="8486775" cy="4800600"/>
          </a:xfrm>
        </p:spPr>
      </p:pic>
      <p:sp>
        <p:nvSpPr>
          <p:cNvPr id="22530" name="Title 2"/>
          <p:cNvSpPr>
            <a:spLocks noGrp="1"/>
          </p:cNvSpPr>
          <p:nvPr>
            <p:ph type="title"/>
          </p:nvPr>
        </p:nvSpPr>
        <p:spPr>
          <a:xfrm>
            <a:off x="533400" y="274638"/>
            <a:ext cx="8153400" cy="792162"/>
          </a:xfrm>
        </p:spPr>
        <p:txBody>
          <a:bodyPr/>
          <a:lstStyle/>
          <a:p>
            <a:r>
              <a:rPr lang="en-US">
                <a:latin typeface="Calibri" charset="0"/>
                <a:ea typeface="ＭＳ Ｐゴシック" charset="0"/>
                <a:cs typeface="ＭＳ Ｐゴシック" charset="0"/>
              </a:rPr>
              <a:t>The Attribute Ecosystem</a:t>
            </a:r>
          </a:p>
        </p:txBody>
      </p:sp>
      <p:sp>
        <p:nvSpPr>
          <p:cNvPr id="4" name="Date Placeholder 3"/>
          <p:cNvSpPr>
            <a:spLocks noGrp="1"/>
          </p:cNvSpPr>
          <p:nvPr>
            <p:ph type="dt" sz="quarter" idx="10"/>
          </p:nvPr>
        </p:nvSpPr>
        <p:spPr/>
        <p:txBody>
          <a:bodyPr/>
          <a:lstStyle/>
          <a:p>
            <a:pPr>
              <a:defRPr/>
            </a:pPr>
            <a:fld id="{985DA6B8-A3F0-654E-9F80-C151484521AF}" type="slidenum">
              <a:rPr lang="en-US" smtClean="0"/>
              <a:pPr>
                <a:defRPr/>
              </a:pPr>
              <a:t>1</a:t>
            </a:fld>
            <a:r>
              <a:rPr lang="en-US" smtClean="0"/>
              <a:t> – </a:t>
            </a:r>
            <a:fld id="{5728BA5E-1895-4A46-B444-FE1575A3E6BD}" type="datetime1">
              <a:rPr lang="en-US" smtClean="0"/>
              <a:pPr>
                <a:defRPr/>
              </a:pPr>
              <a:t>1/2/13</a:t>
            </a:fld>
            <a:r>
              <a:rPr lang="en-US" smtClean="0"/>
              <a:t>, © 2012 Internet2</a:t>
            </a:r>
            <a:endParaRPr lang="en-US" dirty="0"/>
          </a:p>
        </p:txBody>
      </p:sp>
    </p:spTree>
    <p:extLst>
      <p:ext uri="{BB962C8B-B14F-4D97-AF65-F5344CB8AC3E}">
        <p14:creationId xmlns:p14="http://schemas.microsoft.com/office/powerpoint/2010/main" val="196148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1"/>
          <p:cNvSpPr>
            <a:spLocks noGrp="1"/>
          </p:cNvSpPr>
          <p:nvPr>
            <p:ph idx="1"/>
          </p:nvPr>
        </p:nvSpPr>
        <p:spPr>
          <a:xfrm>
            <a:off x="685800" y="1189038"/>
            <a:ext cx="8001000" cy="4525962"/>
          </a:xfrm>
        </p:spPr>
        <p:txBody>
          <a:bodyPr>
            <a:normAutofit fontScale="70000" lnSpcReduction="20000"/>
          </a:bodyPr>
          <a:lstStyle/>
          <a:p>
            <a:r>
              <a:rPr lang="en-US" dirty="0">
                <a:latin typeface="Calibri" charset="0"/>
                <a:ea typeface="ＭＳ Ｐゴシック" charset="0"/>
                <a:cs typeface="ＭＳ Ｐゴシック" charset="0"/>
              </a:rPr>
              <a:t>Google plays many roles within the attribute ecosystem:</a:t>
            </a:r>
          </a:p>
          <a:p>
            <a:pPr lvl="1"/>
            <a:r>
              <a:rPr lang="en-US" dirty="0">
                <a:latin typeface="Calibri" charset="0"/>
                <a:ea typeface="ＭＳ Ｐゴシック" charset="0"/>
              </a:rPr>
              <a:t>As a very very large </a:t>
            </a:r>
            <a:r>
              <a:rPr lang="en-US" dirty="0" err="1">
                <a:latin typeface="Calibri" charset="0"/>
                <a:ea typeface="ＭＳ Ｐゴシック" charset="0"/>
              </a:rPr>
              <a:t>IdP</a:t>
            </a:r>
            <a:endParaRPr lang="en-US" dirty="0">
              <a:latin typeface="Calibri" charset="0"/>
              <a:ea typeface="ＭＳ Ｐゴシック" charset="0"/>
            </a:endParaRPr>
          </a:p>
          <a:p>
            <a:pPr lvl="1"/>
            <a:r>
              <a:rPr lang="en-US" dirty="0">
                <a:latin typeface="Calibri" charset="0"/>
                <a:ea typeface="ＭＳ Ｐゴシック" charset="0"/>
              </a:rPr>
              <a:t>As an applications provider for many applications</a:t>
            </a:r>
          </a:p>
          <a:p>
            <a:pPr lvl="1"/>
            <a:r>
              <a:rPr lang="en-US" dirty="0">
                <a:latin typeface="Calibri" charset="0"/>
                <a:ea typeface="ＭＳ Ｐゴシック" charset="0"/>
              </a:rPr>
              <a:t>As an applications auditor for third party apps in their stores</a:t>
            </a:r>
          </a:p>
          <a:p>
            <a:pPr lvl="1"/>
            <a:r>
              <a:rPr lang="en-US" dirty="0">
                <a:latin typeface="Calibri" charset="0"/>
                <a:ea typeface="ＭＳ Ｐゴシック" charset="0"/>
              </a:rPr>
              <a:t>As an attribute authority for “harvested” attributes</a:t>
            </a:r>
          </a:p>
          <a:p>
            <a:pPr lvl="1"/>
            <a:r>
              <a:rPr lang="en-US" dirty="0">
                <a:latin typeface="Calibri" charset="0"/>
                <a:ea typeface="ＭＳ Ｐゴシック" charset="0"/>
              </a:rPr>
              <a:t>As an attribute authority for self-asserted attributes (e.g. groups)</a:t>
            </a:r>
          </a:p>
          <a:p>
            <a:pPr lvl="1"/>
            <a:r>
              <a:rPr lang="en-US" dirty="0">
                <a:latin typeface="Calibri" charset="0"/>
                <a:ea typeface="ＭＳ Ｐゴシック" charset="0"/>
              </a:rPr>
              <a:t>As a trust framework provider for its business partners</a:t>
            </a:r>
          </a:p>
          <a:p>
            <a:pPr lvl="1"/>
            <a:r>
              <a:rPr lang="en-US" dirty="0">
                <a:latin typeface="Calibri" charset="0"/>
                <a:ea typeface="ＭＳ Ｐゴシック" charset="0"/>
              </a:rPr>
              <a:t>And more…</a:t>
            </a:r>
          </a:p>
          <a:p>
            <a:r>
              <a:rPr lang="en-US" dirty="0">
                <a:latin typeface="Calibri" charset="0"/>
                <a:ea typeface="ＭＳ Ｐゴシック" charset="0"/>
                <a:cs typeface="ＭＳ Ｐゴシック" charset="0"/>
              </a:rPr>
              <a:t>The multiple roles, while essential to the business model, introduces complexity and tradeoffs that can raise public or market </a:t>
            </a:r>
            <a:r>
              <a:rPr lang="en-US" dirty="0" smtClean="0">
                <a:latin typeface="Calibri" charset="0"/>
                <a:ea typeface="ＭＳ Ｐゴシック" charset="0"/>
                <a:cs typeface="ＭＳ Ｐゴシック" charset="0"/>
              </a:rPr>
              <a:t>issues</a:t>
            </a:r>
          </a:p>
          <a:p>
            <a:r>
              <a:rPr lang="en-US" dirty="0" smtClean="0">
                <a:latin typeface="Calibri" charset="0"/>
                <a:ea typeface="ＭＳ Ｐゴシック" charset="0"/>
                <a:cs typeface="ＭＳ Ｐゴシック" charset="0"/>
              </a:rPr>
              <a:t>Other current organizations in the biz can also be re-viewed.</a:t>
            </a:r>
            <a:endParaRPr lang="en-US" dirty="0">
              <a:latin typeface="Calibri" charset="0"/>
              <a:ea typeface="ＭＳ Ｐゴシック" charset="0"/>
              <a:cs typeface="ＭＳ Ｐゴシック" charset="0"/>
            </a:endParaRPr>
          </a:p>
        </p:txBody>
      </p:sp>
      <p:sp>
        <p:nvSpPr>
          <p:cNvPr id="29698" name="Title 2"/>
          <p:cNvSpPr>
            <a:spLocks noGrp="1"/>
          </p:cNvSpPr>
          <p:nvPr>
            <p:ph type="title"/>
          </p:nvPr>
        </p:nvSpPr>
        <p:spPr>
          <a:xfrm>
            <a:off x="533400" y="274638"/>
            <a:ext cx="8153400" cy="792162"/>
          </a:xfrm>
        </p:spPr>
        <p:txBody>
          <a:bodyPr/>
          <a:lstStyle/>
          <a:p>
            <a:r>
              <a:rPr lang="en-US">
                <a:latin typeface="Calibri" charset="0"/>
                <a:ea typeface="ＭＳ Ｐゴシック" charset="0"/>
                <a:cs typeface="ＭＳ Ｐゴシック" charset="0"/>
              </a:rPr>
              <a:t>Decomposing Google</a:t>
            </a:r>
          </a:p>
        </p:txBody>
      </p:sp>
      <p:sp>
        <p:nvSpPr>
          <p:cNvPr id="4" name="Date Placeholder 3"/>
          <p:cNvSpPr>
            <a:spLocks noGrp="1"/>
          </p:cNvSpPr>
          <p:nvPr>
            <p:ph type="dt" sz="quarter" idx="10"/>
          </p:nvPr>
        </p:nvSpPr>
        <p:spPr/>
        <p:txBody>
          <a:bodyPr/>
          <a:lstStyle/>
          <a:p>
            <a:pPr>
              <a:defRPr/>
            </a:pPr>
            <a:fld id="{6B407154-7B2C-FE4C-AACA-D2DE769B2554}" type="slidenum">
              <a:rPr lang="en-US" smtClean="0"/>
              <a:pPr>
                <a:defRPr/>
              </a:pPr>
              <a:t>10</a:t>
            </a:fld>
            <a:r>
              <a:rPr lang="en-US" smtClean="0"/>
              <a:t> – </a:t>
            </a:r>
            <a:fld id="{F941D3BD-2377-3D49-9667-F4E0618E3D74}" type="datetime1">
              <a:rPr lang="en-US" smtClean="0"/>
              <a:pPr>
                <a:defRPr/>
              </a:pPr>
              <a:t>1/2/13</a:t>
            </a:fld>
            <a:r>
              <a:rPr lang="en-US" smtClean="0"/>
              <a:t>, © 2012 Internet2</a:t>
            </a:r>
            <a:endParaRPr lang="en-US" dirty="0"/>
          </a:p>
        </p:txBody>
      </p:sp>
    </p:spTree>
    <p:extLst>
      <p:ext uri="{BB962C8B-B14F-4D97-AF65-F5344CB8AC3E}">
        <p14:creationId xmlns:p14="http://schemas.microsoft.com/office/powerpoint/2010/main" val="2806565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685800" y="1189038"/>
            <a:ext cx="8001000" cy="4525962"/>
          </a:xfrm>
        </p:spPr>
        <p:txBody>
          <a:bodyPr>
            <a:normAutofit fontScale="92500"/>
          </a:bodyPr>
          <a:lstStyle/>
          <a:p>
            <a:pPr eaLnBrk="1" hangingPunct="1"/>
            <a:r>
              <a:rPr lang="en-US" dirty="0">
                <a:latin typeface="Calibri" charset="0"/>
                <a:ea typeface="ＭＳ Ｐゴシック" charset="0"/>
                <a:cs typeface="ＭＳ Ｐゴシック" charset="0"/>
              </a:rPr>
              <a:t>Attributes</a:t>
            </a:r>
          </a:p>
          <a:p>
            <a:pPr lvl="1" eaLnBrk="1" hangingPunct="1"/>
            <a:r>
              <a:rPr lang="en-US" dirty="0">
                <a:latin typeface="Calibri" charset="0"/>
                <a:ea typeface="ＭＳ Ｐゴシック" charset="0"/>
                <a:cs typeface="ＭＳ Ｐゴシック" charset="0"/>
              </a:rPr>
              <a:t>May be externally asserted (e.g. student, citizenship), self-asserted (e.g. preferred language), third party asserted (e.g. resident of a town), etc.</a:t>
            </a:r>
          </a:p>
          <a:p>
            <a:pPr eaLnBrk="1" hangingPunct="1"/>
            <a:r>
              <a:rPr lang="en-US" dirty="0">
                <a:latin typeface="Calibri" charset="0"/>
                <a:ea typeface="ＭＳ Ｐゴシック" charset="0"/>
                <a:cs typeface="ＭＳ Ｐゴシック" charset="0"/>
              </a:rPr>
              <a:t>Management of attributes</a:t>
            </a:r>
          </a:p>
          <a:p>
            <a:pPr lvl="1" eaLnBrk="1" hangingPunct="1"/>
            <a:r>
              <a:rPr lang="en-US" dirty="0">
                <a:latin typeface="Calibri" charset="0"/>
                <a:ea typeface="ＭＳ Ｐゴシック" charset="0"/>
              </a:rPr>
              <a:t>Trust, </a:t>
            </a:r>
            <a:r>
              <a:rPr lang="en-US" dirty="0" smtClean="0">
                <a:latin typeface="Calibri" charset="0"/>
                <a:ea typeface="ＭＳ Ｐゴシック" charset="0"/>
              </a:rPr>
              <a:t>verified </a:t>
            </a:r>
            <a:r>
              <a:rPr lang="en-US" dirty="0">
                <a:latin typeface="Calibri" charset="0"/>
                <a:ea typeface="ＭＳ Ｐゴシック" charset="0"/>
              </a:rPr>
              <a:t>application information, user consent flows, etc</a:t>
            </a:r>
            <a:r>
              <a:rPr lang="en-US" dirty="0" smtClean="0">
                <a:latin typeface="Calibri" charset="0"/>
                <a:ea typeface="ＭＳ Ｐゴシック" charset="0"/>
              </a:rPr>
              <a:t>.</a:t>
            </a:r>
          </a:p>
          <a:p>
            <a:r>
              <a:rPr lang="en-US" dirty="0" smtClean="0">
                <a:latin typeface="Calibri" charset="0"/>
                <a:ea typeface="ＭＳ Ｐゴシック" charset="0"/>
              </a:rPr>
              <a:t>Others?</a:t>
            </a:r>
          </a:p>
          <a:p>
            <a:pPr lvl="1"/>
            <a:r>
              <a:rPr lang="en-US" dirty="0" smtClean="0">
                <a:latin typeface="Calibri" charset="0"/>
                <a:ea typeface="ＭＳ Ｐゴシック" charset="0"/>
              </a:rPr>
              <a:t>Liability, </a:t>
            </a:r>
            <a:endParaRPr lang="en-US" dirty="0">
              <a:latin typeface="Calibri" charset="0"/>
              <a:ea typeface="ＭＳ Ｐゴシック" charset="0"/>
            </a:endParaRPr>
          </a:p>
        </p:txBody>
      </p:sp>
      <p:sp>
        <p:nvSpPr>
          <p:cNvPr id="26626" name="Title 2"/>
          <p:cNvSpPr>
            <a:spLocks noGrp="1"/>
          </p:cNvSpPr>
          <p:nvPr>
            <p:ph type="title"/>
          </p:nvPr>
        </p:nvSpPr>
        <p:spPr>
          <a:xfrm>
            <a:off x="533400" y="274638"/>
            <a:ext cx="8153400" cy="792162"/>
          </a:xfrm>
        </p:spPr>
        <p:txBody>
          <a:bodyPr/>
          <a:lstStyle/>
          <a:p>
            <a:pPr eaLnBrk="1" hangingPunct="1"/>
            <a:r>
              <a:rPr lang="en-US">
                <a:latin typeface="Calibri" charset="0"/>
                <a:ea typeface="ＭＳ Ｐゴシック" charset="0"/>
                <a:cs typeface="ＭＳ Ｐゴシック" charset="0"/>
              </a:rPr>
              <a:t>What Flows Within the Ecosystem</a:t>
            </a:r>
          </a:p>
        </p:txBody>
      </p:sp>
      <p:sp>
        <p:nvSpPr>
          <p:cNvPr id="2662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814E195C-F820-2342-AB8C-C03724E90582}" type="slidenum">
              <a:rPr lang="en-US" sz="1200">
                <a:solidFill>
                  <a:srgbClr val="898989"/>
                </a:solidFill>
                <a:latin typeface="Calibri" charset="0"/>
              </a:rPr>
              <a:pPr eaLnBrk="1" fontAlgn="base" hangingPunct="1">
                <a:spcBef>
                  <a:spcPct val="0"/>
                </a:spcBef>
                <a:spcAft>
                  <a:spcPct val="0"/>
                </a:spcAft>
              </a:pPr>
              <a:t>11</a:t>
            </a:fld>
            <a:r>
              <a:rPr lang="en-US" sz="1200">
                <a:solidFill>
                  <a:srgbClr val="898989"/>
                </a:solidFill>
                <a:latin typeface="Calibri" charset="0"/>
              </a:rPr>
              <a:t> – </a:t>
            </a:r>
            <a:fld id="{6EAEFF6E-37DA-0949-A9E6-086E6969D46F}" type="datetime1">
              <a:rPr lang="en-US" sz="1200">
                <a:solidFill>
                  <a:srgbClr val="898989"/>
                </a:solidFill>
                <a:latin typeface="Calibri" charset="0"/>
              </a:rPr>
              <a:pPr eaLnBrk="1" fontAlgn="base" hangingPunct="1">
                <a:spcBef>
                  <a:spcPct val="0"/>
                </a:spcBef>
                <a:spcAft>
                  <a:spcPct val="0"/>
                </a:spcAft>
              </a:pPr>
              <a:t>1/2/13</a:t>
            </a:fld>
            <a:r>
              <a:rPr lang="en-US" sz="1200">
                <a:solidFill>
                  <a:srgbClr val="898989"/>
                </a:solidFill>
                <a:latin typeface="Calibri" charset="0"/>
              </a:rPr>
              <a:t>, © 2012 Internet2</a:t>
            </a:r>
          </a:p>
        </p:txBody>
      </p:sp>
    </p:spTree>
    <p:extLst>
      <p:ext uri="{BB962C8B-B14F-4D97-AF65-F5344CB8AC3E}">
        <p14:creationId xmlns:p14="http://schemas.microsoft.com/office/powerpoint/2010/main" val="4190790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attributes (by authority)</a:t>
            </a:r>
            <a:endParaRPr lang="en-US" dirty="0"/>
          </a:p>
        </p:txBody>
      </p:sp>
      <p:sp>
        <p:nvSpPr>
          <p:cNvPr id="3" name="Content Placeholder 2"/>
          <p:cNvSpPr>
            <a:spLocks noGrp="1"/>
          </p:cNvSpPr>
          <p:nvPr>
            <p:ph idx="1"/>
          </p:nvPr>
        </p:nvSpPr>
        <p:spPr/>
        <p:txBody>
          <a:bodyPr>
            <a:normAutofit/>
          </a:bodyPr>
          <a:lstStyle/>
          <a:p>
            <a:r>
              <a:rPr lang="en-US" dirty="0" smtClean="0"/>
              <a:t>Enterprise/employer-asserted</a:t>
            </a:r>
          </a:p>
          <a:p>
            <a:r>
              <a:rPr lang="en-US" dirty="0" smtClean="0"/>
              <a:t>Self-asserted</a:t>
            </a:r>
          </a:p>
          <a:p>
            <a:r>
              <a:rPr lang="en-US" dirty="0" smtClean="0"/>
              <a:t>Reputation systems asserted</a:t>
            </a:r>
          </a:p>
          <a:p>
            <a:r>
              <a:rPr lang="en-US" dirty="0" smtClean="0"/>
              <a:t>Government asserted</a:t>
            </a:r>
          </a:p>
          <a:p>
            <a:r>
              <a:rPr lang="en-US" dirty="0" smtClean="0"/>
              <a:t>Third-party asserted</a:t>
            </a:r>
          </a:p>
          <a:p>
            <a:pPr lvl="1"/>
            <a:r>
              <a:rPr lang="en-US" dirty="0" smtClean="0"/>
              <a:t>Business</a:t>
            </a:r>
          </a:p>
          <a:p>
            <a:pPr lvl="1"/>
            <a:r>
              <a:rPr lang="en-US" dirty="0" smtClean="0"/>
              <a:t>Certification authority</a:t>
            </a:r>
          </a:p>
          <a:p>
            <a:pPr lvl="1"/>
            <a:r>
              <a:rPr lang="en-US" dirty="0"/>
              <a:t>Device asserted?</a:t>
            </a:r>
          </a:p>
          <a:p>
            <a:pPr lvl="1"/>
            <a:endParaRPr lang="en-US" dirty="0" smtClean="0"/>
          </a:p>
          <a:p>
            <a:endParaRPr lang="en-US" dirty="0" smtClean="0"/>
          </a:p>
          <a:p>
            <a:endParaRPr lang="en-US" dirty="0"/>
          </a:p>
        </p:txBody>
      </p:sp>
    </p:spTree>
    <p:extLst>
      <p:ext uri="{BB962C8B-B14F-4D97-AF65-F5344CB8AC3E}">
        <p14:creationId xmlns:p14="http://schemas.microsoft.com/office/powerpoint/2010/main" val="2178360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enterprise attribute flow</a:t>
            </a:r>
            <a:endParaRPr lang="en-US" dirty="0"/>
          </a:p>
        </p:txBody>
      </p:sp>
      <p:pic>
        <p:nvPicPr>
          <p:cNvPr id="4" name="Content Placeholder 3" descr="application-provider.png"/>
          <p:cNvPicPr>
            <a:picLocks noGrp="1" noChangeAspect="1"/>
          </p:cNvPicPr>
          <p:nvPr>
            <p:ph idx="1"/>
          </p:nvPr>
        </p:nvPicPr>
        <p:blipFill>
          <a:blip r:embed="rId2">
            <a:extLst>
              <a:ext uri="{28A0092B-C50C-407E-A947-70E740481C1C}">
                <a14:useLocalDpi xmlns:a14="http://schemas.microsoft.com/office/drawing/2010/main" val="0"/>
              </a:ext>
            </a:extLst>
          </a:blip>
          <a:srcRect l="291" r="291"/>
          <a:stretch>
            <a:fillRect/>
          </a:stretch>
        </p:blipFill>
        <p:spPr>
          <a:xfrm>
            <a:off x="4867135" y="2211165"/>
            <a:ext cx="1997345" cy="1098463"/>
          </a:xfrm>
        </p:spPr>
      </p:pic>
      <p:pic>
        <p:nvPicPr>
          <p:cNvPr id="5" name="Picture 4" descr="identity-provi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142" y="2997046"/>
            <a:ext cx="1765300" cy="965200"/>
          </a:xfrm>
          <a:prstGeom prst="rect">
            <a:avLst/>
          </a:prstGeom>
        </p:spPr>
      </p:pic>
      <p:pic>
        <p:nvPicPr>
          <p:cNvPr id="7" name="Picture 9" descr="use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8210" y="4094308"/>
            <a:ext cx="1765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attribute-pro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7142" y="2855583"/>
            <a:ext cx="1765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3613986" y="3915471"/>
            <a:ext cx="908447" cy="66143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452509" y="2898308"/>
            <a:ext cx="600134" cy="2932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9891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633" y="135995"/>
            <a:ext cx="8229600" cy="1143000"/>
          </a:xfrm>
        </p:spPr>
        <p:txBody>
          <a:bodyPr/>
          <a:lstStyle/>
          <a:p>
            <a:r>
              <a:rPr lang="en-US" dirty="0" smtClean="0"/>
              <a:t>Sample associated meta flow</a:t>
            </a:r>
            <a:endParaRPr lang="en-US" dirty="0"/>
          </a:p>
        </p:txBody>
      </p:sp>
      <p:pic>
        <p:nvPicPr>
          <p:cNvPr id="4" name="Content Placeholder 3" descr="application-provider.png"/>
          <p:cNvPicPr>
            <a:picLocks noGrp="1" noChangeAspect="1"/>
          </p:cNvPicPr>
          <p:nvPr>
            <p:ph idx="1"/>
          </p:nvPr>
        </p:nvPicPr>
        <p:blipFill>
          <a:blip r:embed="rId2">
            <a:extLst>
              <a:ext uri="{28A0092B-C50C-407E-A947-70E740481C1C}">
                <a14:useLocalDpi xmlns:a14="http://schemas.microsoft.com/office/drawing/2010/main" val="0"/>
              </a:ext>
            </a:extLst>
          </a:blip>
          <a:srcRect l="291" r="291"/>
          <a:stretch>
            <a:fillRect/>
          </a:stretch>
        </p:blipFill>
        <p:spPr>
          <a:xfrm>
            <a:off x="5519805" y="3801058"/>
            <a:ext cx="1997345" cy="1098463"/>
          </a:xfrm>
        </p:spPr>
      </p:pic>
      <p:pic>
        <p:nvPicPr>
          <p:cNvPr id="5" name="Picture 4" descr="identity-provi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341" y="4253289"/>
            <a:ext cx="1765300" cy="965200"/>
          </a:xfrm>
          <a:prstGeom prst="rect">
            <a:avLst/>
          </a:prstGeom>
        </p:spPr>
      </p:pic>
      <p:pic>
        <p:nvPicPr>
          <p:cNvPr id="7" name="Picture 9" descr="use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9783" y="5883981"/>
            <a:ext cx="1765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attribute-pro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597" y="4806708"/>
            <a:ext cx="1765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6632542" y="2451727"/>
            <a:ext cx="884608" cy="56835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483847" y="5192534"/>
            <a:ext cx="813892" cy="866230"/>
          </a:xfrm>
          <a:prstGeom prst="straightConnector1">
            <a:avLst/>
          </a:prstGeom>
          <a:ln>
            <a:solidFill>
              <a:srgbClr val="C0504D"/>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029897" y="4899521"/>
            <a:ext cx="600134" cy="293250"/>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7" descr="service-provide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85860" y="2718765"/>
            <a:ext cx="1765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pplications-assesso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1138" y="1727151"/>
            <a:ext cx="1765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flipV="1">
            <a:off x="3554408" y="3683965"/>
            <a:ext cx="441376" cy="681520"/>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297739" y="4405689"/>
            <a:ext cx="1543477" cy="36843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166045" y="2585940"/>
            <a:ext cx="1015093" cy="31712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835399" y="3421612"/>
            <a:ext cx="960353" cy="714574"/>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3167458" y="2781347"/>
            <a:ext cx="1204364" cy="719860"/>
            <a:chOff x="635000" y="1872888"/>
            <a:chExt cx="1204364" cy="719860"/>
          </a:xfrm>
        </p:grpSpPr>
        <p:pic>
          <p:nvPicPr>
            <p:cNvPr id="24" name="Picture 23" descr="BU00949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898" y="1872888"/>
              <a:ext cx="716862" cy="719860"/>
            </a:xfrm>
            <a:prstGeom prst="rect">
              <a:avLst/>
            </a:prstGeom>
          </p:spPr>
        </p:pic>
        <p:sp>
          <p:nvSpPr>
            <p:cNvPr id="25" name="TextBox 24"/>
            <p:cNvSpPr txBox="1"/>
            <p:nvPr/>
          </p:nvSpPr>
          <p:spPr>
            <a:xfrm>
              <a:off x="635000" y="1994601"/>
              <a:ext cx="1204364" cy="369332"/>
            </a:xfrm>
            <a:prstGeom prst="rect">
              <a:avLst/>
            </a:prstGeom>
            <a:noFill/>
          </p:spPr>
          <p:txBody>
            <a:bodyPr wrap="none" rtlCol="0">
              <a:spAutoFit/>
            </a:bodyPr>
            <a:lstStyle/>
            <a:p>
              <a:r>
                <a:rPr lang="en-US" dirty="0" smtClean="0"/>
                <a:t>Federation</a:t>
              </a:r>
            </a:p>
          </p:txBody>
        </p:sp>
      </p:grpSp>
      <p:cxnSp>
        <p:nvCxnSpPr>
          <p:cNvPr id="17" name="Straight Arrow Connector 16"/>
          <p:cNvCxnSpPr/>
          <p:nvPr/>
        </p:nvCxnSpPr>
        <p:spPr>
          <a:xfrm flipV="1">
            <a:off x="1870200" y="3493798"/>
            <a:ext cx="1519662" cy="14343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8181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Anchor trust flows</a:t>
            </a:r>
            <a:endParaRPr lang="en-US" dirty="0"/>
          </a:p>
        </p:txBody>
      </p:sp>
      <p:pic>
        <p:nvPicPr>
          <p:cNvPr id="4" name="Content Placeholder 3" descr="interfederation-operator.png"/>
          <p:cNvPicPr>
            <a:picLocks noGrp="1" noChangeAspect="1"/>
          </p:cNvPicPr>
          <p:nvPr>
            <p:ph idx="1"/>
          </p:nvPr>
        </p:nvPicPr>
        <p:blipFill>
          <a:blip r:embed="rId2">
            <a:extLst>
              <a:ext uri="{28A0092B-C50C-407E-A947-70E740481C1C}">
                <a14:useLocalDpi xmlns:a14="http://schemas.microsoft.com/office/drawing/2010/main" val="0"/>
              </a:ext>
            </a:extLst>
          </a:blip>
          <a:srcRect l="291" r="291"/>
          <a:stretch>
            <a:fillRect/>
          </a:stretch>
        </p:blipFill>
        <p:spPr>
          <a:xfrm>
            <a:off x="73851" y="2492279"/>
            <a:ext cx="1651465" cy="908242"/>
          </a:xfrm>
        </p:spPr>
      </p:pic>
      <p:pic>
        <p:nvPicPr>
          <p:cNvPr id="8" name="Picture 7" descr="policymak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933" y="2814109"/>
            <a:ext cx="1765300" cy="965200"/>
          </a:xfrm>
          <a:prstGeom prst="rect">
            <a:avLst/>
          </a:prstGeom>
        </p:spPr>
      </p:pic>
      <p:pic>
        <p:nvPicPr>
          <p:cNvPr id="9" name="Picture 8" descr="applications-assess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233" y="3759201"/>
            <a:ext cx="1765300" cy="965200"/>
          </a:xfrm>
          <a:prstGeom prst="rect">
            <a:avLst/>
          </a:prstGeom>
        </p:spPr>
      </p:pic>
      <p:pic>
        <p:nvPicPr>
          <p:cNvPr id="10" name="Picture 9" descr="service-provi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1800" y="5040841"/>
            <a:ext cx="1765300" cy="965200"/>
          </a:xfrm>
          <a:prstGeom prst="rect">
            <a:avLst/>
          </a:prstGeom>
        </p:spPr>
      </p:pic>
      <p:pic>
        <p:nvPicPr>
          <p:cNvPr id="16" name="Picture 15" descr="standards-bod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1166" y="1172298"/>
            <a:ext cx="1765300" cy="965200"/>
          </a:xfrm>
          <a:prstGeom prst="rect">
            <a:avLst/>
          </a:prstGeom>
        </p:spPr>
      </p:pic>
      <p:pic>
        <p:nvPicPr>
          <p:cNvPr id="17" name="Picture 16" descr="service-provi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334" y="5523441"/>
            <a:ext cx="1765300" cy="965200"/>
          </a:xfrm>
          <a:prstGeom prst="rect">
            <a:avLst/>
          </a:prstGeom>
        </p:spPr>
      </p:pic>
      <p:pic>
        <p:nvPicPr>
          <p:cNvPr id="18" name="Picture 17" descr="service-provi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1801" y="1745096"/>
            <a:ext cx="1765300" cy="965200"/>
          </a:xfrm>
          <a:prstGeom prst="rect">
            <a:avLst/>
          </a:prstGeom>
        </p:spPr>
      </p:pic>
      <p:pic>
        <p:nvPicPr>
          <p:cNvPr id="19" name="Content Placeholder 3" descr="identity-provider.png"/>
          <p:cNvPicPr>
            <a:picLocks noChangeAspect="1"/>
          </p:cNvPicPr>
          <p:nvPr/>
        </p:nvPicPr>
        <p:blipFill>
          <a:blip r:embed="rId7">
            <a:extLst>
              <a:ext uri="{28A0092B-C50C-407E-A947-70E740481C1C}">
                <a14:useLocalDpi xmlns:a14="http://schemas.microsoft.com/office/drawing/2010/main" val="0"/>
              </a:ext>
            </a:extLst>
          </a:blip>
          <a:srcRect l="291" r="291"/>
          <a:stretch>
            <a:fillRect/>
          </a:stretch>
        </p:blipFill>
        <p:spPr>
          <a:xfrm>
            <a:off x="497563" y="5330824"/>
            <a:ext cx="1227753" cy="675217"/>
          </a:xfrm>
          <a:prstGeom prst="rect">
            <a:avLst/>
          </a:prstGeom>
        </p:spPr>
      </p:pic>
      <p:cxnSp>
        <p:nvCxnSpPr>
          <p:cNvPr id="20" name="Straight Arrow Connector 19"/>
          <p:cNvCxnSpPr/>
          <p:nvPr/>
        </p:nvCxnSpPr>
        <p:spPr>
          <a:xfrm flipV="1">
            <a:off x="1043478" y="4868333"/>
            <a:ext cx="0" cy="462492"/>
          </a:xfrm>
          <a:prstGeom prst="straightConnector1">
            <a:avLst/>
          </a:prstGeom>
          <a:ln w="508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068897" y="3296709"/>
            <a:ext cx="0" cy="570248"/>
          </a:xfrm>
          <a:prstGeom prst="straightConnector1">
            <a:avLst/>
          </a:prstGeom>
          <a:ln w="508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1536013" y="4365721"/>
            <a:ext cx="2595700" cy="18263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26" descr="applications-assess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469" y="2137498"/>
            <a:ext cx="1765300" cy="965200"/>
          </a:xfrm>
          <a:prstGeom prst="rect">
            <a:avLst/>
          </a:prstGeom>
        </p:spPr>
      </p:pic>
      <p:cxnSp>
        <p:nvCxnSpPr>
          <p:cNvPr id="21" name="Straight Arrow Connector 20"/>
          <p:cNvCxnSpPr/>
          <p:nvPr/>
        </p:nvCxnSpPr>
        <p:spPr>
          <a:xfrm flipH="1" flipV="1">
            <a:off x="1619251" y="4724402"/>
            <a:ext cx="1629832" cy="1011765"/>
          </a:xfrm>
          <a:prstGeom prst="straightConnector1">
            <a:avLst/>
          </a:prstGeom>
          <a:ln w="508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1983297" y="4668282"/>
            <a:ext cx="2491337" cy="662543"/>
          </a:xfrm>
          <a:prstGeom prst="straightConnector1">
            <a:avLst/>
          </a:prstGeom>
          <a:ln w="508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814898" y="1642919"/>
            <a:ext cx="1204364" cy="719860"/>
            <a:chOff x="635000" y="1872888"/>
            <a:chExt cx="1204364" cy="719860"/>
          </a:xfrm>
        </p:grpSpPr>
        <p:pic>
          <p:nvPicPr>
            <p:cNvPr id="28" name="Picture 27" descr="BU00949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898" y="1872888"/>
              <a:ext cx="716862" cy="719860"/>
            </a:xfrm>
            <a:prstGeom prst="rect">
              <a:avLst/>
            </a:prstGeom>
          </p:spPr>
        </p:pic>
        <p:sp>
          <p:nvSpPr>
            <p:cNvPr id="29" name="TextBox 28"/>
            <p:cNvSpPr txBox="1"/>
            <p:nvPr/>
          </p:nvSpPr>
          <p:spPr>
            <a:xfrm>
              <a:off x="635000" y="1994601"/>
              <a:ext cx="1204364" cy="369332"/>
            </a:xfrm>
            <a:prstGeom prst="rect">
              <a:avLst/>
            </a:prstGeom>
            <a:noFill/>
          </p:spPr>
          <p:txBody>
            <a:bodyPr wrap="none" rtlCol="0">
              <a:spAutoFit/>
            </a:bodyPr>
            <a:lstStyle/>
            <a:p>
              <a:r>
                <a:rPr lang="en-US" dirty="0" smtClean="0"/>
                <a:t>Federation</a:t>
              </a:r>
            </a:p>
          </p:txBody>
        </p:sp>
      </p:grpSp>
      <p:grpSp>
        <p:nvGrpSpPr>
          <p:cNvPr id="30" name="Group 29"/>
          <p:cNvGrpSpPr/>
          <p:nvPr/>
        </p:nvGrpSpPr>
        <p:grpSpPr>
          <a:xfrm>
            <a:off x="383370" y="4014068"/>
            <a:ext cx="1204364" cy="719860"/>
            <a:chOff x="635000" y="1872888"/>
            <a:chExt cx="1204364" cy="719860"/>
          </a:xfrm>
        </p:grpSpPr>
        <p:pic>
          <p:nvPicPr>
            <p:cNvPr id="31" name="Picture 30" descr="BU00949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898" y="1872888"/>
              <a:ext cx="716862" cy="719860"/>
            </a:xfrm>
            <a:prstGeom prst="rect">
              <a:avLst/>
            </a:prstGeom>
          </p:spPr>
        </p:pic>
        <p:sp>
          <p:nvSpPr>
            <p:cNvPr id="32" name="TextBox 31"/>
            <p:cNvSpPr txBox="1"/>
            <p:nvPr/>
          </p:nvSpPr>
          <p:spPr>
            <a:xfrm>
              <a:off x="635000" y="1994601"/>
              <a:ext cx="1204364" cy="369332"/>
            </a:xfrm>
            <a:prstGeom prst="rect">
              <a:avLst/>
            </a:prstGeom>
            <a:noFill/>
          </p:spPr>
          <p:txBody>
            <a:bodyPr wrap="none" rtlCol="0">
              <a:spAutoFit/>
            </a:bodyPr>
            <a:lstStyle/>
            <a:p>
              <a:r>
                <a:rPr lang="en-US" dirty="0" smtClean="0"/>
                <a:t>Federation</a:t>
              </a:r>
            </a:p>
          </p:txBody>
        </p:sp>
      </p:grpSp>
    </p:spTree>
    <p:extLst>
      <p:ext uri="{BB962C8B-B14F-4D97-AF65-F5344CB8AC3E}">
        <p14:creationId xmlns:p14="http://schemas.microsoft.com/office/powerpoint/2010/main" val="449219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Gateway/VO Scenario</a:t>
            </a:r>
            <a:endParaRPr lang="en-US" dirty="0"/>
          </a:p>
        </p:txBody>
      </p:sp>
      <p:pic>
        <p:nvPicPr>
          <p:cNvPr id="4" name="Content Placeholder 3" descr="identity-provider.png"/>
          <p:cNvPicPr>
            <a:picLocks noGrp="1" noChangeAspect="1"/>
          </p:cNvPicPr>
          <p:nvPr>
            <p:ph idx="1"/>
          </p:nvPr>
        </p:nvPicPr>
        <p:blipFill>
          <a:blip r:embed="rId2">
            <a:extLst>
              <a:ext uri="{28A0092B-C50C-407E-A947-70E740481C1C}">
                <a14:useLocalDpi xmlns:a14="http://schemas.microsoft.com/office/drawing/2010/main" val="0"/>
              </a:ext>
            </a:extLst>
          </a:blip>
          <a:srcRect l="291" r="291"/>
          <a:stretch>
            <a:fillRect/>
          </a:stretch>
        </p:blipFill>
        <p:spPr>
          <a:xfrm>
            <a:off x="1782210" y="3573991"/>
            <a:ext cx="1227753" cy="675217"/>
          </a:xfrm>
        </p:spPr>
      </p:pic>
      <p:pic>
        <p:nvPicPr>
          <p:cNvPr id="5" name="Picture 9" descr="us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2210" y="4947324"/>
            <a:ext cx="1765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attribute-provide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4016" y="1569124"/>
            <a:ext cx="1765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ort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9467" y="3016924"/>
            <a:ext cx="1765300" cy="965200"/>
          </a:xfrm>
          <a:prstGeom prst="rect">
            <a:avLst/>
          </a:prstGeom>
        </p:spPr>
      </p:pic>
      <p:pic>
        <p:nvPicPr>
          <p:cNvPr id="8" name="Picture 7" descr="service-provid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2167" y="3016924"/>
            <a:ext cx="1765300" cy="965200"/>
          </a:xfrm>
          <a:prstGeom prst="rect">
            <a:avLst/>
          </a:prstGeom>
        </p:spPr>
      </p:pic>
      <p:pic>
        <p:nvPicPr>
          <p:cNvPr id="9" name="Picture 8" descr="application-provid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2650" y="3490383"/>
            <a:ext cx="1765300" cy="965200"/>
          </a:xfrm>
          <a:prstGeom prst="rect">
            <a:avLst/>
          </a:prstGeom>
        </p:spPr>
      </p:pic>
      <p:pic>
        <p:nvPicPr>
          <p:cNvPr id="10" name="Picture 9" descr="application-provid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2167" y="4249208"/>
            <a:ext cx="1765300" cy="965200"/>
          </a:xfrm>
          <a:prstGeom prst="rect">
            <a:avLst/>
          </a:prstGeom>
        </p:spPr>
      </p:pic>
      <p:pic>
        <p:nvPicPr>
          <p:cNvPr id="11" name="Picture 10" descr="application-provid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9233" y="2534324"/>
            <a:ext cx="1765300" cy="965200"/>
          </a:xfrm>
          <a:prstGeom prst="rect">
            <a:avLst/>
          </a:prstGeom>
        </p:spPr>
      </p:pic>
      <p:cxnSp>
        <p:nvCxnSpPr>
          <p:cNvPr id="13" name="Straight Arrow Connector 12"/>
          <p:cNvCxnSpPr/>
          <p:nvPr/>
        </p:nvCxnSpPr>
        <p:spPr>
          <a:xfrm flipH="1">
            <a:off x="5156200" y="2343824"/>
            <a:ext cx="383116" cy="67310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026810" y="3573991"/>
            <a:ext cx="1661607" cy="264200"/>
          </a:xfrm>
          <a:prstGeom prst="straightConnector1">
            <a:avLst/>
          </a:prstGeom>
          <a:ln w="508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403599" y="5101167"/>
            <a:ext cx="3591984" cy="231681"/>
          </a:xfrm>
          <a:prstGeom prst="straightConnector1">
            <a:avLst/>
          </a:prstGeom>
          <a:ln w="50800" cmpd="sng">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291667" y="3185583"/>
            <a:ext cx="867833" cy="31394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444067" y="3490383"/>
            <a:ext cx="1551516" cy="16154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596467" y="3804325"/>
            <a:ext cx="867833" cy="1777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312834" y="4044903"/>
            <a:ext cx="1682749" cy="72818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3407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Anonymous Credential “Classic”</a:t>
            </a:r>
            <a:endParaRPr lang="en-US" dirty="0"/>
          </a:p>
        </p:txBody>
      </p:sp>
      <p:pic>
        <p:nvPicPr>
          <p:cNvPr id="4" name="Picture 11" descr="attribute-provider.png"/>
          <p:cNvPicPr>
            <a:picLocks noGrp="1" noChangeAspect="1"/>
          </p:cNvPicPr>
          <p:nvPr>
            <p:ph idx="1"/>
          </p:nvPr>
        </p:nvPicPr>
        <p:blipFill>
          <a:blip r:embed="rId2">
            <a:extLst>
              <a:ext uri="{28A0092B-C50C-407E-A947-70E740481C1C}">
                <a14:useLocalDpi xmlns:a14="http://schemas.microsoft.com/office/drawing/2010/main" val="0"/>
              </a:ext>
            </a:extLst>
          </a:blip>
          <a:srcRect l="291" r="291"/>
          <a:stretch>
            <a:fillRect/>
          </a:stretch>
        </p:blipFill>
        <p:spPr bwMode="auto">
          <a:xfrm>
            <a:off x="457200" y="2011891"/>
            <a:ext cx="1497165" cy="82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descr="identity-provider.png"/>
          <p:cNvPicPr>
            <a:picLocks noChangeAspect="1"/>
          </p:cNvPicPr>
          <p:nvPr/>
        </p:nvPicPr>
        <p:blipFill>
          <a:blip r:embed="rId3">
            <a:extLst>
              <a:ext uri="{28A0092B-C50C-407E-A947-70E740481C1C}">
                <a14:useLocalDpi xmlns:a14="http://schemas.microsoft.com/office/drawing/2010/main" val="0"/>
              </a:ext>
            </a:extLst>
          </a:blip>
          <a:srcRect l="291" r="291"/>
          <a:stretch>
            <a:fillRect/>
          </a:stretch>
        </p:blipFill>
        <p:spPr>
          <a:xfrm>
            <a:off x="3014967" y="4721379"/>
            <a:ext cx="1227753" cy="675217"/>
          </a:xfrm>
          <a:prstGeom prst="rect">
            <a:avLst/>
          </a:prstGeom>
        </p:spPr>
      </p:pic>
      <p:pic>
        <p:nvPicPr>
          <p:cNvPr id="6" name="Picture 9" descr="use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9367" y="4158192"/>
            <a:ext cx="1765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pplication-provi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167" y="4249208"/>
            <a:ext cx="1765300" cy="965200"/>
          </a:xfrm>
          <a:prstGeom prst="rect">
            <a:avLst/>
          </a:prstGeom>
        </p:spPr>
      </p:pic>
      <p:pic>
        <p:nvPicPr>
          <p:cNvPr id="8" name="Picture 7" descr="application-provi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400" y="1600200"/>
            <a:ext cx="1765300" cy="965200"/>
          </a:xfrm>
          <a:prstGeom prst="rect">
            <a:avLst/>
          </a:prstGeom>
        </p:spPr>
      </p:pic>
      <p:cxnSp>
        <p:nvCxnSpPr>
          <p:cNvPr id="9" name="Straight Arrow Connector 8"/>
          <p:cNvCxnSpPr/>
          <p:nvPr/>
        </p:nvCxnSpPr>
        <p:spPr>
          <a:xfrm>
            <a:off x="2080349" y="4721379"/>
            <a:ext cx="1115818" cy="40201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90320" y="2565400"/>
            <a:ext cx="2412080" cy="202209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299918" y="2923812"/>
            <a:ext cx="329915" cy="112854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242720" y="4739892"/>
            <a:ext cx="2509447" cy="107275"/>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022098" y="2469788"/>
            <a:ext cx="4655985" cy="1688404"/>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2053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Anonymous Credential from AA to </a:t>
            </a:r>
            <a:r>
              <a:rPr lang="en-US" sz="2400" dirty="0" err="1" smtClean="0"/>
              <a:t>IdP</a:t>
            </a:r>
            <a:r>
              <a:rPr lang="en-US" sz="2400" dirty="0" smtClean="0"/>
              <a:t> and then on to </a:t>
            </a:r>
            <a:r>
              <a:rPr lang="en-US" sz="2400" dirty="0" smtClean="0"/>
              <a:t>Apps</a:t>
            </a:r>
            <a:br>
              <a:rPr lang="en-US" sz="2400" dirty="0" smtClean="0"/>
            </a:br>
            <a:r>
              <a:rPr lang="en-US" sz="2400" dirty="0" smtClean="0"/>
              <a:t>(Federated anonymous credentials)</a:t>
            </a:r>
            <a:endParaRPr lang="en-US" sz="2400" dirty="0"/>
          </a:p>
        </p:txBody>
      </p:sp>
      <p:pic>
        <p:nvPicPr>
          <p:cNvPr id="4" name="Picture 11" descr="attribute-provider.png"/>
          <p:cNvPicPr>
            <a:picLocks noGrp="1" noChangeAspect="1"/>
          </p:cNvPicPr>
          <p:nvPr>
            <p:ph idx="1"/>
          </p:nvPr>
        </p:nvPicPr>
        <p:blipFill>
          <a:blip r:embed="rId2">
            <a:extLst>
              <a:ext uri="{28A0092B-C50C-407E-A947-70E740481C1C}">
                <a14:useLocalDpi xmlns:a14="http://schemas.microsoft.com/office/drawing/2010/main" val="0"/>
              </a:ext>
            </a:extLst>
          </a:blip>
          <a:srcRect l="291" r="291"/>
          <a:stretch>
            <a:fillRect/>
          </a:stretch>
        </p:blipFill>
        <p:spPr bwMode="auto">
          <a:xfrm>
            <a:off x="457200" y="2011891"/>
            <a:ext cx="1497165" cy="82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descr="identity-provider.png"/>
          <p:cNvPicPr>
            <a:picLocks noChangeAspect="1"/>
          </p:cNvPicPr>
          <p:nvPr/>
        </p:nvPicPr>
        <p:blipFill>
          <a:blip r:embed="rId3">
            <a:extLst>
              <a:ext uri="{28A0092B-C50C-407E-A947-70E740481C1C}">
                <a14:useLocalDpi xmlns:a14="http://schemas.microsoft.com/office/drawing/2010/main" val="0"/>
              </a:ext>
            </a:extLst>
          </a:blip>
          <a:srcRect l="291" r="291"/>
          <a:stretch>
            <a:fillRect/>
          </a:stretch>
        </p:blipFill>
        <p:spPr>
          <a:xfrm>
            <a:off x="3136963" y="2011891"/>
            <a:ext cx="1227753" cy="675217"/>
          </a:xfrm>
          <a:prstGeom prst="rect">
            <a:avLst/>
          </a:prstGeom>
        </p:spPr>
      </p:pic>
      <p:pic>
        <p:nvPicPr>
          <p:cNvPr id="6" name="Picture 9" descr="use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63" y="3804325"/>
            <a:ext cx="1765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pplication-provi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167" y="4249208"/>
            <a:ext cx="1765300" cy="965200"/>
          </a:xfrm>
          <a:prstGeom prst="rect">
            <a:avLst/>
          </a:prstGeom>
        </p:spPr>
      </p:pic>
      <p:pic>
        <p:nvPicPr>
          <p:cNvPr id="8" name="Picture 7" descr="application-provi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400" y="1600200"/>
            <a:ext cx="1765300" cy="965200"/>
          </a:xfrm>
          <a:prstGeom prst="rect">
            <a:avLst/>
          </a:prstGeom>
        </p:spPr>
      </p:pic>
      <p:cxnSp>
        <p:nvCxnSpPr>
          <p:cNvPr id="9" name="Straight Arrow Connector 8"/>
          <p:cNvCxnSpPr/>
          <p:nvPr/>
        </p:nvCxnSpPr>
        <p:spPr>
          <a:xfrm>
            <a:off x="1221379" y="2989968"/>
            <a:ext cx="908447" cy="66143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022352" y="2487084"/>
            <a:ext cx="3602815" cy="140614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692464" y="2096713"/>
            <a:ext cx="4286249" cy="1554692"/>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968500" y="2487084"/>
            <a:ext cx="1280583"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7" idx="1"/>
          </p:cNvCxnSpPr>
          <p:nvPr/>
        </p:nvCxnSpPr>
        <p:spPr>
          <a:xfrm>
            <a:off x="3174752" y="4045624"/>
            <a:ext cx="3577415" cy="68618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3022353" y="4466168"/>
            <a:ext cx="3973230" cy="539749"/>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286000" y="2487084"/>
            <a:ext cx="1576918" cy="140614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0556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5000" y="1872888"/>
            <a:ext cx="1204364" cy="719860"/>
            <a:chOff x="635000" y="1872888"/>
            <a:chExt cx="1204364" cy="719860"/>
          </a:xfrm>
        </p:grpSpPr>
        <p:pic>
          <p:nvPicPr>
            <p:cNvPr id="15" name="Picture 14" descr="BU00949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98" y="1872888"/>
              <a:ext cx="716862" cy="719860"/>
            </a:xfrm>
            <a:prstGeom prst="rect">
              <a:avLst/>
            </a:prstGeom>
          </p:spPr>
        </p:pic>
        <p:sp>
          <p:nvSpPr>
            <p:cNvPr id="12" name="TextBox 11"/>
            <p:cNvSpPr txBox="1"/>
            <p:nvPr/>
          </p:nvSpPr>
          <p:spPr>
            <a:xfrm>
              <a:off x="635000" y="1994601"/>
              <a:ext cx="1204364" cy="369332"/>
            </a:xfrm>
            <a:prstGeom prst="rect">
              <a:avLst/>
            </a:prstGeom>
            <a:noFill/>
          </p:spPr>
          <p:txBody>
            <a:bodyPr wrap="none" rtlCol="0">
              <a:spAutoFit/>
            </a:bodyPr>
            <a:lstStyle/>
            <a:p>
              <a:r>
                <a:rPr lang="en-US" dirty="0" smtClean="0"/>
                <a:t>Federation</a:t>
              </a:r>
            </a:p>
          </p:txBody>
        </p:sp>
      </p:grpSp>
      <p:sp>
        <p:nvSpPr>
          <p:cNvPr id="2" name="Title 1"/>
          <p:cNvSpPr>
            <a:spLocks noGrp="1"/>
          </p:cNvSpPr>
          <p:nvPr>
            <p:ph type="title"/>
          </p:nvPr>
        </p:nvSpPr>
        <p:spPr>
          <a:xfrm>
            <a:off x="425596" y="337609"/>
            <a:ext cx="8229600" cy="1143000"/>
          </a:xfrm>
        </p:spPr>
        <p:txBody>
          <a:bodyPr/>
          <a:lstStyle/>
          <a:p>
            <a:r>
              <a:rPr lang="en-US" dirty="0" smtClean="0"/>
              <a:t>Associated </a:t>
            </a:r>
            <a:r>
              <a:rPr lang="en-US" dirty="0" err="1" smtClean="0"/>
              <a:t>metaflow</a:t>
            </a:r>
            <a:endParaRPr lang="en-US" dirty="0"/>
          </a:p>
        </p:txBody>
      </p:sp>
      <p:pic>
        <p:nvPicPr>
          <p:cNvPr id="8" name="Picture 7" descr="policymak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349" y="1417638"/>
            <a:ext cx="1765300" cy="965200"/>
          </a:xfrm>
          <a:prstGeom prst="rect">
            <a:avLst/>
          </a:prstGeom>
        </p:spPr>
      </p:pic>
      <p:pic>
        <p:nvPicPr>
          <p:cNvPr id="9" name="Picture 8" descr="applications-assess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233" y="3759201"/>
            <a:ext cx="1765300" cy="965200"/>
          </a:xfrm>
          <a:prstGeom prst="rect">
            <a:avLst/>
          </a:prstGeom>
        </p:spPr>
      </p:pic>
      <p:pic>
        <p:nvPicPr>
          <p:cNvPr id="10" name="Picture 9" descr="service-provi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1800" y="5040841"/>
            <a:ext cx="1765300" cy="965200"/>
          </a:xfrm>
          <a:prstGeom prst="rect">
            <a:avLst/>
          </a:prstGeom>
        </p:spPr>
      </p:pic>
      <p:pic>
        <p:nvPicPr>
          <p:cNvPr id="18" name="Picture 17" descr="service-provi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1801" y="1745096"/>
            <a:ext cx="1765300" cy="965200"/>
          </a:xfrm>
          <a:prstGeom prst="rect">
            <a:avLst/>
          </a:prstGeom>
        </p:spPr>
      </p:pic>
      <p:pic>
        <p:nvPicPr>
          <p:cNvPr id="19" name="Content Placeholder 3" descr="identity-provider.png"/>
          <p:cNvPicPr>
            <a:picLocks noChangeAspect="1"/>
          </p:cNvPicPr>
          <p:nvPr/>
        </p:nvPicPr>
        <p:blipFill>
          <a:blip r:embed="rId6">
            <a:extLst>
              <a:ext uri="{28A0092B-C50C-407E-A947-70E740481C1C}">
                <a14:useLocalDpi xmlns:a14="http://schemas.microsoft.com/office/drawing/2010/main" val="0"/>
              </a:ext>
            </a:extLst>
          </a:blip>
          <a:srcRect l="291" r="291"/>
          <a:stretch>
            <a:fillRect/>
          </a:stretch>
        </p:blipFill>
        <p:spPr>
          <a:xfrm>
            <a:off x="497563" y="5330824"/>
            <a:ext cx="1227753" cy="675217"/>
          </a:xfrm>
          <a:prstGeom prst="rect">
            <a:avLst/>
          </a:prstGeom>
        </p:spPr>
      </p:pic>
      <p:cxnSp>
        <p:nvCxnSpPr>
          <p:cNvPr id="20" name="Straight Arrow Connector 19"/>
          <p:cNvCxnSpPr/>
          <p:nvPr/>
        </p:nvCxnSpPr>
        <p:spPr>
          <a:xfrm flipV="1">
            <a:off x="1318664" y="4868333"/>
            <a:ext cx="0" cy="462492"/>
          </a:xfrm>
          <a:prstGeom prst="straightConnector1">
            <a:avLst/>
          </a:prstGeom>
          <a:ln w="508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068897" y="3296709"/>
            <a:ext cx="0" cy="570248"/>
          </a:xfrm>
          <a:prstGeom prst="straightConnector1">
            <a:avLst/>
          </a:prstGeom>
          <a:ln w="508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1536013" y="4365721"/>
            <a:ext cx="2595700" cy="18263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26" descr="applications-assess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883" y="2374328"/>
            <a:ext cx="1765300" cy="965200"/>
          </a:xfrm>
          <a:prstGeom prst="rect">
            <a:avLst/>
          </a:prstGeom>
        </p:spPr>
      </p:pic>
      <p:pic>
        <p:nvPicPr>
          <p:cNvPr id="21" name="Picture 11" descr="attribute-provider.png"/>
          <p:cNvPicPr>
            <a:picLocks noGrp="1" noChangeAspect="1"/>
          </p:cNvPicPr>
          <p:nvPr>
            <p:ph idx="1"/>
          </p:nvPr>
        </p:nvPicPr>
        <p:blipFill>
          <a:blip r:embed="rId7">
            <a:extLst>
              <a:ext uri="{28A0092B-C50C-407E-A947-70E740481C1C}">
                <a14:useLocalDpi xmlns:a14="http://schemas.microsoft.com/office/drawing/2010/main" val="0"/>
              </a:ext>
            </a:extLst>
          </a:blip>
          <a:srcRect l="291" r="291"/>
          <a:stretch>
            <a:fillRect/>
          </a:stretch>
        </p:blipFill>
        <p:spPr bwMode="auto">
          <a:xfrm>
            <a:off x="2434147" y="2592748"/>
            <a:ext cx="1697566" cy="93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a:off x="2081106" y="5536706"/>
            <a:ext cx="2293549" cy="352766"/>
          </a:xfrm>
          <a:prstGeom prst="straightConnector1">
            <a:avLst/>
          </a:prstGeom>
          <a:ln>
            <a:prstDash val="dash"/>
            <a:headEnd type="arrow"/>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562600" y="4068041"/>
            <a:ext cx="1204364" cy="719860"/>
            <a:chOff x="635000" y="1872888"/>
            <a:chExt cx="1204364" cy="719860"/>
          </a:xfrm>
        </p:grpSpPr>
        <p:pic>
          <p:nvPicPr>
            <p:cNvPr id="26" name="Picture 25" descr="BU00949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98" y="1872888"/>
              <a:ext cx="716862" cy="719860"/>
            </a:xfrm>
            <a:prstGeom prst="rect">
              <a:avLst/>
            </a:prstGeom>
          </p:spPr>
        </p:pic>
        <p:sp>
          <p:nvSpPr>
            <p:cNvPr id="28" name="TextBox 27"/>
            <p:cNvSpPr txBox="1"/>
            <p:nvPr/>
          </p:nvSpPr>
          <p:spPr>
            <a:xfrm>
              <a:off x="635000" y="1994601"/>
              <a:ext cx="1204364" cy="369332"/>
            </a:xfrm>
            <a:prstGeom prst="rect">
              <a:avLst/>
            </a:prstGeom>
            <a:noFill/>
          </p:spPr>
          <p:txBody>
            <a:bodyPr wrap="none" rtlCol="0">
              <a:spAutoFit/>
            </a:bodyPr>
            <a:lstStyle/>
            <a:p>
              <a:r>
                <a:rPr lang="en-US" dirty="0" smtClean="0"/>
                <a:t>Federation</a:t>
              </a:r>
            </a:p>
          </p:txBody>
        </p:sp>
      </p:grpSp>
    </p:spTree>
    <p:extLst>
      <p:ext uri="{BB962C8B-B14F-4D97-AF65-F5344CB8AC3E}">
        <p14:creationId xmlns:p14="http://schemas.microsoft.com/office/powerpoint/2010/main" val="281680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Attribute Ecosystem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Those parts of the identity ecosystem that focus on attributes in the ecosystem</a:t>
            </a:r>
          </a:p>
          <a:p>
            <a:r>
              <a:rPr lang="en-US" dirty="0" smtClean="0"/>
              <a:t>Centers on the creation, exchange and use of attributes associated with those in the identity ecosystem</a:t>
            </a:r>
          </a:p>
          <a:p>
            <a:r>
              <a:rPr lang="en-US" dirty="0" smtClean="0"/>
              <a:t>Critical to privacy, scalable access control, etc.</a:t>
            </a:r>
          </a:p>
          <a:p>
            <a:r>
              <a:rPr lang="en-US" dirty="0" smtClean="0"/>
              <a:t>Depends heavily on other aspects of the identity ecosystem, including authentication, trust, etc.</a:t>
            </a:r>
          </a:p>
          <a:p>
            <a:r>
              <a:rPr lang="en-US" dirty="0" smtClean="0"/>
              <a:t>The relatively unexplored part of the landscape.</a:t>
            </a:r>
            <a:endParaRPr lang="en-US" dirty="0"/>
          </a:p>
        </p:txBody>
      </p:sp>
    </p:spTree>
    <p:extLst>
      <p:ext uri="{BB962C8B-B14F-4D97-AF65-F5344CB8AC3E}">
        <p14:creationId xmlns:p14="http://schemas.microsoft.com/office/powerpoint/2010/main" val="2733279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Representative </a:t>
            </a:r>
            <a:r>
              <a:rPr lang="en-US" dirty="0" smtClean="0"/>
              <a:t>Capacity Scenario</a:t>
            </a:r>
            <a:endParaRPr lang="en-US" dirty="0"/>
          </a:p>
        </p:txBody>
      </p:sp>
      <p:sp>
        <p:nvSpPr>
          <p:cNvPr id="3" name="Content Placeholder 2"/>
          <p:cNvSpPr>
            <a:spLocks noGrp="1"/>
          </p:cNvSpPr>
          <p:nvPr>
            <p:ph idx="1"/>
          </p:nvPr>
        </p:nvSpPr>
        <p:spPr/>
        <p:txBody>
          <a:bodyPr/>
          <a:lstStyle/>
          <a:p>
            <a:r>
              <a:rPr lang="en-US" dirty="0" smtClean="0"/>
              <a:t>Occurs, in flavors, in many use cases</a:t>
            </a:r>
          </a:p>
          <a:p>
            <a:pPr lvl="1"/>
            <a:r>
              <a:rPr lang="en-US" dirty="0" smtClean="0"/>
              <a:t>Government interactions</a:t>
            </a:r>
          </a:p>
          <a:p>
            <a:pPr lvl="1"/>
            <a:r>
              <a:rPr lang="en-US" dirty="0" smtClean="0"/>
              <a:t>COPPA </a:t>
            </a:r>
          </a:p>
          <a:p>
            <a:pPr lvl="1"/>
            <a:r>
              <a:rPr lang="en-US" dirty="0" smtClean="0"/>
              <a:t>Age-related disabilities</a:t>
            </a:r>
          </a:p>
          <a:p>
            <a:r>
              <a:rPr lang="en-US" dirty="0" smtClean="0"/>
              <a:t>Management of underage consent, </a:t>
            </a:r>
          </a:p>
          <a:p>
            <a:r>
              <a:rPr lang="en-US" dirty="0" smtClean="0"/>
              <a:t>Management may be one time, per transaction, per relying party category, etc.</a:t>
            </a:r>
            <a:endParaRPr lang="en-US" dirty="0"/>
          </a:p>
        </p:txBody>
      </p:sp>
    </p:spTree>
    <p:extLst>
      <p:ext uri="{BB962C8B-B14F-4D97-AF65-F5344CB8AC3E}">
        <p14:creationId xmlns:p14="http://schemas.microsoft.com/office/powerpoint/2010/main" val="2580428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Refine elements</a:t>
            </a:r>
          </a:p>
          <a:p>
            <a:r>
              <a:rPr lang="en-US" dirty="0" smtClean="0"/>
              <a:t>Construct a few more sample flows and </a:t>
            </a:r>
            <a:r>
              <a:rPr lang="en-US" dirty="0" err="1" smtClean="0"/>
              <a:t>metaflows</a:t>
            </a:r>
            <a:endParaRPr lang="en-US" dirty="0" smtClean="0"/>
          </a:p>
          <a:p>
            <a:r>
              <a:rPr lang="en-US" dirty="0" smtClean="0"/>
              <a:t>Start to name arrows in </a:t>
            </a:r>
            <a:r>
              <a:rPr lang="en-US" dirty="0" smtClean="0"/>
              <a:t>flows by payloads</a:t>
            </a:r>
          </a:p>
          <a:p>
            <a:r>
              <a:rPr lang="en-US" dirty="0" smtClean="0"/>
              <a:t>Start to identify protocols/processes for flows</a:t>
            </a:r>
            <a:endParaRPr lang="en-US" dirty="0" smtClean="0"/>
          </a:p>
          <a:p>
            <a:r>
              <a:rPr lang="en-US" dirty="0" smtClean="0"/>
              <a:t>Start to identify gaps</a:t>
            </a:r>
            <a:endParaRPr lang="en-US" dirty="0"/>
          </a:p>
        </p:txBody>
      </p:sp>
    </p:spTree>
    <p:extLst>
      <p:ext uri="{BB962C8B-B14F-4D97-AF65-F5344CB8AC3E}">
        <p14:creationId xmlns:p14="http://schemas.microsoft.com/office/powerpoint/2010/main" val="1030322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call Discussion </a:t>
            </a:r>
            <a:r>
              <a:rPr lang="en-US" dirty="0" smtClean="0"/>
              <a:t>Topics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Downstream use, DRM on metadata, etc.</a:t>
            </a:r>
          </a:p>
          <a:p>
            <a:r>
              <a:rPr lang="en-US" dirty="0" smtClean="0"/>
              <a:t>Revisiting Kim’s Laws of Identity with an attribute-centric perspective</a:t>
            </a:r>
          </a:p>
          <a:p>
            <a:r>
              <a:rPr lang="en-US" dirty="0" smtClean="0"/>
              <a:t>LOA of attributes	</a:t>
            </a:r>
          </a:p>
          <a:p>
            <a:pPr lvl="1"/>
            <a:r>
              <a:rPr lang="en-US" dirty="0" smtClean="0"/>
              <a:t>What does it mean?</a:t>
            </a:r>
          </a:p>
          <a:p>
            <a:pPr lvl="1"/>
            <a:r>
              <a:rPr lang="en-US" dirty="0" smtClean="0"/>
              <a:t>What does it depend on?</a:t>
            </a:r>
          </a:p>
          <a:p>
            <a:r>
              <a:rPr lang="en-US" dirty="0" smtClean="0"/>
              <a:t>What are the needs for revocation?</a:t>
            </a:r>
          </a:p>
          <a:p>
            <a:r>
              <a:rPr lang="en-US" dirty="0" smtClean="0"/>
              <a:t>Is “</a:t>
            </a:r>
            <a:r>
              <a:rPr lang="en-US" dirty="0"/>
              <a:t>Minimal disclosure for a constrained </a:t>
            </a:r>
            <a:r>
              <a:rPr lang="en-US" dirty="0" smtClean="0"/>
              <a:t>use” the goal and if so, does it have a usable interface?</a:t>
            </a:r>
            <a:endParaRPr lang="en-US" dirty="0"/>
          </a:p>
          <a:p>
            <a:endParaRPr lang="en-US" dirty="0"/>
          </a:p>
        </p:txBody>
      </p:sp>
    </p:spTree>
    <p:extLst>
      <p:ext uri="{BB962C8B-B14F-4D97-AF65-F5344CB8AC3E}">
        <p14:creationId xmlns:p14="http://schemas.microsoft.com/office/powerpoint/2010/main" val="412751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Icon </a:t>
            </a:r>
            <a:r>
              <a:rPr lang="en-US" dirty="0" smtClean="0"/>
              <a:t>Sheet</a:t>
            </a:r>
            <a:endParaRPr lang="en-US" dirty="0"/>
          </a:p>
        </p:txBody>
      </p:sp>
      <p:pic>
        <p:nvPicPr>
          <p:cNvPr id="4" name="Content Placeholder 3" descr="guardian-icon.jpg"/>
          <p:cNvPicPr>
            <a:picLocks noGrp="1" noChangeAspect="1"/>
          </p:cNvPicPr>
          <p:nvPr>
            <p:ph idx="1"/>
          </p:nvPr>
        </p:nvPicPr>
        <p:blipFill>
          <a:blip r:embed="rId2">
            <a:extLst>
              <a:ext uri="{28A0092B-C50C-407E-A947-70E740481C1C}">
                <a14:useLocalDpi xmlns:a14="http://schemas.microsoft.com/office/drawing/2010/main" val="0"/>
              </a:ext>
            </a:extLst>
          </a:blip>
          <a:srcRect t="20002" b="20002"/>
          <a:stretch>
            <a:fillRect/>
          </a:stretch>
        </p:blipFill>
        <p:spPr>
          <a:xfrm>
            <a:off x="5940227" y="4702427"/>
            <a:ext cx="2080304" cy="1144087"/>
          </a:xfrm>
        </p:spPr>
      </p:pic>
      <p:pic>
        <p:nvPicPr>
          <p:cNvPr id="5" name="Picture 4" descr="identity-provi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267" y="4957235"/>
            <a:ext cx="1765300" cy="965200"/>
          </a:xfrm>
          <a:prstGeom prst="rect">
            <a:avLst/>
          </a:prstGeom>
        </p:spPr>
      </p:pic>
      <p:pic>
        <p:nvPicPr>
          <p:cNvPr id="6" name="Picture 5" descr="service-provid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667" y="3429000"/>
            <a:ext cx="1765300" cy="965200"/>
          </a:xfrm>
          <a:prstGeom prst="rect">
            <a:avLst/>
          </a:prstGeom>
        </p:spPr>
      </p:pic>
      <p:pic>
        <p:nvPicPr>
          <p:cNvPr id="7" name="Picture 6" descr="applications-assesso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667" y="1829847"/>
            <a:ext cx="1765300" cy="965200"/>
          </a:xfrm>
          <a:prstGeom prst="rect">
            <a:avLst/>
          </a:prstGeom>
        </p:spPr>
      </p:pic>
      <p:pic>
        <p:nvPicPr>
          <p:cNvPr id="8" name="Picture 7" descr="us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9364" y="3911600"/>
            <a:ext cx="1765300" cy="965200"/>
          </a:xfrm>
          <a:prstGeom prst="rect">
            <a:avLst/>
          </a:prstGeom>
        </p:spPr>
      </p:pic>
      <p:pic>
        <p:nvPicPr>
          <p:cNvPr id="10" name="Picture 9" descr="application-provid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7768" y="3026835"/>
            <a:ext cx="1765300" cy="965200"/>
          </a:xfrm>
          <a:prstGeom prst="rect">
            <a:avLst/>
          </a:prstGeom>
        </p:spPr>
      </p:pic>
      <p:grpSp>
        <p:nvGrpSpPr>
          <p:cNvPr id="12" name="Group 11"/>
          <p:cNvGrpSpPr/>
          <p:nvPr/>
        </p:nvGrpSpPr>
        <p:grpSpPr>
          <a:xfrm>
            <a:off x="635000" y="1872888"/>
            <a:ext cx="1204364" cy="719860"/>
            <a:chOff x="635000" y="1872888"/>
            <a:chExt cx="1204364" cy="719860"/>
          </a:xfrm>
        </p:grpSpPr>
        <p:pic>
          <p:nvPicPr>
            <p:cNvPr id="13" name="Picture 12" descr="BU00949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898" y="1872888"/>
              <a:ext cx="716862" cy="719860"/>
            </a:xfrm>
            <a:prstGeom prst="rect">
              <a:avLst/>
            </a:prstGeom>
          </p:spPr>
        </p:pic>
        <p:sp>
          <p:nvSpPr>
            <p:cNvPr id="14" name="TextBox 13"/>
            <p:cNvSpPr txBox="1"/>
            <p:nvPr/>
          </p:nvSpPr>
          <p:spPr>
            <a:xfrm>
              <a:off x="635000" y="1994601"/>
              <a:ext cx="1204364" cy="369332"/>
            </a:xfrm>
            <a:prstGeom prst="rect">
              <a:avLst/>
            </a:prstGeom>
            <a:noFill/>
          </p:spPr>
          <p:txBody>
            <a:bodyPr wrap="none" rtlCol="0">
              <a:spAutoFit/>
            </a:bodyPr>
            <a:lstStyle/>
            <a:p>
              <a:r>
                <a:rPr lang="en-US" dirty="0" smtClean="0"/>
                <a:t>Federation</a:t>
              </a:r>
            </a:p>
          </p:txBody>
        </p:sp>
      </p:grpSp>
      <p:pic>
        <p:nvPicPr>
          <p:cNvPr id="15" name="Content Placeholder 3" descr="interfederation-operator.png"/>
          <p:cNvPicPr>
            <a:picLocks noChangeAspect="1"/>
          </p:cNvPicPr>
          <p:nvPr/>
        </p:nvPicPr>
        <p:blipFill>
          <a:blip r:embed="rId9">
            <a:extLst>
              <a:ext uri="{28A0092B-C50C-407E-A947-70E740481C1C}">
                <a14:useLocalDpi xmlns:a14="http://schemas.microsoft.com/office/drawing/2010/main" val="0"/>
              </a:ext>
            </a:extLst>
          </a:blip>
          <a:srcRect l="291" r="291"/>
          <a:stretch>
            <a:fillRect/>
          </a:stretch>
        </p:blipFill>
        <p:spPr>
          <a:xfrm>
            <a:off x="2088918" y="2118593"/>
            <a:ext cx="1651465" cy="908242"/>
          </a:xfrm>
          <a:prstGeom prst="rect">
            <a:avLst/>
          </a:prstGeom>
        </p:spPr>
      </p:pic>
      <p:pic>
        <p:nvPicPr>
          <p:cNvPr id="3" name="Picture 2" descr="attr-verifier-icon.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0267" y="1489943"/>
            <a:ext cx="1320800" cy="1257300"/>
          </a:xfrm>
          <a:prstGeom prst="rect">
            <a:avLst/>
          </a:prstGeom>
        </p:spPr>
      </p:pic>
      <p:pic>
        <p:nvPicPr>
          <p:cNvPr id="16" name="Picture 15" descr="attribute-provider.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2968" y="4309271"/>
            <a:ext cx="1765300" cy="965200"/>
          </a:xfrm>
          <a:prstGeom prst="rect">
            <a:avLst/>
          </a:prstGeom>
        </p:spPr>
      </p:pic>
      <p:pic>
        <p:nvPicPr>
          <p:cNvPr id="17" name="Picture 16" descr="policymaker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05767" y="5285316"/>
            <a:ext cx="1765300" cy="965200"/>
          </a:xfrm>
          <a:prstGeom prst="rect">
            <a:avLst/>
          </a:prstGeom>
        </p:spPr>
      </p:pic>
      <p:sp>
        <p:nvSpPr>
          <p:cNvPr id="18" name="TextBox 17"/>
          <p:cNvSpPr txBox="1"/>
          <p:nvPr/>
        </p:nvSpPr>
        <p:spPr>
          <a:xfrm>
            <a:off x="7326455" y="5553103"/>
            <a:ext cx="2556672" cy="369332"/>
          </a:xfrm>
          <a:prstGeom prst="rect">
            <a:avLst/>
          </a:prstGeom>
          <a:noFill/>
        </p:spPr>
        <p:txBody>
          <a:bodyPr wrap="none" rtlCol="0">
            <a:spAutoFit/>
          </a:bodyPr>
          <a:lstStyle/>
          <a:p>
            <a:r>
              <a:rPr lang="en-US" dirty="0" smtClean="0"/>
              <a:t>Representative/Guardian</a:t>
            </a:r>
            <a:endParaRPr lang="en-US" dirty="0"/>
          </a:p>
        </p:txBody>
      </p:sp>
    </p:spTree>
    <p:extLst>
      <p:ext uri="{BB962C8B-B14F-4D97-AF65-F5344CB8AC3E}">
        <p14:creationId xmlns:p14="http://schemas.microsoft.com/office/powerpoint/2010/main" val="2084551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4" descr="GFX2_v5.png"/>
          <p:cNvPicPr>
            <a:picLocks noGrp="1" noChangeAspect="1"/>
          </p:cNvPicPr>
          <p:nvPr>
            <p:ph idx="1"/>
          </p:nvPr>
        </p:nvPicPr>
        <p:blipFill>
          <a:blip r:embed="rId2">
            <a:extLst>
              <a:ext uri="{28A0092B-C50C-407E-A947-70E740481C1C}">
                <a14:useLocalDpi xmlns:a14="http://schemas.microsoft.com/office/drawing/2010/main" val="0"/>
              </a:ext>
            </a:extLst>
          </a:blip>
          <a:srcRect t="10403" b="10403"/>
          <a:stretch>
            <a:fillRect/>
          </a:stretch>
        </p:blipFill>
        <p:spPr>
          <a:xfrm>
            <a:off x="685800" y="1189038"/>
            <a:ext cx="8001000" cy="4525962"/>
          </a:xfrm>
        </p:spPr>
      </p:pic>
      <p:sp>
        <p:nvSpPr>
          <p:cNvPr id="25602" name="Title 2"/>
          <p:cNvSpPr>
            <a:spLocks noGrp="1"/>
          </p:cNvSpPr>
          <p:nvPr>
            <p:ph type="title"/>
          </p:nvPr>
        </p:nvSpPr>
        <p:spPr>
          <a:xfrm>
            <a:off x="533400" y="274638"/>
            <a:ext cx="8153400" cy="792162"/>
          </a:xfrm>
        </p:spPr>
        <p:txBody>
          <a:bodyPr/>
          <a:lstStyle/>
          <a:p>
            <a:r>
              <a:rPr lang="en-US" dirty="0" smtClean="0">
                <a:latin typeface="Calibri" charset="0"/>
                <a:ea typeface="ＭＳ Ｐゴシック" charset="0"/>
                <a:cs typeface="ＭＳ Ｐゴシック" charset="0"/>
              </a:rPr>
              <a:t>A part of the </a:t>
            </a:r>
            <a:r>
              <a:rPr lang="en-US" dirty="0" smtClean="0">
                <a:latin typeface="Calibri" charset="0"/>
                <a:ea typeface="ＭＳ Ｐゴシック" charset="0"/>
                <a:cs typeface="ＭＳ Ｐゴシック" charset="0"/>
              </a:rPr>
              <a:t>attribute ecosystem</a:t>
            </a:r>
            <a:endParaRPr lang="en-US" dirty="0">
              <a:latin typeface="Calibri" charset="0"/>
              <a:ea typeface="ＭＳ Ｐゴシック" charset="0"/>
              <a:cs typeface="ＭＳ Ｐゴシック" charset="0"/>
            </a:endParaRPr>
          </a:p>
        </p:txBody>
      </p:sp>
      <p:sp>
        <p:nvSpPr>
          <p:cNvPr id="4" name="Date Placeholder 3"/>
          <p:cNvSpPr>
            <a:spLocks noGrp="1"/>
          </p:cNvSpPr>
          <p:nvPr>
            <p:ph type="dt" sz="quarter" idx="10"/>
          </p:nvPr>
        </p:nvSpPr>
        <p:spPr/>
        <p:txBody>
          <a:bodyPr/>
          <a:lstStyle/>
          <a:p>
            <a:pPr>
              <a:defRPr/>
            </a:pPr>
            <a:fld id="{153685EA-331A-B043-AEDE-E4B3833312B8}" type="slidenum">
              <a:rPr lang="en-US" smtClean="0"/>
              <a:pPr>
                <a:defRPr/>
              </a:pPr>
              <a:t>3</a:t>
            </a:fld>
            <a:r>
              <a:rPr lang="en-US" smtClean="0"/>
              <a:t> – </a:t>
            </a:r>
            <a:fld id="{A6E3712E-7C5F-5847-9616-CDBA605F620D}" type="datetime1">
              <a:rPr lang="en-US" smtClean="0"/>
              <a:pPr>
                <a:defRPr/>
              </a:pPr>
              <a:t>1/2/13</a:t>
            </a:fld>
            <a:r>
              <a:rPr lang="en-US" smtClean="0"/>
              <a:t>, © 2012 Internet2</a:t>
            </a:r>
            <a:endParaRPr lang="en-US" dirty="0"/>
          </a:p>
        </p:txBody>
      </p:sp>
    </p:spTree>
    <p:extLst>
      <p:ext uri="{BB962C8B-B14F-4D97-AF65-F5344CB8AC3E}">
        <p14:creationId xmlns:p14="http://schemas.microsoft.com/office/powerpoint/2010/main" val="165956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1"/>
          <p:cNvSpPr>
            <a:spLocks noGrp="1"/>
          </p:cNvSpPr>
          <p:nvPr>
            <p:ph idx="1"/>
          </p:nvPr>
        </p:nvSpPr>
        <p:spPr>
          <a:xfrm>
            <a:off x="533400" y="1189038"/>
            <a:ext cx="8153400" cy="4525962"/>
          </a:xfrm>
        </p:spPr>
        <p:txBody>
          <a:bodyPr>
            <a:normAutofit fontScale="92500" lnSpcReduction="20000"/>
          </a:bodyPr>
          <a:lstStyle/>
          <a:p>
            <a:pPr eaLnBrk="1" hangingPunct="1"/>
            <a:r>
              <a:rPr lang="en-US" dirty="0" err="1">
                <a:latin typeface="Calibri" charset="0"/>
                <a:ea typeface="ＭＳ Ｐゴシック" charset="0"/>
                <a:cs typeface="ＭＳ Ｐゴシック" charset="0"/>
              </a:rPr>
              <a:t>IdP</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a:t>
            </a:r>
          </a:p>
          <a:p>
            <a:pPr eaLnBrk="1" hangingPunct="1"/>
            <a:r>
              <a:rPr lang="en-US" dirty="0">
                <a:latin typeface="Calibri" charset="0"/>
                <a:ea typeface="ＭＳ Ｐゴシック" charset="0"/>
                <a:cs typeface="ＭＳ Ｐゴシック" charset="0"/>
              </a:rPr>
              <a:t>SP</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a:t>
            </a:r>
          </a:p>
          <a:p>
            <a:pPr eaLnBrk="1" hangingPunct="1"/>
            <a:r>
              <a:rPr lang="en-US" dirty="0">
                <a:latin typeface="Calibri" charset="0"/>
                <a:ea typeface="ＭＳ Ｐゴシック" charset="0"/>
                <a:cs typeface="ＭＳ Ｐゴシック" charset="0"/>
              </a:rPr>
              <a:t>Attribute authorities and providers</a:t>
            </a:r>
          </a:p>
          <a:p>
            <a:pPr eaLnBrk="1" hangingPunct="1"/>
            <a:r>
              <a:rPr lang="en-US" dirty="0" smtClean="0">
                <a:latin typeface="Calibri" charset="0"/>
                <a:ea typeface="ＭＳ Ｐゴシック" charset="0"/>
                <a:cs typeface="ＭＳ Ｐゴシック" charset="0"/>
              </a:rPr>
              <a:t>Attribute verifiers</a:t>
            </a:r>
          </a:p>
          <a:p>
            <a:pPr eaLnBrk="1" hangingPunct="1"/>
            <a:r>
              <a:rPr lang="en-US" dirty="0" smtClean="0">
                <a:latin typeface="Calibri" charset="0"/>
                <a:ea typeface="ＭＳ Ｐゴシック" charset="0"/>
                <a:cs typeface="ＭＳ Ｐゴシック" charset="0"/>
              </a:rPr>
              <a:t>Trust frameworks and trust framework providers</a:t>
            </a:r>
          </a:p>
          <a:p>
            <a:pPr eaLnBrk="1" hangingPunct="1"/>
            <a:r>
              <a:rPr lang="en-US" dirty="0" smtClean="0">
                <a:latin typeface="Calibri" charset="0"/>
                <a:ea typeface="ＭＳ Ｐゴシック" charset="0"/>
                <a:cs typeface="ＭＳ Ｐゴシック" charset="0"/>
              </a:rPr>
              <a:t>Third </a:t>
            </a:r>
            <a:r>
              <a:rPr lang="en-US" dirty="0">
                <a:latin typeface="Calibri" charset="0"/>
                <a:ea typeface="ＭＳ Ｐゴシック" charset="0"/>
                <a:cs typeface="ＭＳ Ｐゴシック" charset="0"/>
              </a:rPr>
              <a:t>parties, portals, etc.</a:t>
            </a:r>
          </a:p>
          <a:p>
            <a:pPr eaLnBrk="1" hangingPunct="1"/>
            <a:r>
              <a:rPr lang="en-US" dirty="0" smtClean="0">
                <a:latin typeface="Calibri" charset="0"/>
                <a:ea typeface="ＭＳ Ｐゴシック" charset="0"/>
                <a:cs typeface="ＭＳ Ｐゴシック" charset="0"/>
              </a:rPr>
              <a:t>Federation operators</a:t>
            </a:r>
          </a:p>
          <a:p>
            <a:pPr eaLnBrk="1" hangingPunct="1"/>
            <a:r>
              <a:rPr lang="en-US" dirty="0" smtClean="0">
                <a:latin typeface="Calibri" charset="0"/>
                <a:ea typeface="ＭＳ Ｐゴシック" charset="0"/>
                <a:cs typeface="ＭＳ Ｐゴシック" charset="0"/>
              </a:rPr>
              <a:t>Application </a:t>
            </a:r>
            <a:r>
              <a:rPr lang="en-US" dirty="0">
                <a:latin typeface="Calibri" charset="0"/>
                <a:ea typeface="ＭＳ Ｐゴシック" charset="0"/>
                <a:cs typeface="ＭＳ Ｐゴシック" charset="0"/>
              </a:rPr>
              <a:t>auditors</a:t>
            </a:r>
          </a:p>
          <a:p>
            <a:pPr eaLnBrk="1" hangingPunct="1"/>
            <a:r>
              <a:rPr lang="en-US" dirty="0" smtClean="0">
                <a:latin typeface="Calibri" charset="0"/>
                <a:ea typeface="ＭＳ Ｐゴシック" charset="0"/>
                <a:cs typeface="ＭＳ Ｐゴシック" charset="0"/>
              </a:rPr>
              <a:t>The user, and, if applicable, the subject </a:t>
            </a:r>
            <a:endParaRPr lang="en-US" dirty="0">
              <a:latin typeface="Calibri" charset="0"/>
              <a:ea typeface="ＭＳ Ｐゴシック" charset="0"/>
              <a:cs typeface="ＭＳ Ｐゴシック" charset="0"/>
            </a:endParaRPr>
          </a:p>
        </p:txBody>
      </p:sp>
      <p:sp>
        <p:nvSpPr>
          <p:cNvPr id="22530" name="Title 2"/>
          <p:cNvSpPr>
            <a:spLocks noGrp="1"/>
          </p:cNvSpPr>
          <p:nvPr>
            <p:ph type="title"/>
          </p:nvPr>
        </p:nvSpPr>
        <p:spPr>
          <a:xfrm>
            <a:off x="533400" y="274638"/>
            <a:ext cx="8153400" cy="792162"/>
          </a:xfrm>
        </p:spPr>
        <p:txBody>
          <a:bodyPr>
            <a:normAutofit fontScale="90000"/>
          </a:bodyPr>
          <a:lstStyle/>
          <a:p>
            <a:pPr algn="ctr" eaLnBrk="1" hangingPunct="1">
              <a:defRPr/>
            </a:pPr>
            <a:r>
              <a:rPr lang="en-US" dirty="0" smtClean="0">
                <a:latin typeface="Calibri" charset="0"/>
                <a:ea typeface="ＭＳ Ｐゴシック" charset="0"/>
                <a:cs typeface="ＭＳ Ｐゴシック" charset="0"/>
              </a:rPr>
              <a:t>Elements of the Attribute Ecosystem</a:t>
            </a:r>
            <a:br>
              <a:rPr lang="en-US" dirty="0" smtClean="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   </a:t>
            </a:r>
            <a:r>
              <a:rPr lang="en-US" sz="2700" dirty="0" smtClean="0">
                <a:latin typeface="Calibri" charset="0"/>
                <a:ea typeface="ＭＳ Ｐゴシック" charset="0"/>
                <a:cs typeface="ＭＳ Ｐゴシック" charset="0"/>
              </a:rPr>
              <a:t>(an evolving understanding)</a:t>
            </a:r>
            <a:endParaRPr lang="en-US" sz="2700" dirty="0">
              <a:latin typeface="Calibri" charset="0"/>
              <a:ea typeface="ＭＳ Ｐゴシック" charset="0"/>
              <a:cs typeface="ＭＳ Ｐゴシック" charset="0"/>
            </a:endParaRPr>
          </a:p>
        </p:txBody>
      </p:sp>
      <p:sp>
        <p:nvSpPr>
          <p:cNvPr id="2355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2A9A57E-02BE-844C-8208-717D5502FB45}" type="slidenum">
              <a:rPr lang="en-US" sz="1200">
                <a:solidFill>
                  <a:srgbClr val="898989"/>
                </a:solidFill>
                <a:latin typeface="Calibri" charset="0"/>
              </a:rPr>
              <a:pPr eaLnBrk="1" fontAlgn="base" hangingPunct="1">
                <a:spcBef>
                  <a:spcPct val="0"/>
                </a:spcBef>
                <a:spcAft>
                  <a:spcPct val="0"/>
                </a:spcAft>
              </a:pPr>
              <a:t>4</a:t>
            </a:fld>
            <a:r>
              <a:rPr lang="en-US" sz="1200">
                <a:solidFill>
                  <a:srgbClr val="898989"/>
                </a:solidFill>
                <a:latin typeface="Calibri" charset="0"/>
              </a:rPr>
              <a:t> – </a:t>
            </a:r>
            <a:fld id="{1FD91AD7-96E5-1946-922D-39EF3B0C246B}" type="datetime1">
              <a:rPr lang="en-US" sz="1200">
                <a:solidFill>
                  <a:srgbClr val="898989"/>
                </a:solidFill>
                <a:latin typeface="Calibri" charset="0"/>
              </a:rPr>
              <a:pPr eaLnBrk="1" fontAlgn="base" hangingPunct="1">
                <a:spcBef>
                  <a:spcPct val="0"/>
                </a:spcBef>
                <a:spcAft>
                  <a:spcPct val="0"/>
                </a:spcAft>
              </a:pPr>
              <a:t>1/2/13</a:t>
            </a:fld>
            <a:r>
              <a:rPr lang="en-US" sz="1200">
                <a:solidFill>
                  <a:srgbClr val="898989"/>
                </a:solidFill>
                <a:latin typeface="Calibri" charset="0"/>
              </a:rPr>
              <a:t>, © 2012 Internet2</a:t>
            </a:r>
          </a:p>
        </p:txBody>
      </p:sp>
    </p:spTree>
    <p:extLst>
      <p:ext uri="{BB962C8B-B14F-4D97-AF65-F5344CB8AC3E}">
        <p14:creationId xmlns:p14="http://schemas.microsoft.com/office/powerpoint/2010/main" val="748626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1"/>
          <p:cNvSpPr>
            <a:spLocks noGrp="1"/>
          </p:cNvSpPr>
          <p:nvPr>
            <p:ph idx="1"/>
          </p:nvPr>
        </p:nvSpPr>
        <p:spPr>
          <a:xfrm>
            <a:off x="685800" y="1074738"/>
            <a:ext cx="8001000" cy="4525962"/>
          </a:xfrm>
        </p:spPr>
        <p:txBody>
          <a:bodyPr>
            <a:normAutofit fontScale="62500" lnSpcReduction="20000"/>
          </a:bodyPr>
          <a:lstStyle/>
          <a:p>
            <a:r>
              <a:rPr lang="en-US" dirty="0">
                <a:latin typeface="Calibri" charset="0"/>
                <a:ea typeface="ＭＳ Ｐゴシック" charset="0"/>
                <a:cs typeface="ＭＳ Ｐゴシック" charset="0"/>
              </a:rPr>
              <a:t>Identity Providers (</a:t>
            </a:r>
            <a:r>
              <a:rPr lang="en-US" dirty="0" err="1">
                <a:latin typeface="Calibri" charset="0"/>
                <a:ea typeface="ＭＳ Ｐゴシック" charset="0"/>
                <a:cs typeface="ＭＳ Ｐゴシック" charset="0"/>
              </a:rPr>
              <a:t>IdP</a:t>
            </a:r>
            <a:r>
              <a:rPr lang="en-US" dirty="0">
                <a:latin typeface="Calibri" charset="0"/>
                <a:ea typeface="ＭＳ Ｐゴシック" charset="0"/>
                <a:cs typeface="ＭＳ Ｐゴシック" charset="0"/>
              </a:rPr>
              <a:t>) – </a:t>
            </a:r>
            <a:r>
              <a:rPr lang="en-US" dirty="0"/>
              <a:t>A kind of service provider that creates, maintains, and manages identity information for principals and provides principal authentication to other service providers within a </a:t>
            </a:r>
            <a:r>
              <a:rPr lang="en-US" dirty="0" smtClean="0"/>
              <a:t>federation (SAML Glossary)</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Service Providers (SP’s or RP’s) – </a:t>
            </a:r>
            <a:r>
              <a:rPr lang="en-US" dirty="0"/>
              <a:t>Services that consume Assertions about Identity Attributes to make access control or business decisions (e.g., eligibility or entitlement) concerning the delivery of outputs</a:t>
            </a:r>
            <a:r>
              <a:rPr lang="en-US" dirty="0" smtClean="0"/>
              <a:t>.</a:t>
            </a:r>
          </a:p>
          <a:p>
            <a:r>
              <a:rPr lang="en-US" dirty="0" smtClean="0">
                <a:latin typeface="Calibri" charset="0"/>
                <a:ea typeface="ＭＳ Ｐゴシック" charset="0"/>
                <a:cs typeface="ＭＳ Ｐゴシック" charset="0"/>
              </a:rPr>
              <a:t>Attribute authorities/providers </a:t>
            </a:r>
            <a:r>
              <a:rPr lang="en-US" dirty="0">
                <a:latin typeface="Calibri" charset="0"/>
                <a:ea typeface="ＭＳ Ｐゴシック" charset="0"/>
                <a:cs typeface="ＭＳ Ｐゴシック" charset="0"/>
              </a:rPr>
              <a:t>– sources of authority (either directly or through delegation to an Attribute Provider) for attribute values about a user </a:t>
            </a:r>
          </a:p>
          <a:p>
            <a:r>
              <a:rPr lang="en-US" dirty="0">
                <a:latin typeface="Calibri" charset="0"/>
                <a:ea typeface="ＭＳ Ｐゴシック" charset="0"/>
                <a:cs typeface="ＭＳ Ｐゴシック" charset="0"/>
              </a:rPr>
              <a:t>Attribute verifiers  - </a:t>
            </a:r>
            <a:r>
              <a:rPr lang="en-US" dirty="0"/>
              <a:t>A type of Authoritative Party that provides yes-No Assertions, </a:t>
            </a:r>
            <a:r>
              <a:rPr lang="en-US" dirty="0" smtClean="0"/>
              <a:t>at some </a:t>
            </a:r>
            <a:r>
              <a:rPr lang="en-US" dirty="0"/>
              <a:t>Level of Assurance, as to the correctness of one or more Identity Attribute values. If the Assertion is about more than one Identity Attribute value then it is an Assertion to the validity of each of the Identity Attributes and that they belong together as a </a:t>
            </a:r>
            <a:r>
              <a:rPr lang="en-US" dirty="0" smtClean="0"/>
              <a:t>set</a:t>
            </a:r>
            <a:endParaRPr lang="en-US" dirty="0">
              <a:latin typeface="Calibri" charset="0"/>
              <a:ea typeface="ＭＳ Ｐゴシック" charset="0"/>
              <a:cs typeface="ＭＳ Ｐゴシック" charset="0"/>
            </a:endParaRPr>
          </a:p>
        </p:txBody>
      </p:sp>
      <p:sp>
        <p:nvSpPr>
          <p:cNvPr id="24578" name="Title 2"/>
          <p:cNvSpPr>
            <a:spLocks noGrp="1"/>
          </p:cNvSpPr>
          <p:nvPr>
            <p:ph type="title"/>
          </p:nvPr>
        </p:nvSpPr>
        <p:spPr>
          <a:xfrm>
            <a:off x="533400" y="274638"/>
            <a:ext cx="8153400" cy="792162"/>
          </a:xfrm>
        </p:spPr>
        <p:txBody>
          <a:bodyPr/>
          <a:lstStyle/>
          <a:p>
            <a:r>
              <a:rPr lang="en-US" dirty="0" smtClean="0">
                <a:latin typeface="Calibri" charset="0"/>
                <a:ea typeface="ＭＳ Ｐゴシック" charset="0"/>
                <a:cs typeface="ＭＳ Ｐゴシック" charset="0"/>
              </a:rPr>
              <a:t>Elements - 1</a:t>
            </a:r>
            <a:endParaRPr lang="en-US" dirty="0">
              <a:latin typeface="Calibri" charset="0"/>
              <a:ea typeface="ＭＳ Ｐゴシック" charset="0"/>
              <a:cs typeface="ＭＳ Ｐゴシック" charset="0"/>
            </a:endParaRPr>
          </a:p>
        </p:txBody>
      </p:sp>
      <p:sp>
        <p:nvSpPr>
          <p:cNvPr id="4" name="Date Placeholder 3"/>
          <p:cNvSpPr>
            <a:spLocks noGrp="1"/>
          </p:cNvSpPr>
          <p:nvPr>
            <p:ph type="dt" sz="quarter" idx="10"/>
          </p:nvPr>
        </p:nvSpPr>
        <p:spPr/>
        <p:txBody>
          <a:bodyPr/>
          <a:lstStyle/>
          <a:p>
            <a:pPr>
              <a:defRPr/>
            </a:pPr>
            <a:fld id="{CFAFE031-52D9-3846-84D3-126F6864864F}" type="slidenum">
              <a:rPr lang="en-US" smtClean="0"/>
              <a:pPr>
                <a:defRPr/>
              </a:pPr>
              <a:t>5</a:t>
            </a:fld>
            <a:r>
              <a:rPr lang="en-US" smtClean="0"/>
              <a:t> – </a:t>
            </a:r>
            <a:fld id="{4B350508-A031-2C43-A8CF-F75A964CB9B7}" type="datetime1">
              <a:rPr lang="en-US" smtClean="0"/>
              <a:pPr>
                <a:defRPr/>
              </a:pPr>
              <a:t>1/2/13</a:t>
            </a:fld>
            <a:r>
              <a:rPr lang="en-US" smtClean="0"/>
              <a:t>, © 2012 Internet2</a:t>
            </a:r>
            <a:endParaRPr lang="en-US" dirty="0"/>
          </a:p>
        </p:txBody>
      </p:sp>
    </p:spTree>
    <p:extLst>
      <p:ext uri="{BB962C8B-B14F-4D97-AF65-F5344CB8AC3E}">
        <p14:creationId xmlns:p14="http://schemas.microsoft.com/office/powerpoint/2010/main" val="3333671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- 2</a:t>
            </a:r>
            <a:endParaRPr lang="en-US" dirty="0"/>
          </a:p>
        </p:txBody>
      </p:sp>
      <p:sp>
        <p:nvSpPr>
          <p:cNvPr id="3" name="Content Placeholder 2"/>
          <p:cNvSpPr>
            <a:spLocks noGrp="1"/>
          </p:cNvSpPr>
          <p:nvPr>
            <p:ph idx="1"/>
          </p:nvPr>
        </p:nvSpPr>
        <p:spPr/>
        <p:txBody>
          <a:bodyPr>
            <a:normAutofit fontScale="55000" lnSpcReduction="20000"/>
          </a:bodyPr>
          <a:lstStyle/>
          <a:p>
            <a:r>
              <a:rPr lang="en-US" dirty="0"/>
              <a:t>Trust </a:t>
            </a:r>
            <a:r>
              <a:rPr lang="en-US" dirty="0" smtClean="0"/>
              <a:t>Framework (American </a:t>
            </a:r>
            <a:r>
              <a:rPr lang="en-US" dirty="0"/>
              <a:t>Bar Association </a:t>
            </a:r>
            <a:r>
              <a:rPr lang="en-US" dirty="0" smtClean="0"/>
              <a:t>Id </a:t>
            </a:r>
            <a:r>
              <a:rPr lang="en-US" dirty="0"/>
              <a:t>Management Legal Task Force): </a:t>
            </a:r>
          </a:p>
          <a:p>
            <a:pPr lvl="1"/>
            <a:r>
              <a:rPr lang="en-US" dirty="0" smtClean="0"/>
              <a:t>The </a:t>
            </a:r>
            <a:r>
              <a:rPr lang="en-US" dirty="0"/>
              <a:t>combination of rules and requirements and existing law for a specific identity system consisting of:</a:t>
            </a:r>
          </a:p>
          <a:p>
            <a:pPr lvl="1"/>
            <a:r>
              <a:rPr lang="en-US" dirty="0" smtClean="0"/>
              <a:t>the </a:t>
            </a:r>
            <a:r>
              <a:rPr lang="en-US" dirty="0"/>
              <a:t>Technical and Operational Specifications that:</a:t>
            </a:r>
          </a:p>
          <a:p>
            <a:pPr lvl="1"/>
            <a:r>
              <a:rPr lang="en-US" dirty="0"/>
              <a:t>o       define requirements for the proper operation of the identity system (i.e., so that it works),</a:t>
            </a:r>
          </a:p>
          <a:p>
            <a:pPr lvl="1"/>
            <a:r>
              <a:rPr lang="en-US" dirty="0"/>
              <a:t>o       define the roles and operational responsibilities of participants, and</a:t>
            </a:r>
          </a:p>
          <a:p>
            <a:pPr lvl="1"/>
            <a:r>
              <a:rPr lang="en-US" dirty="0"/>
              <a:t>o       provide adequate assurance regarding the accuracy, integrity, privacy and security of its processes and data (i.e., so that it is trustworthy); and</a:t>
            </a:r>
          </a:p>
          <a:p>
            <a:pPr lvl="1"/>
            <a:r>
              <a:rPr lang="en-US" dirty="0" smtClean="0"/>
              <a:t>the </a:t>
            </a:r>
            <a:r>
              <a:rPr lang="en-US" dirty="0"/>
              <a:t>legal rules that govern the identity system and that:</a:t>
            </a:r>
          </a:p>
          <a:p>
            <a:pPr lvl="1"/>
            <a:r>
              <a:rPr lang="en-US" dirty="0"/>
              <a:t>o       regulate the content of the technical and operational specifications,</a:t>
            </a:r>
          </a:p>
          <a:p>
            <a:pPr lvl="1"/>
            <a:r>
              <a:rPr lang="en-US" dirty="0"/>
              <a:t>o       make the technical and operational specifications legally binding on and enforceable against the participants, and</a:t>
            </a:r>
          </a:p>
          <a:p>
            <a:pPr lvl="1"/>
            <a:r>
              <a:rPr lang="en-US" dirty="0"/>
              <a:t>o       define and govern the legal rights, responsibilities, and liabilities of the participants of the identity system</a:t>
            </a:r>
            <a:r>
              <a:rPr lang="en-US" dirty="0" smtClean="0"/>
              <a:t>.</a:t>
            </a:r>
            <a:endParaRPr lang="en-US" u="sng" dirty="0"/>
          </a:p>
          <a:p>
            <a:r>
              <a:rPr lang="en-US" dirty="0"/>
              <a:t>Trust Framework Provider (TFP)</a:t>
            </a:r>
          </a:p>
          <a:p>
            <a:pPr lvl="1"/>
            <a:r>
              <a:rPr lang="en-US" dirty="0" smtClean="0"/>
              <a:t>The </a:t>
            </a:r>
            <a:r>
              <a:rPr lang="en-US" dirty="0"/>
              <a:t>organization that specifies, and certifies services that are in compliance with, a Trust Framework. A TFP can adopt a Trust Framework developed by another organization.</a:t>
            </a:r>
          </a:p>
        </p:txBody>
      </p:sp>
    </p:spTree>
    <p:extLst>
      <p:ext uri="{BB962C8B-B14F-4D97-AF65-F5344CB8AC3E}">
        <p14:creationId xmlns:p14="http://schemas.microsoft.com/office/powerpoint/2010/main" val="446121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-3</a:t>
            </a:r>
            <a:endParaRPr lang="en-US" dirty="0"/>
          </a:p>
        </p:txBody>
      </p:sp>
      <p:sp>
        <p:nvSpPr>
          <p:cNvPr id="3" name="Content Placeholder 2"/>
          <p:cNvSpPr>
            <a:spLocks noGrp="1"/>
          </p:cNvSpPr>
          <p:nvPr>
            <p:ph idx="1"/>
          </p:nvPr>
        </p:nvSpPr>
        <p:spPr/>
        <p:txBody>
          <a:bodyPr>
            <a:normAutofit fontScale="85000" lnSpcReduction="10000"/>
          </a:bodyPr>
          <a:lstStyle/>
          <a:p>
            <a:r>
              <a:rPr lang="en-US" dirty="0">
                <a:latin typeface="Calibri" charset="0"/>
                <a:ea typeface="ＭＳ Ｐゴシック" charset="0"/>
                <a:cs typeface="ＭＳ Ｐゴシック" charset="0"/>
              </a:rPr>
              <a:t>Third parties, gateways, </a:t>
            </a:r>
            <a:r>
              <a:rPr lang="en-US" dirty="0" err="1">
                <a:latin typeface="Calibri" charset="0"/>
                <a:ea typeface="ＭＳ Ｐゴシック" charset="0"/>
                <a:cs typeface="ＭＳ Ｐゴシック" charset="0"/>
              </a:rPr>
              <a:t>etc</a:t>
            </a:r>
            <a:r>
              <a:rPr lang="en-US" dirty="0">
                <a:latin typeface="Calibri" charset="0"/>
                <a:ea typeface="ＭＳ Ｐゴシック" charset="0"/>
                <a:cs typeface="ＭＳ Ｐゴシック" charset="0"/>
              </a:rPr>
              <a:t> – organizations that act as intermediaries across a number of autonomous sites, trust frameworks, </a:t>
            </a:r>
            <a:r>
              <a:rPr lang="en-US" dirty="0" err="1">
                <a:latin typeface="Calibri" charset="0"/>
                <a:ea typeface="ＭＳ Ｐゴシック" charset="0"/>
                <a:cs typeface="ＭＳ Ｐゴシック" charset="0"/>
              </a:rPr>
              <a:t>etc</a:t>
            </a:r>
            <a:endParaRPr lang="en-US" dirty="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Federation </a:t>
            </a:r>
            <a:r>
              <a:rPr lang="en-US" dirty="0">
                <a:latin typeface="Calibri" charset="0"/>
                <a:ea typeface="ＭＳ Ｐゴシック" charset="0"/>
                <a:cs typeface="ＭＳ Ｐゴシック" charset="0"/>
              </a:rPr>
              <a:t>operators – organizations that manage federations, vetting participants, gathering and publishing metadata, </a:t>
            </a:r>
            <a:r>
              <a:rPr lang="en-US" dirty="0" err="1">
                <a:latin typeface="Calibri" charset="0"/>
                <a:ea typeface="ＭＳ Ｐゴシック" charset="0"/>
                <a:cs typeface="ＭＳ Ｐゴシック" charset="0"/>
              </a:rPr>
              <a:t>etc</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Application auditors – </a:t>
            </a:r>
            <a:r>
              <a:rPr lang="en-US" dirty="0"/>
              <a:t>organizations that verify that applications are behaving as required by a Trust Framework with respect to attribute use and disposal.</a:t>
            </a:r>
          </a:p>
          <a:p>
            <a:r>
              <a:rPr lang="en-US" dirty="0" smtClean="0">
                <a:latin typeface="Calibri" charset="0"/>
                <a:ea typeface="ＭＳ Ｐゴシック" charset="0"/>
                <a:cs typeface="ＭＳ Ｐゴシック" charset="0"/>
              </a:rPr>
              <a:t>Standards Orgs – IETF, OASIS, </a:t>
            </a:r>
            <a:r>
              <a:rPr lang="en-US" dirty="0" err="1" smtClean="0">
                <a:latin typeface="Calibri" charset="0"/>
                <a:ea typeface="ＭＳ Ｐゴシック" charset="0"/>
                <a:cs typeface="ＭＳ Ｐゴシック" charset="0"/>
              </a:rPr>
              <a:t>Kantara</a:t>
            </a:r>
            <a:r>
              <a:rPr lang="en-US" dirty="0" smtClean="0">
                <a:latin typeface="Calibri" charset="0"/>
                <a:ea typeface="ＭＳ Ｐゴシック" charset="0"/>
                <a:cs typeface="ＭＳ Ｐゴシック" charset="0"/>
              </a:rPr>
              <a:t>, ITU, etc.</a:t>
            </a:r>
          </a:p>
          <a:p>
            <a:r>
              <a:rPr lang="en-US" dirty="0" smtClean="0">
                <a:latin typeface="Calibri" charset="0"/>
                <a:ea typeface="ＭＳ Ｐゴシック" charset="0"/>
                <a:cs typeface="ＭＳ Ｐゴシック" charset="0"/>
              </a:rPr>
              <a:t>Elements yet to be discovered…</a:t>
            </a:r>
            <a:endParaRPr lang="en-US" dirty="0">
              <a:latin typeface="Calibri" charset="0"/>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138557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“User” Element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Users, typically operating in one of several roles: employee, citizen, consumer, social, etc.</a:t>
            </a:r>
          </a:p>
          <a:p>
            <a:pPr lvl="1"/>
            <a:r>
              <a:rPr lang="en-US" dirty="0" smtClean="0"/>
              <a:t>Some attributes cut across roles (e.g. preferred language) and some attributes are unique to a certain role (e.g. avatars, employee ids)</a:t>
            </a:r>
          </a:p>
          <a:p>
            <a:pPr lvl="1"/>
            <a:r>
              <a:rPr lang="en-US" dirty="0" smtClean="0"/>
              <a:t>Roles may influence defaults, preferences, etc.</a:t>
            </a:r>
          </a:p>
          <a:p>
            <a:r>
              <a:rPr lang="en-US" dirty="0" smtClean="0"/>
              <a:t>One particular role – guardian (aka authoritative party, aka representative authority) is of particular importance and is distinguished by the subject of attribute assertions being different than the user making the assertions</a:t>
            </a:r>
          </a:p>
          <a:p>
            <a:pPr lvl="1"/>
            <a:r>
              <a:rPr lang="en-US" dirty="0" smtClean="0"/>
              <a:t>Importance for legal and government processes, COPPA</a:t>
            </a:r>
          </a:p>
          <a:p>
            <a:pPr lvl="1"/>
            <a:r>
              <a:rPr lang="en-US" dirty="0" smtClean="0"/>
              <a:t>Creates a useful user/subject distinction</a:t>
            </a:r>
          </a:p>
        </p:txBody>
      </p:sp>
    </p:spTree>
    <p:extLst>
      <p:ext uri="{BB962C8B-B14F-4D97-AF65-F5344CB8AC3E}">
        <p14:creationId xmlns:p14="http://schemas.microsoft.com/office/powerpoint/2010/main" val="505386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4" descr="GFX2_v5.png"/>
          <p:cNvPicPr>
            <a:picLocks noGrp="1" noChangeAspect="1"/>
          </p:cNvPicPr>
          <p:nvPr>
            <p:ph idx="1"/>
          </p:nvPr>
        </p:nvPicPr>
        <p:blipFill>
          <a:blip r:embed="rId2">
            <a:extLst>
              <a:ext uri="{28A0092B-C50C-407E-A947-70E740481C1C}">
                <a14:useLocalDpi xmlns:a14="http://schemas.microsoft.com/office/drawing/2010/main" val="0"/>
              </a:ext>
            </a:extLst>
          </a:blip>
          <a:srcRect t="10403" b="10403"/>
          <a:stretch>
            <a:fillRect/>
          </a:stretch>
        </p:blipFill>
        <p:spPr>
          <a:xfrm>
            <a:off x="685800" y="1189038"/>
            <a:ext cx="8001000" cy="4525962"/>
          </a:xfrm>
        </p:spPr>
      </p:pic>
      <p:sp>
        <p:nvSpPr>
          <p:cNvPr id="25602" name="Title 2"/>
          <p:cNvSpPr>
            <a:spLocks noGrp="1"/>
          </p:cNvSpPr>
          <p:nvPr>
            <p:ph type="title"/>
          </p:nvPr>
        </p:nvSpPr>
        <p:spPr>
          <a:xfrm>
            <a:off x="533400" y="274638"/>
            <a:ext cx="8153400" cy="792162"/>
          </a:xfrm>
        </p:spPr>
        <p:txBody>
          <a:bodyPr/>
          <a:lstStyle/>
          <a:p>
            <a:r>
              <a:rPr lang="en-US">
                <a:latin typeface="Calibri" charset="0"/>
                <a:ea typeface="ＭＳ Ｐゴシック" charset="0"/>
                <a:cs typeface="ＭＳ Ｐゴシック" charset="0"/>
              </a:rPr>
              <a:t>Attribute Ecosystem Elements </a:t>
            </a:r>
          </a:p>
        </p:txBody>
      </p:sp>
      <p:sp>
        <p:nvSpPr>
          <p:cNvPr id="4" name="Date Placeholder 3"/>
          <p:cNvSpPr>
            <a:spLocks noGrp="1"/>
          </p:cNvSpPr>
          <p:nvPr>
            <p:ph type="dt" sz="quarter" idx="10"/>
          </p:nvPr>
        </p:nvSpPr>
        <p:spPr/>
        <p:txBody>
          <a:bodyPr/>
          <a:lstStyle/>
          <a:p>
            <a:pPr>
              <a:defRPr/>
            </a:pPr>
            <a:fld id="{153685EA-331A-B043-AEDE-E4B3833312B8}" type="slidenum">
              <a:rPr lang="en-US" smtClean="0"/>
              <a:pPr>
                <a:defRPr/>
              </a:pPr>
              <a:t>9</a:t>
            </a:fld>
            <a:r>
              <a:rPr lang="en-US" smtClean="0"/>
              <a:t> – </a:t>
            </a:r>
            <a:fld id="{A6E3712E-7C5F-5847-9616-CDBA605F620D}" type="datetime1">
              <a:rPr lang="en-US" smtClean="0"/>
              <a:pPr>
                <a:defRPr/>
              </a:pPr>
              <a:t>1/2/13</a:t>
            </a:fld>
            <a:r>
              <a:rPr lang="en-US" smtClean="0"/>
              <a:t>, © 2012 Internet2</a:t>
            </a:r>
            <a:endParaRPr lang="en-US" dirty="0"/>
          </a:p>
        </p:txBody>
      </p:sp>
    </p:spTree>
    <p:extLst>
      <p:ext uri="{BB962C8B-B14F-4D97-AF65-F5344CB8AC3E}">
        <p14:creationId xmlns:p14="http://schemas.microsoft.com/office/powerpoint/2010/main" val="3575757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5270</TotalTime>
  <Words>916</Words>
  <Application>Microsoft Macintosh PowerPoint</Application>
  <PresentationFormat>On-screen Show (4:3)</PresentationFormat>
  <Paragraphs>121</Paragraphs>
  <Slides>23</Slides>
  <Notes>0</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Office Theme</vt:lpstr>
      <vt:lpstr>Custom Design</vt:lpstr>
      <vt:lpstr>1_Custom Design</vt:lpstr>
      <vt:lpstr>The Attribute Ecosystem</vt:lpstr>
      <vt:lpstr>The Attribute Ecosystem</vt:lpstr>
      <vt:lpstr>A part of the attribute ecosystem</vt:lpstr>
      <vt:lpstr>Elements of the Attribute Ecosystem     (an evolving understanding)</vt:lpstr>
      <vt:lpstr>Elements - 1</vt:lpstr>
      <vt:lpstr>Elements - 2</vt:lpstr>
      <vt:lpstr>Elements -3</vt:lpstr>
      <vt:lpstr>The “User” Element </vt:lpstr>
      <vt:lpstr>Attribute Ecosystem Elements </vt:lpstr>
      <vt:lpstr>Decomposing Google</vt:lpstr>
      <vt:lpstr>What Flows Within the Ecosystem</vt:lpstr>
      <vt:lpstr>Types of attributes (by authority)</vt:lpstr>
      <vt:lpstr>Standard enterprise attribute flow</vt:lpstr>
      <vt:lpstr>Sample associated meta flow</vt:lpstr>
      <vt:lpstr>Anchor trust flows</vt:lpstr>
      <vt:lpstr>Science Gateway/VO Scenario</vt:lpstr>
      <vt:lpstr>Anonymous Credential “Classic”</vt:lpstr>
      <vt:lpstr>Anonymous Credential from AA to IdP and then on to Apps (Federated anonymous credentials)</vt:lpstr>
      <vt:lpstr>Associated metaflow</vt:lpstr>
      <vt:lpstr>Representative Capacity Scenario</vt:lpstr>
      <vt:lpstr>Next steps</vt:lpstr>
      <vt:lpstr>Next call Discussion Topics</vt:lpstr>
      <vt:lpstr>Flow Icon Sheet</vt:lpstr>
    </vt:vector>
  </TitlesOfParts>
  <Company>Internet2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Klingenstein</dc:creator>
  <cp:lastModifiedBy>Ken Klingenstein</cp:lastModifiedBy>
  <cp:revision>67</cp:revision>
  <dcterms:created xsi:type="dcterms:W3CDTF">2012-12-08T03:38:22Z</dcterms:created>
  <dcterms:modified xsi:type="dcterms:W3CDTF">2013-01-03T04:25:50Z</dcterms:modified>
</cp:coreProperties>
</file>