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4" r:id="rId3"/>
    <p:sldId id="258" r:id="rId4"/>
    <p:sldId id="261" r:id="rId5"/>
    <p:sldId id="259" r:id="rId6"/>
    <p:sldId id="260" r:id="rId7"/>
    <p:sldId id="265"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B3530-6661-0045-84DD-66FAEFB09AB4}" type="datetimeFigureOut">
              <a:rPr lang="en-US" smtClean="0"/>
              <a:t>12/8/11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32427-2823-4540-B1F0-C47F5E5D8968}" type="slidenum">
              <a:rPr lang="en-US" smtClean="0"/>
              <a:t>‹#›</a:t>
            </a:fld>
            <a:endParaRPr lang="en-US"/>
          </a:p>
        </p:txBody>
      </p:sp>
    </p:spTree>
    <p:extLst>
      <p:ext uri="{BB962C8B-B14F-4D97-AF65-F5344CB8AC3E}">
        <p14:creationId xmlns:p14="http://schemas.microsoft.com/office/powerpoint/2010/main" val="4069277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1</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2</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3</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4</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5</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6</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7</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8</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0C912-D9A3-C841-A657-DC79D51F2CDF}" type="slidenum">
              <a:rPr lang="en-GB"/>
              <a:pPr/>
              <a:t>9</a:t>
            </a:fld>
            <a:endParaRPr lang="en-GB"/>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EA6C8E-FDD3-D643-9DB9-9CE59B4D0E97}" type="datetimeFigureOut">
              <a:rPr lang="en-US" smtClean="0"/>
              <a:t>12/8/11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247519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A6C8E-FDD3-D643-9DB9-9CE59B4D0E97}" type="datetimeFigureOut">
              <a:rPr lang="en-US" smtClean="0"/>
              <a:t>12/8/11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277575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A6C8E-FDD3-D643-9DB9-9CE59B4D0E97}" type="datetimeFigureOut">
              <a:rPr lang="en-US" smtClean="0"/>
              <a:t>12/8/11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212220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A6C8E-FDD3-D643-9DB9-9CE59B4D0E97}" type="datetimeFigureOut">
              <a:rPr lang="en-US" smtClean="0"/>
              <a:t>12/8/11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403744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A6C8E-FDD3-D643-9DB9-9CE59B4D0E97}" type="datetimeFigureOut">
              <a:rPr lang="en-US" smtClean="0"/>
              <a:t>12/8/11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62922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EA6C8E-FDD3-D643-9DB9-9CE59B4D0E97}" type="datetimeFigureOut">
              <a:rPr lang="en-US" smtClean="0"/>
              <a:t>12/8/11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218002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EA6C8E-FDD3-D643-9DB9-9CE59B4D0E97}" type="datetimeFigureOut">
              <a:rPr lang="en-US" smtClean="0"/>
              <a:t>12/8/11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367057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EA6C8E-FDD3-D643-9DB9-9CE59B4D0E97}" type="datetimeFigureOut">
              <a:rPr lang="en-US" smtClean="0"/>
              <a:t>12/8/11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311486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A6C8E-FDD3-D643-9DB9-9CE59B4D0E97}" type="datetimeFigureOut">
              <a:rPr lang="en-US" smtClean="0"/>
              <a:t>12/8/11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229889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A6C8E-FDD3-D643-9DB9-9CE59B4D0E97}" type="datetimeFigureOut">
              <a:rPr lang="en-US" smtClean="0"/>
              <a:t>12/8/11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15276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A6C8E-FDD3-D643-9DB9-9CE59B4D0E97}" type="datetimeFigureOut">
              <a:rPr lang="en-US" smtClean="0"/>
              <a:t>12/8/11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68CDF-06A4-E544-858D-59A1F4202F83}" type="slidenum">
              <a:rPr lang="en-US" smtClean="0"/>
              <a:t>‹#›</a:t>
            </a:fld>
            <a:endParaRPr lang="en-US"/>
          </a:p>
        </p:txBody>
      </p:sp>
    </p:spTree>
    <p:extLst>
      <p:ext uri="{BB962C8B-B14F-4D97-AF65-F5344CB8AC3E}">
        <p14:creationId xmlns:p14="http://schemas.microsoft.com/office/powerpoint/2010/main" val="3056130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A6C8E-FDD3-D643-9DB9-9CE59B4D0E97}" type="datetimeFigureOut">
              <a:rPr lang="en-US" smtClean="0"/>
              <a:t>12/8/11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68CDF-06A4-E544-858D-59A1F4202F83}" type="slidenum">
              <a:rPr lang="en-US" smtClean="0"/>
              <a:t>‹#›</a:t>
            </a:fld>
            <a:endParaRPr lang="en-US"/>
          </a:p>
        </p:txBody>
      </p:sp>
    </p:spTree>
    <p:extLst>
      <p:ext uri="{BB962C8B-B14F-4D97-AF65-F5344CB8AC3E}">
        <p14:creationId xmlns:p14="http://schemas.microsoft.com/office/powerpoint/2010/main" val="194080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hyperlink" Target="http://www.juniper.net/us/en/local/pdf/additional-resources/ponemon-perceptions-network-security.pdf" TargetMode="External"/><Relationship Id="rId4"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juniper.net/us/en/local/pdf/additional-resources/ponemon-perceptions-network-security.pdf" TargetMode="External"/><Relationship Id="rId4"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hyperlink" Target="http://www.juniper.net/us/en/local/pdf/additional-resources/ponemon-perceptions-network-security.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724400" y="426720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1" name="Rectangle 21"/>
          <p:cNvSpPr>
            <a:spLocks noChangeArrowheads="1"/>
          </p:cNvSpPr>
          <p:nvPr/>
        </p:nvSpPr>
        <p:spPr bwMode="auto">
          <a:xfrm>
            <a:off x="4724400" y="4953000"/>
            <a:ext cx="3962400"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200" dirty="0">
              <a:solidFill>
                <a:srgbClr val="4C4C4C"/>
              </a:solidFill>
              <a:latin typeface="Arial" charset="0"/>
            </a:endParaRPr>
          </a:p>
        </p:txBody>
      </p:sp>
      <p:sp>
        <p:nvSpPr>
          <p:cNvPr id="5143" name="Rectangle 23"/>
          <p:cNvSpPr>
            <a:spLocks noChangeArrowheads="1"/>
          </p:cNvSpPr>
          <p:nvPr/>
        </p:nvSpPr>
        <p:spPr bwMode="auto">
          <a:xfrm>
            <a:off x="381000" y="5608638"/>
            <a:ext cx="3962400"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200" dirty="0">
              <a:solidFill>
                <a:srgbClr val="4C4C4C"/>
              </a:solidFill>
              <a:latin typeface="Arial" charset="0"/>
            </a:endParaRPr>
          </a:p>
        </p:txBody>
      </p:sp>
      <p:sp>
        <p:nvSpPr>
          <p:cNvPr id="2" name="TextBox 1"/>
          <p:cNvSpPr txBox="1"/>
          <p:nvPr/>
        </p:nvSpPr>
        <p:spPr>
          <a:xfrm>
            <a:off x="323527" y="548680"/>
            <a:ext cx="8515671" cy="523220"/>
          </a:xfrm>
          <a:prstGeom prst="rect">
            <a:avLst/>
          </a:prstGeom>
          <a:noFill/>
        </p:spPr>
        <p:txBody>
          <a:bodyPr wrap="square" rtlCol="0">
            <a:spAutoFit/>
          </a:bodyPr>
          <a:lstStyle/>
          <a:p>
            <a:pPr algn="ctr"/>
            <a:r>
              <a:rPr lang="en-US" sz="2800" b="1" dirty="0" smtClean="0">
                <a:solidFill>
                  <a:schemeClr val="accent5">
                    <a:lumMod val="75000"/>
                  </a:schemeClr>
                </a:solidFill>
              </a:rPr>
              <a:t>Hacking in the Pharmaceutical Industry</a:t>
            </a:r>
          </a:p>
        </p:txBody>
      </p:sp>
      <p:sp>
        <p:nvSpPr>
          <p:cNvPr id="7" name="TextBox 6"/>
          <p:cNvSpPr txBox="1"/>
          <p:nvPr/>
        </p:nvSpPr>
        <p:spPr>
          <a:xfrm>
            <a:off x="0" y="1232305"/>
            <a:ext cx="4572000" cy="5509201"/>
          </a:xfrm>
          <a:prstGeom prst="rect">
            <a:avLst/>
          </a:prstGeom>
          <a:noFill/>
        </p:spPr>
        <p:txBody>
          <a:bodyPr wrap="square" rtlCol="0">
            <a:spAutoFit/>
          </a:bodyPr>
          <a:lstStyle/>
          <a:p>
            <a:pPr algn="just"/>
            <a:r>
              <a:rPr lang="en-US" b="1" dirty="0" smtClean="0">
                <a:solidFill>
                  <a:srgbClr val="31859C"/>
                </a:solidFill>
              </a:rPr>
              <a:t>*Eli Lilly Settles FTC Charges Concerning Security Breach</a:t>
            </a:r>
          </a:p>
          <a:p>
            <a:pPr algn="just"/>
            <a:r>
              <a:rPr lang="en-US" sz="1400" dirty="0" smtClean="0"/>
              <a:t>Company Disclosed E-mail Addresses of 669 Subscribers to its Prozac Reminder Service</a:t>
            </a:r>
            <a:endParaRPr lang="en-US" sz="1400" b="1" dirty="0"/>
          </a:p>
          <a:p>
            <a:pPr algn="just"/>
            <a:r>
              <a:rPr lang="en-US" b="1" dirty="0" smtClean="0">
                <a:solidFill>
                  <a:srgbClr val="31859C"/>
                </a:solidFill>
              </a:rPr>
              <a:t>*Novartis India Website Hacked</a:t>
            </a:r>
          </a:p>
          <a:p>
            <a:pPr algn="just"/>
            <a:r>
              <a:rPr lang="en-US" sz="1600" b="1" dirty="0" smtClean="0">
                <a:solidFill>
                  <a:srgbClr val="31859C"/>
                </a:solidFill>
              </a:rPr>
              <a:t>4/9/2009</a:t>
            </a:r>
          </a:p>
          <a:p>
            <a:pPr algn="just"/>
            <a:r>
              <a:rPr lang="en-US" sz="1400" dirty="0"/>
              <a:t>The website of the Indian arm of Swiss drug major </a:t>
            </a:r>
            <a:r>
              <a:rPr lang="en-US" sz="1400" b="1" dirty="0"/>
              <a:t>Novartis</a:t>
            </a:r>
            <a:r>
              <a:rPr lang="en-US" sz="1400" dirty="0"/>
              <a:t> was </a:t>
            </a:r>
            <a:r>
              <a:rPr lang="en-US" sz="1400" b="1" dirty="0"/>
              <a:t>hacked</a:t>
            </a:r>
            <a:r>
              <a:rPr lang="en-US" sz="1400" dirty="0"/>
              <a:t> on Tuesday.</a:t>
            </a:r>
          </a:p>
          <a:p>
            <a:pPr algn="just"/>
            <a:r>
              <a:rPr lang="en-US" sz="1400" dirty="0"/>
              <a:t>When contacted, a company spokesperson confirmed the report to PTI, saying "we will make all efforts to ensure that the website is up and running at the earliest</a:t>
            </a:r>
            <a:r>
              <a:rPr lang="en-US" sz="1400" dirty="0" smtClean="0"/>
              <a:t>.”</a:t>
            </a:r>
            <a:endParaRPr lang="en-US" b="1" dirty="0"/>
          </a:p>
          <a:p>
            <a:pPr algn="just"/>
            <a:r>
              <a:rPr lang="en-US" b="1" dirty="0" smtClean="0">
                <a:solidFill>
                  <a:srgbClr val="31859C"/>
                </a:solidFill>
              </a:rPr>
              <a:t>*Anonymous hackers hit </a:t>
            </a:r>
            <a:r>
              <a:rPr lang="en-US" b="1" dirty="0" err="1" smtClean="0">
                <a:solidFill>
                  <a:srgbClr val="31859C"/>
                </a:solidFill>
              </a:rPr>
              <a:t>pharma</a:t>
            </a:r>
            <a:r>
              <a:rPr lang="en-US" b="1" dirty="0" smtClean="0">
                <a:solidFill>
                  <a:srgbClr val="31859C"/>
                </a:solidFill>
              </a:rPr>
              <a:t> giant, Bayer's website</a:t>
            </a:r>
          </a:p>
          <a:p>
            <a:pPr algn="just"/>
            <a:r>
              <a:rPr lang="en-US" sz="1600" b="1" dirty="0" smtClean="0">
                <a:solidFill>
                  <a:srgbClr val="31859C"/>
                </a:solidFill>
              </a:rPr>
              <a:t>6/27/2011</a:t>
            </a:r>
            <a:endParaRPr lang="en-US" sz="1600" b="1" dirty="0">
              <a:solidFill>
                <a:srgbClr val="31859C"/>
              </a:solidFill>
            </a:endParaRPr>
          </a:p>
          <a:p>
            <a:pPr algn="just"/>
            <a:r>
              <a:rPr lang="en-US" sz="1400" dirty="0" smtClean="0"/>
              <a:t>Bayer confirms "illegal interference" with Italian website after Anonymous-affiliated hackers make Twitter boast</a:t>
            </a:r>
            <a:endParaRPr lang="en-US" b="1" dirty="0" smtClean="0"/>
          </a:p>
          <a:p>
            <a:pPr algn="just"/>
            <a:r>
              <a:rPr lang="en-US" b="1" dirty="0" smtClean="0">
                <a:solidFill>
                  <a:srgbClr val="31859C"/>
                </a:solidFill>
              </a:rPr>
              <a:t>*Pfizer Facebook Page Hacked on 7/22/11</a:t>
            </a:r>
          </a:p>
          <a:p>
            <a:pPr algn="just"/>
            <a:r>
              <a:rPr lang="en-US" sz="1400" dirty="0"/>
              <a:t>Pfizer has regained control of its corporate Facebook page after hackers temporarily defaced it earlier this week</a:t>
            </a:r>
            <a:r>
              <a:rPr lang="en-US" dirty="0" smtClean="0"/>
              <a:t>.</a:t>
            </a:r>
          </a:p>
          <a:p>
            <a:endParaRPr lang="en-US" dirty="0"/>
          </a:p>
          <a:p>
            <a:endParaRPr lang="en-US" dirty="0"/>
          </a:p>
          <a:p>
            <a:endParaRPr lang="en-US" b="1" dirty="0" smtClean="0"/>
          </a:p>
        </p:txBody>
      </p:sp>
      <p:sp>
        <p:nvSpPr>
          <p:cNvPr id="8" name="TextBox 7"/>
          <p:cNvSpPr txBox="1"/>
          <p:nvPr/>
        </p:nvSpPr>
        <p:spPr>
          <a:xfrm>
            <a:off x="4724400" y="1343209"/>
            <a:ext cx="4114800" cy="2585323"/>
          </a:xfrm>
          <a:prstGeom prst="rect">
            <a:avLst/>
          </a:prstGeom>
          <a:noFill/>
        </p:spPr>
        <p:txBody>
          <a:bodyPr wrap="square" rtlCol="0">
            <a:spAutoFit/>
          </a:bodyPr>
          <a:lstStyle/>
          <a:p>
            <a:pPr algn="just"/>
            <a:r>
              <a:rPr lang="en-US" b="1" dirty="0" smtClean="0">
                <a:solidFill>
                  <a:srgbClr val="31859C"/>
                </a:solidFill>
              </a:rPr>
              <a:t>GSK E-mail </a:t>
            </a:r>
            <a:r>
              <a:rPr lang="en-US" b="1" dirty="0">
                <a:solidFill>
                  <a:srgbClr val="31859C"/>
                </a:solidFill>
              </a:rPr>
              <a:t>D</a:t>
            </a:r>
            <a:r>
              <a:rPr lang="en-US" b="1" dirty="0" smtClean="0">
                <a:solidFill>
                  <a:srgbClr val="31859C"/>
                </a:solidFill>
              </a:rPr>
              <a:t>atabase Hacked</a:t>
            </a:r>
          </a:p>
          <a:p>
            <a:pPr algn="just"/>
            <a:r>
              <a:rPr lang="en-US" sz="1600" b="1" dirty="0" smtClean="0">
                <a:solidFill>
                  <a:srgbClr val="31859C"/>
                </a:solidFill>
              </a:rPr>
              <a:t>4/11/2011</a:t>
            </a:r>
          </a:p>
          <a:p>
            <a:pPr algn="just"/>
            <a:r>
              <a:rPr lang="en-US" sz="1400" dirty="0"/>
              <a:t>On April 4, 2011, we were informed by Epsilon, a company we have used to manage email communications on our product websites, that files containing the email addresses of some of our consumers were accessed by an unauthorized third party. You are receiving this message because you have registered on one of our product websites. For a list of our products, please visit our website, </a:t>
            </a:r>
            <a:endParaRPr lang="en-US" sz="1400" dirty="0" smtClean="0"/>
          </a:p>
          <a:p>
            <a:pPr algn="just"/>
            <a:r>
              <a:rPr lang="en-US" sz="1400" dirty="0" smtClean="0"/>
              <a:t>http</a:t>
            </a:r>
            <a:r>
              <a:rPr lang="en-US" sz="1400" dirty="0"/>
              <a:t>://</a:t>
            </a:r>
            <a:r>
              <a:rPr lang="en-US" sz="1400" dirty="0" err="1"/>
              <a:t>us.gsk.com</a:t>
            </a:r>
            <a:r>
              <a:rPr lang="en-US" sz="1400" dirty="0" smtClean="0"/>
              <a:t>/</a:t>
            </a:r>
            <a:endParaRPr lang="en-US" sz="1400" dirty="0"/>
          </a:p>
        </p:txBody>
      </p:sp>
      <p:sp>
        <p:nvSpPr>
          <p:cNvPr id="10" name="TextBox 9"/>
          <p:cNvSpPr txBox="1"/>
          <p:nvPr/>
        </p:nvSpPr>
        <p:spPr>
          <a:xfrm>
            <a:off x="4724400" y="4408169"/>
            <a:ext cx="4114799" cy="2185214"/>
          </a:xfrm>
          <a:prstGeom prst="rect">
            <a:avLst/>
          </a:prstGeom>
          <a:noFill/>
        </p:spPr>
        <p:txBody>
          <a:bodyPr wrap="square" rtlCol="0">
            <a:spAutoFit/>
          </a:bodyPr>
          <a:lstStyle/>
          <a:p>
            <a:r>
              <a:rPr lang="en-US" b="1" dirty="0" smtClean="0">
                <a:solidFill>
                  <a:srgbClr val="31859C"/>
                </a:solidFill>
              </a:rPr>
              <a:t>Genentech Patients Suffer a Security Breach</a:t>
            </a:r>
          </a:p>
          <a:p>
            <a:r>
              <a:rPr lang="en-US" sz="1600" b="1" dirty="0" smtClean="0">
                <a:solidFill>
                  <a:srgbClr val="31859C"/>
                </a:solidFill>
              </a:rPr>
              <a:t>October 12, 2011</a:t>
            </a:r>
          </a:p>
          <a:p>
            <a:r>
              <a:rPr lang="en-US" sz="1400" dirty="0" smtClean="0"/>
              <a:t>This </a:t>
            </a:r>
            <a:r>
              <a:rPr lang="en-US" sz="1400" dirty="0"/>
              <a:t>includes such information as name; address; phone; date of birth; e-mail address; driver’s license number; Social Security number; medical information and health insurance information, according to a September 29 letter that the Roche unit wrote to the New Hampshire Attorney General</a:t>
            </a:r>
            <a:endParaRPr lang="en-US" sz="1400" b="1" dirty="0"/>
          </a:p>
        </p:txBody>
      </p:sp>
    </p:spTree>
    <p:extLst>
      <p:ext uri="{BB962C8B-B14F-4D97-AF65-F5344CB8AC3E}">
        <p14:creationId xmlns:p14="http://schemas.microsoft.com/office/powerpoint/2010/main" val="14300534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1" name="Rectangle 21"/>
          <p:cNvSpPr>
            <a:spLocks noChangeArrowheads="1"/>
          </p:cNvSpPr>
          <p:nvPr/>
        </p:nvSpPr>
        <p:spPr bwMode="auto">
          <a:xfrm>
            <a:off x="4724400" y="4953000"/>
            <a:ext cx="3962400"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200" dirty="0">
              <a:solidFill>
                <a:srgbClr val="4C4C4C"/>
              </a:solidFill>
              <a:latin typeface="Arial" charset="0"/>
            </a:endParaRPr>
          </a:p>
        </p:txBody>
      </p:sp>
      <p:sp>
        <p:nvSpPr>
          <p:cNvPr id="5143" name="Rectangle 23"/>
          <p:cNvSpPr>
            <a:spLocks noChangeArrowheads="1"/>
          </p:cNvSpPr>
          <p:nvPr/>
        </p:nvSpPr>
        <p:spPr bwMode="auto">
          <a:xfrm>
            <a:off x="381000" y="5608638"/>
            <a:ext cx="3962400"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200" dirty="0">
              <a:solidFill>
                <a:srgbClr val="4C4C4C"/>
              </a:solidFill>
              <a:latin typeface="Arial" charset="0"/>
            </a:endParaRPr>
          </a:p>
        </p:txBody>
      </p:sp>
      <p:sp>
        <p:nvSpPr>
          <p:cNvPr id="2" name="TextBox 1"/>
          <p:cNvSpPr txBox="1"/>
          <p:nvPr/>
        </p:nvSpPr>
        <p:spPr>
          <a:xfrm>
            <a:off x="323528" y="548680"/>
            <a:ext cx="8515672" cy="523220"/>
          </a:xfrm>
          <a:prstGeom prst="rect">
            <a:avLst/>
          </a:prstGeom>
          <a:noFill/>
        </p:spPr>
        <p:txBody>
          <a:bodyPr wrap="square" rtlCol="0">
            <a:spAutoFit/>
          </a:bodyPr>
          <a:lstStyle/>
          <a:p>
            <a:pPr algn="ctr"/>
            <a:r>
              <a:rPr lang="en-US" sz="2800" b="1" dirty="0">
                <a:solidFill>
                  <a:srgbClr val="31859C"/>
                </a:solidFill>
              </a:rPr>
              <a:t>Top 5 U.S. Government Web Sites Hacked in 2011</a:t>
            </a:r>
            <a:endParaRPr lang="en-US" sz="2800" dirty="0" smtClean="0">
              <a:solidFill>
                <a:srgbClr val="31859C"/>
              </a:solidFill>
            </a:endParaRPr>
          </a:p>
        </p:txBody>
      </p:sp>
      <p:sp>
        <p:nvSpPr>
          <p:cNvPr id="3" name="TextBox 2"/>
          <p:cNvSpPr txBox="1"/>
          <p:nvPr/>
        </p:nvSpPr>
        <p:spPr>
          <a:xfrm>
            <a:off x="381000" y="1079011"/>
            <a:ext cx="8458200" cy="5909311"/>
          </a:xfrm>
          <a:prstGeom prst="rect">
            <a:avLst/>
          </a:prstGeom>
          <a:noFill/>
        </p:spPr>
        <p:txBody>
          <a:bodyPr wrap="square" rtlCol="0">
            <a:spAutoFit/>
          </a:bodyPr>
          <a:lstStyle/>
          <a:p>
            <a:pPr algn="just"/>
            <a:r>
              <a:rPr lang="en-US" dirty="0" smtClean="0">
                <a:solidFill>
                  <a:srgbClr val="31859C"/>
                </a:solidFill>
              </a:rPr>
              <a:t>*</a:t>
            </a:r>
            <a:r>
              <a:rPr lang="en-US" b="1" dirty="0">
                <a:solidFill>
                  <a:srgbClr val="31859C"/>
                </a:solidFill>
              </a:rPr>
              <a:t>The U.S. </a:t>
            </a:r>
            <a:r>
              <a:rPr lang="en-US" b="1" dirty="0" smtClean="0">
                <a:solidFill>
                  <a:srgbClr val="31859C"/>
                </a:solidFill>
              </a:rPr>
              <a:t>Senate</a:t>
            </a:r>
          </a:p>
          <a:p>
            <a:pPr algn="just"/>
            <a:r>
              <a:rPr lang="en-US" dirty="0" smtClean="0"/>
              <a:t>Back </a:t>
            </a:r>
            <a:r>
              <a:rPr lang="en-US" dirty="0"/>
              <a:t>in June, </a:t>
            </a:r>
            <a:r>
              <a:rPr lang="en-US" dirty="0" err="1"/>
              <a:t>LulzSec</a:t>
            </a:r>
            <a:r>
              <a:rPr lang="en-US" dirty="0"/>
              <a:t> claimed responsibility for a successful </a:t>
            </a:r>
            <a:r>
              <a:rPr lang="en-US" dirty="0" err="1"/>
              <a:t>cyberattack</a:t>
            </a:r>
            <a:r>
              <a:rPr lang="en-US" dirty="0"/>
              <a:t> on the U.S. Senate Web site</a:t>
            </a:r>
            <a:r>
              <a:rPr lang="en-US" dirty="0" smtClean="0"/>
              <a:t>.</a:t>
            </a:r>
            <a:endParaRPr lang="en-US" b="1" dirty="0"/>
          </a:p>
          <a:p>
            <a:pPr algn="just"/>
            <a:r>
              <a:rPr lang="en-US" b="1" dirty="0" smtClean="0">
                <a:solidFill>
                  <a:srgbClr val="31859C"/>
                </a:solidFill>
              </a:rPr>
              <a:t>*</a:t>
            </a:r>
            <a:r>
              <a:rPr lang="en-US" b="1" dirty="0">
                <a:solidFill>
                  <a:srgbClr val="31859C"/>
                </a:solidFill>
              </a:rPr>
              <a:t>The </a:t>
            </a:r>
            <a:r>
              <a:rPr lang="en-US" b="1" dirty="0" smtClean="0">
                <a:solidFill>
                  <a:srgbClr val="31859C"/>
                </a:solidFill>
              </a:rPr>
              <a:t>Pentagon</a:t>
            </a:r>
          </a:p>
          <a:p>
            <a:pPr algn="just"/>
            <a:r>
              <a:rPr lang="en-US" dirty="0" smtClean="0"/>
              <a:t>In July, Deputy U.S. Secretary of Defense William Lynn admitted that a "foreign intelligence service" stole 24,000 sensitive defense department files in a single March operation</a:t>
            </a:r>
            <a:endParaRPr lang="en-US" b="1" dirty="0" smtClean="0"/>
          </a:p>
          <a:p>
            <a:pPr algn="just"/>
            <a:r>
              <a:rPr lang="en-US" b="1" dirty="0" smtClean="0">
                <a:solidFill>
                  <a:srgbClr val="31859C"/>
                </a:solidFill>
              </a:rPr>
              <a:t>*The CIA</a:t>
            </a:r>
          </a:p>
          <a:p>
            <a:pPr algn="just"/>
            <a:r>
              <a:rPr lang="en-US" dirty="0" smtClean="0"/>
              <a:t>America's own Central Intelligence Agency saw its worst nightmare come true when </a:t>
            </a:r>
            <a:r>
              <a:rPr lang="en-US" dirty="0" err="1" smtClean="0"/>
              <a:t>www.cia.gov</a:t>
            </a:r>
            <a:r>
              <a:rPr lang="en-US" dirty="0" smtClean="0"/>
              <a:t> went down on July 15, with the hacker group </a:t>
            </a:r>
            <a:r>
              <a:rPr lang="en-US" dirty="0" err="1" smtClean="0"/>
              <a:t>LulzSec</a:t>
            </a:r>
            <a:r>
              <a:rPr lang="en-US" dirty="0" smtClean="0"/>
              <a:t> claiming responsibility.</a:t>
            </a:r>
            <a:endParaRPr lang="en-US" b="1" dirty="0" smtClean="0"/>
          </a:p>
          <a:p>
            <a:pPr algn="just"/>
            <a:r>
              <a:rPr lang="en-US" b="1" dirty="0" smtClean="0">
                <a:solidFill>
                  <a:srgbClr val="31859C"/>
                </a:solidFill>
              </a:rPr>
              <a:t>*NASA</a:t>
            </a:r>
          </a:p>
          <a:p>
            <a:pPr algn="just"/>
            <a:r>
              <a:rPr lang="en-US" dirty="0" smtClean="0"/>
              <a:t>Hackers </a:t>
            </a:r>
            <a:r>
              <a:rPr lang="en-US" dirty="0"/>
              <a:t>reportedly compromised page on NASA's Jet Propulsion Laboratory Web site. The online attack came just days before the final launch of NASA's shuttle Endeavor, which was scheduled for May </a:t>
            </a:r>
            <a:r>
              <a:rPr lang="en-US" dirty="0" smtClean="0"/>
              <a:t>16.</a:t>
            </a:r>
          </a:p>
          <a:p>
            <a:pPr algn="just"/>
            <a:r>
              <a:rPr lang="en-US" b="1" dirty="0" smtClean="0">
                <a:solidFill>
                  <a:srgbClr val="31859C"/>
                </a:solidFill>
              </a:rPr>
              <a:t>*FBI</a:t>
            </a:r>
          </a:p>
          <a:p>
            <a:pPr algn="just"/>
            <a:r>
              <a:rPr lang="en-US" dirty="0" smtClean="0"/>
              <a:t>The </a:t>
            </a:r>
            <a:r>
              <a:rPr lang="en-US" dirty="0"/>
              <a:t>month of June this year witnessed another high profile government agency falling prey to hackers.</a:t>
            </a:r>
            <a:endParaRPr lang="en-US" b="1" dirty="0" smtClean="0"/>
          </a:p>
          <a:p>
            <a:endParaRPr lang="en-US" b="1" dirty="0" smtClean="0"/>
          </a:p>
          <a:p>
            <a:r>
              <a:rPr lang="en-US" b="1" dirty="0"/>
              <a:t>	</a:t>
            </a:r>
            <a:endParaRPr lang="en-US" b="1" dirty="0" smtClean="0"/>
          </a:p>
          <a:p>
            <a:endParaRPr lang="en-US" dirty="0"/>
          </a:p>
        </p:txBody>
      </p:sp>
    </p:spTree>
    <p:extLst>
      <p:ext uri="{BB962C8B-B14F-4D97-AF65-F5344CB8AC3E}">
        <p14:creationId xmlns:p14="http://schemas.microsoft.com/office/powerpoint/2010/main" val="11356663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724400" y="352233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323528" y="548680"/>
            <a:ext cx="8515672" cy="523220"/>
          </a:xfrm>
          <a:prstGeom prst="rect">
            <a:avLst/>
          </a:prstGeom>
          <a:noFill/>
        </p:spPr>
        <p:txBody>
          <a:bodyPr wrap="square" rtlCol="0">
            <a:spAutoFit/>
          </a:bodyPr>
          <a:lstStyle/>
          <a:p>
            <a:pPr algn="ctr"/>
            <a:r>
              <a:rPr lang="en-US" sz="2800" b="1" dirty="0" smtClean="0">
                <a:solidFill>
                  <a:srgbClr val="31859C"/>
                </a:solidFill>
              </a:rPr>
              <a:t>Security Breaches in the Health Care Industry</a:t>
            </a:r>
          </a:p>
        </p:txBody>
      </p:sp>
      <p:sp>
        <p:nvSpPr>
          <p:cNvPr id="5" name="TextBox 4"/>
          <p:cNvSpPr txBox="1"/>
          <p:nvPr/>
        </p:nvSpPr>
        <p:spPr>
          <a:xfrm>
            <a:off x="323527" y="1219201"/>
            <a:ext cx="4060707" cy="1877437"/>
          </a:xfrm>
          <a:prstGeom prst="rect">
            <a:avLst/>
          </a:prstGeom>
          <a:noFill/>
        </p:spPr>
        <p:txBody>
          <a:bodyPr wrap="square" rtlCol="0">
            <a:spAutoFit/>
          </a:bodyPr>
          <a:lstStyle/>
          <a:p>
            <a:pPr algn="just"/>
            <a:r>
              <a:rPr lang="en-US" b="1" dirty="0">
                <a:solidFill>
                  <a:srgbClr val="31859C"/>
                </a:solidFill>
              </a:rPr>
              <a:t>Aetna named in security-breach </a:t>
            </a:r>
            <a:r>
              <a:rPr lang="en-US" b="1" dirty="0" smtClean="0">
                <a:solidFill>
                  <a:srgbClr val="31859C"/>
                </a:solidFill>
              </a:rPr>
              <a:t>lawsuit</a:t>
            </a:r>
          </a:p>
          <a:p>
            <a:pPr algn="just"/>
            <a:r>
              <a:rPr lang="en-US" sz="1400" dirty="0" smtClean="0"/>
              <a:t>June 2009: Aetna Inc. is being sued for a data breach that allegedly exposed current, former and prospective employees’ personal information to the Web. </a:t>
            </a:r>
          </a:p>
          <a:p>
            <a:pPr algn="just"/>
            <a:r>
              <a:rPr lang="en-US" sz="1400" dirty="0" smtClean="0"/>
              <a:t>Aetna also suffered a similar data breach in 2006</a:t>
            </a:r>
          </a:p>
          <a:p>
            <a:endParaRPr lang="en-US" sz="1400" dirty="0"/>
          </a:p>
          <a:p>
            <a:endParaRPr lang="en-US" sz="1400" dirty="0" smtClean="0"/>
          </a:p>
        </p:txBody>
      </p:sp>
      <p:sp>
        <p:nvSpPr>
          <p:cNvPr id="6" name="TextBox 5"/>
          <p:cNvSpPr txBox="1"/>
          <p:nvPr/>
        </p:nvSpPr>
        <p:spPr>
          <a:xfrm>
            <a:off x="304800" y="2566567"/>
            <a:ext cx="3917621" cy="1569661"/>
          </a:xfrm>
          <a:prstGeom prst="rect">
            <a:avLst/>
          </a:prstGeom>
          <a:noFill/>
        </p:spPr>
        <p:txBody>
          <a:bodyPr wrap="square" rtlCol="0">
            <a:spAutoFit/>
          </a:bodyPr>
          <a:lstStyle/>
          <a:p>
            <a:pPr algn="just"/>
            <a:r>
              <a:rPr lang="en-US" b="1" dirty="0">
                <a:solidFill>
                  <a:srgbClr val="31859C"/>
                </a:solidFill>
              </a:rPr>
              <a:t>Fears over patient data as NHS computers are </a:t>
            </a:r>
            <a:r>
              <a:rPr lang="en-US" b="1" dirty="0" smtClean="0">
                <a:solidFill>
                  <a:srgbClr val="31859C"/>
                </a:solidFill>
              </a:rPr>
              <a:t>hacked</a:t>
            </a:r>
          </a:p>
          <a:p>
            <a:pPr algn="just"/>
            <a:r>
              <a:rPr lang="en-US" b="1" dirty="0" smtClean="0">
                <a:solidFill>
                  <a:srgbClr val="31859C"/>
                </a:solidFill>
              </a:rPr>
              <a:t>June 9, 2011</a:t>
            </a:r>
          </a:p>
          <a:p>
            <a:pPr algn="just"/>
            <a:r>
              <a:rPr lang="en-US" sz="1400" dirty="0"/>
              <a:t>Computer hackers have penetrated NHS systems, triggering fears that the security of highly sensitive patient records is at risk</a:t>
            </a:r>
            <a:r>
              <a:rPr lang="en-US" sz="1400" dirty="0" smtClean="0"/>
              <a:t>.</a:t>
            </a:r>
            <a:endParaRPr lang="en-US" sz="1400" b="1" dirty="0"/>
          </a:p>
        </p:txBody>
      </p:sp>
      <p:sp>
        <p:nvSpPr>
          <p:cNvPr id="7" name="TextBox 6"/>
          <p:cNvSpPr txBox="1"/>
          <p:nvPr/>
        </p:nvSpPr>
        <p:spPr>
          <a:xfrm>
            <a:off x="304799" y="4136228"/>
            <a:ext cx="3917621" cy="2092881"/>
          </a:xfrm>
          <a:prstGeom prst="rect">
            <a:avLst/>
          </a:prstGeom>
          <a:noFill/>
        </p:spPr>
        <p:txBody>
          <a:bodyPr wrap="square" rtlCol="0">
            <a:spAutoFit/>
          </a:bodyPr>
          <a:lstStyle/>
          <a:p>
            <a:pPr algn="just"/>
            <a:r>
              <a:rPr lang="en-US" b="1" dirty="0">
                <a:solidFill>
                  <a:srgbClr val="31859C"/>
                </a:solidFill>
              </a:rPr>
              <a:t>Patient Data Losses Jump 32</a:t>
            </a:r>
            <a:r>
              <a:rPr lang="en-US" b="1" dirty="0" smtClean="0">
                <a:solidFill>
                  <a:srgbClr val="31859C"/>
                </a:solidFill>
              </a:rPr>
              <a:t>%</a:t>
            </a:r>
          </a:p>
          <a:p>
            <a:pPr algn="just"/>
            <a:r>
              <a:rPr lang="en-US" sz="1400" dirty="0"/>
              <a:t>The frequency of patient data losses at healthcare organizations has increased by 32% compared to last year, with nearly half (49%) of respondents citing lost or stolen computing devices such as laptops, tablets, and smartphones, according to recently published figures from the </a:t>
            </a:r>
            <a:r>
              <a:rPr lang="en-US" sz="1400" dirty="0" err="1"/>
              <a:t>Ponemon</a:t>
            </a:r>
            <a:r>
              <a:rPr lang="en-US" sz="1400" dirty="0"/>
              <a:t> Institute's second annual benchmark study on patient data security.</a:t>
            </a:r>
          </a:p>
        </p:txBody>
      </p:sp>
      <p:sp>
        <p:nvSpPr>
          <p:cNvPr id="8" name="TextBox 7"/>
          <p:cNvSpPr txBox="1"/>
          <p:nvPr/>
        </p:nvSpPr>
        <p:spPr>
          <a:xfrm>
            <a:off x="4724400" y="1219201"/>
            <a:ext cx="4114800" cy="2492990"/>
          </a:xfrm>
          <a:prstGeom prst="rect">
            <a:avLst/>
          </a:prstGeom>
          <a:noFill/>
        </p:spPr>
        <p:txBody>
          <a:bodyPr wrap="square" rtlCol="0">
            <a:spAutoFit/>
          </a:bodyPr>
          <a:lstStyle/>
          <a:p>
            <a:pPr algn="just"/>
            <a:r>
              <a:rPr lang="en-US" b="1" dirty="0">
                <a:solidFill>
                  <a:srgbClr val="31859C"/>
                </a:solidFill>
              </a:rPr>
              <a:t>Military Health Plan Data Breach Threatens 4.9 </a:t>
            </a:r>
            <a:r>
              <a:rPr lang="en-US" b="1" dirty="0" smtClean="0">
                <a:solidFill>
                  <a:srgbClr val="31859C"/>
                </a:solidFill>
              </a:rPr>
              <a:t>Million</a:t>
            </a:r>
          </a:p>
          <a:p>
            <a:pPr algn="just"/>
            <a:r>
              <a:rPr lang="en-US" sz="1600" b="1" dirty="0" smtClean="0">
                <a:solidFill>
                  <a:srgbClr val="31859C"/>
                </a:solidFill>
              </a:rPr>
              <a:t>October 4, 2011</a:t>
            </a:r>
          </a:p>
          <a:p>
            <a:pPr algn="just"/>
            <a:r>
              <a:rPr lang="en-US" sz="1400" dirty="0"/>
              <a:t>A data breach involving nearly 5 million people treated at military healthcare facilities over a 19-year period is raising questions about whether U.S. Federal Trade Commission (FTC) rules supersede Health Insurance Portability and Accountability Act (HIPAA) regulations.</a:t>
            </a:r>
            <a:endParaRPr lang="en-US" sz="1400" b="1" dirty="0" smtClean="0"/>
          </a:p>
          <a:p>
            <a:endParaRPr lang="en-US" dirty="0"/>
          </a:p>
        </p:txBody>
      </p:sp>
      <p:sp>
        <p:nvSpPr>
          <p:cNvPr id="9" name="TextBox 8"/>
          <p:cNvSpPr txBox="1"/>
          <p:nvPr/>
        </p:nvSpPr>
        <p:spPr>
          <a:xfrm>
            <a:off x="4848305" y="3712191"/>
            <a:ext cx="3990895" cy="2893100"/>
          </a:xfrm>
          <a:prstGeom prst="rect">
            <a:avLst/>
          </a:prstGeom>
          <a:noFill/>
        </p:spPr>
        <p:txBody>
          <a:bodyPr wrap="square" rtlCol="0">
            <a:spAutoFit/>
          </a:bodyPr>
          <a:lstStyle/>
          <a:p>
            <a:r>
              <a:rPr lang="en-US" b="1" dirty="0">
                <a:solidFill>
                  <a:srgbClr val="31859C"/>
                </a:solidFill>
              </a:rPr>
              <a:t>Massive Healthcare Security Breach in Puerto </a:t>
            </a:r>
            <a:r>
              <a:rPr lang="en-US" b="1" dirty="0" smtClean="0">
                <a:solidFill>
                  <a:srgbClr val="31859C"/>
                </a:solidFill>
              </a:rPr>
              <a:t>Rico</a:t>
            </a:r>
          </a:p>
          <a:p>
            <a:r>
              <a:rPr lang="en-US" sz="1600" dirty="0" smtClean="0">
                <a:solidFill>
                  <a:srgbClr val="31859C"/>
                </a:solidFill>
              </a:rPr>
              <a:t>November 29, 2010</a:t>
            </a:r>
          </a:p>
          <a:p>
            <a:r>
              <a:rPr lang="en-US" sz="1400" dirty="0"/>
              <a:t>A data breach at a managed care service provider in Puerto Rico may have exposed personal information on over 400,000 customers</a:t>
            </a:r>
            <a:r>
              <a:rPr lang="en-US" sz="1400" dirty="0" smtClean="0"/>
              <a:t>.</a:t>
            </a:r>
          </a:p>
          <a:p>
            <a:endParaRPr lang="en-US" sz="1400" dirty="0" smtClean="0"/>
          </a:p>
          <a:p>
            <a:r>
              <a:rPr lang="en-US" sz="1400" dirty="0"/>
              <a:t>"According to the disclosure, one or more employees of Puerto Rico's Medical Card System illegally accessed restricted areas of the organization's website until Sept. </a:t>
            </a:r>
            <a:r>
              <a:rPr lang="en-US" sz="1400" dirty="0" smtClean="0"/>
              <a:t>30" </a:t>
            </a:r>
            <a:endParaRPr lang="en-US" sz="1400" dirty="0"/>
          </a:p>
          <a:p>
            <a:endParaRPr lang="en-US" dirty="0"/>
          </a:p>
        </p:txBody>
      </p:sp>
    </p:spTree>
    <p:extLst>
      <p:ext uri="{BB962C8B-B14F-4D97-AF65-F5344CB8AC3E}">
        <p14:creationId xmlns:p14="http://schemas.microsoft.com/office/powerpoint/2010/main" val="1733548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4" name="Text Box 14"/>
          <p:cNvSpPr txBox="1">
            <a:spLocks noChangeArrowheads="1"/>
          </p:cNvSpPr>
          <p:nvPr/>
        </p:nvSpPr>
        <p:spPr bwMode="auto">
          <a:xfrm>
            <a:off x="4648200" y="1066800"/>
            <a:ext cx="4038600" cy="6940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b="1" dirty="0" smtClean="0">
                <a:solidFill>
                  <a:srgbClr val="31859C"/>
                </a:solidFill>
              </a:rPr>
              <a:t>The Cost:</a:t>
            </a:r>
          </a:p>
          <a:p>
            <a:pPr algn="just">
              <a:spcBef>
                <a:spcPct val="50000"/>
              </a:spcBef>
            </a:pPr>
            <a:r>
              <a:rPr lang="en-US" sz="1400" dirty="0" smtClean="0">
                <a:solidFill>
                  <a:srgbClr val="000000"/>
                </a:solidFill>
              </a:rPr>
              <a:t>* Data breach incidents cost U.S. companies $204 per compromised customer record in 2009, compared to $202 in 2008 </a:t>
            </a:r>
            <a:endParaRPr lang="en-US" sz="1400" dirty="0" smtClean="0">
              <a:solidFill>
                <a:srgbClr val="000000"/>
              </a:solidFill>
            </a:endParaRPr>
          </a:p>
          <a:p>
            <a:pPr algn="just">
              <a:spcBef>
                <a:spcPct val="50000"/>
              </a:spcBef>
            </a:pPr>
            <a:r>
              <a:rPr lang="en-US" sz="1400" dirty="0" smtClean="0">
                <a:solidFill>
                  <a:srgbClr val="000000"/>
                </a:solidFill>
              </a:rPr>
              <a:t>* </a:t>
            </a:r>
            <a:r>
              <a:rPr lang="en-US" sz="1400" dirty="0" smtClean="0">
                <a:solidFill>
                  <a:srgbClr val="000000"/>
                </a:solidFill>
              </a:rPr>
              <a:t>The average total per-incident costs in 2009 were $6.75 million, compared to an average per-incident cost of $6.65 million in 2008. </a:t>
            </a:r>
          </a:p>
          <a:p>
            <a:pPr algn="just">
              <a:spcBef>
                <a:spcPct val="50000"/>
              </a:spcBef>
            </a:pPr>
            <a:r>
              <a:rPr lang="en-US" sz="1400" dirty="0" smtClean="0">
                <a:solidFill>
                  <a:srgbClr val="000000"/>
                </a:solidFill>
              </a:rPr>
              <a:t>* Financial impact of data breach incidents over a two-year period came out to approximately $2 million per organization </a:t>
            </a:r>
          </a:p>
          <a:p>
            <a:pPr algn="just">
              <a:spcBef>
                <a:spcPct val="50000"/>
              </a:spcBef>
            </a:pPr>
            <a:r>
              <a:rPr lang="en-US" sz="1400" dirty="0" smtClean="0">
                <a:solidFill>
                  <a:srgbClr val="000000"/>
                </a:solidFill>
              </a:rPr>
              <a:t>* Total economic burden created by data breaches on US hospitals has climbed to almost $12 billion over the past two years</a:t>
            </a:r>
          </a:p>
          <a:p>
            <a:pPr algn="just">
              <a:spcBef>
                <a:spcPct val="50000"/>
              </a:spcBef>
            </a:pPr>
            <a:r>
              <a:rPr lang="en-US" sz="1400" dirty="0" smtClean="0"/>
              <a:t>* The most expensive data breach event included in this year's study cost a company nearly $31 million to resolve.  The least expensive total cost of data breach for a company included in the study was $750,000</a:t>
            </a:r>
          </a:p>
          <a:p>
            <a:pPr algn="just">
              <a:spcBef>
                <a:spcPct val="50000"/>
              </a:spcBef>
            </a:pPr>
            <a:r>
              <a:rPr lang="en-US" sz="1400" dirty="0" smtClean="0"/>
              <a:t>* T</a:t>
            </a:r>
            <a:r>
              <a:rPr lang="en-US" sz="1400" dirty="0" smtClean="0">
                <a:solidFill>
                  <a:srgbClr val="000000"/>
                </a:solidFill>
              </a:rPr>
              <a:t>otal economic burden created by data breaches on US hospitals has climbed to almost $12 billion over the past two years. </a:t>
            </a:r>
            <a:r>
              <a:rPr lang="en-US" sz="1400" dirty="0" smtClean="0"/>
              <a:t> </a:t>
            </a:r>
          </a:p>
          <a:p>
            <a:pPr>
              <a:spcBef>
                <a:spcPct val="50000"/>
              </a:spcBef>
            </a:pPr>
            <a:endParaRPr lang="en-US" sz="1400" b="1" dirty="0" smtClean="0">
              <a:solidFill>
                <a:srgbClr val="000000"/>
              </a:solidFill>
              <a:latin typeface="Arial" charset="0"/>
            </a:endParaRPr>
          </a:p>
          <a:p>
            <a:pPr marL="285750" indent="-285750">
              <a:spcBef>
                <a:spcPct val="50000"/>
              </a:spcBef>
              <a:buFontTx/>
              <a:buChar char="•"/>
            </a:pPr>
            <a:endParaRPr lang="en-US" sz="1400" b="1" dirty="0">
              <a:solidFill>
                <a:srgbClr val="000000"/>
              </a:solidFill>
              <a:latin typeface="Arial" charset="0"/>
            </a:endParaRPr>
          </a:p>
          <a:p>
            <a:pPr marL="285750" indent="-285750">
              <a:spcBef>
                <a:spcPct val="50000"/>
              </a:spcBef>
              <a:buFontTx/>
              <a:buChar char="•"/>
            </a:pPr>
            <a:endParaRPr lang="en-US" sz="1400" b="1" dirty="0" smtClean="0">
              <a:solidFill>
                <a:srgbClr val="000000"/>
              </a:solidFill>
              <a:latin typeface="Arial" charset="0"/>
            </a:endParaRPr>
          </a:p>
          <a:p>
            <a:pPr>
              <a:spcBef>
                <a:spcPct val="50000"/>
              </a:spcBef>
            </a:pPr>
            <a:endParaRPr lang="en-US" sz="1400" b="1" dirty="0" smtClean="0">
              <a:solidFill>
                <a:srgbClr val="000000"/>
              </a:solidFill>
              <a:latin typeface="Arial" charset="0"/>
            </a:endParaRPr>
          </a:p>
          <a:p>
            <a:pPr>
              <a:spcBef>
                <a:spcPct val="50000"/>
              </a:spcBef>
            </a:pPr>
            <a:endParaRPr lang="en-US" sz="1400" b="1" dirty="0" smtClean="0">
              <a:solidFill>
                <a:srgbClr val="000000"/>
              </a:solidFill>
              <a:latin typeface="Arial" charset="0"/>
            </a:endParaRPr>
          </a:p>
        </p:txBody>
      </p:sp>
      <p:sp>
        <p:nvSpPr>
          <p:cNvPr id="2" name="TextBox 1"/>
          <p:cNvSpPr txBox="1"/>
          <p:nvPr/>
        </p:nvSpPr>
        <p:spPr>
          <a:xfrm>
            <a:off x="323528" y="548680"/>
            <a:ext cx="8515672" cy="523220"/>
          </a:xfrm>
          <a:prstGeom prst="rect">
            <a:avLst/>
          </a:prstGeom>
          <a:noFill/>
        </p:spPr>
        <p:txBody>
          <a:bodyPr wrap="square" rtlCol="0">
            <a:spAutoFit/>
          </a:bodyPr>
          <a:lstStyle/>
          <a:p>
            <a:pPr algn="ctr"/>
            <a:r>
              <a:rPr lang="en-US" sz="2800" b="1" dirty="0" smtClean="0">
                <a:solidFill>
                  <a:srgbClr val="31859C"/>
                </a:solidFill>
              </a:rPr>
              <a:t>Security Breaches on the Rise</a:t>
            </a:r>
          </a:p>
        </p:txBody>
      </p:sp>
      <p:sp>
        <p:nvSpPr>
          <p:cNvPr id="3" name="TextBox 2"/>
          <p:cNvSpPr txBox="1"/>
          <p:nvPr/>
        </p:nvSpPr>
        <p:spPr>
          <a:xfrm>
            <a:off x="427431" y="1066800"/>
            <a:ext cx="3944591" cy="2369880"/>
          </a:xfrm>
          <a:prstGeom prst="rect">
            <a:avLst/>
          </a:prstGeom>
          <a:noFill/>
        </p:spPr>
        <p:txBody>
          <a:bodyPr wrap="square" rtlCol="0">
            <a:spAutoFit/>
          </a:bodyPr>
          <a:lstStyle/>
          <a:p>
            <a:pPr algn="just" eaLnBrk="0" hangingPunct="0">
              <a:spcBef>
                <a:spcPct val="0"/>
              </a:spcBef>
              <a:buFontTx/>
              <a:buNone/>
            </a:pPr>
            <a:r>
              <a:rPr lang="en-US" b="1" dirty="0" smtClean="0">
                <a:solidFill>
                  <a:srgbClr val="31859C"/>
                </a:solidFill>
              </a:rPr>
              <a:t>Health care costs on the rise due to increased Security Breaches</a:t>
            </a:r>
            <a:endParaRPr lang="en-US" sz="1400" b="1" dirty="0" smtClean="0">
              <a:solidFill>
                <a:srgbClr val="31859C"/>
              </a:solidFill>
            </a:endParaRPr>
          </a:p>
          <a:p>
            <a:pPr algn="just" eaLnBrk="0" hangingPunct="0">
              <a:spcBef>
                <a:spcPct val="0"/>
              </a:spcBef>
              <a:buFontTx/>
              <a:buNone/>
            </a:pPr>
            <a:r>
              <a:rPr lang="en-US" sz="1400" dirty="0" smtClean="0">
                <a:solidFill>
                  <a:srgbClr val="000000"/>
                </a:solidFill>
              </a:rPr>
              <a:t>* According to a study by the Digital Forensics Association; The medical industry reported 115 percent more data breach incidents in 2010 compared to </a:t>
            </a:r>
            <a:r>
              <a:rPr lang="en-US" sz="1400" dirty="0" smtClean="0">
                <a:solidFill>
                  <a:srgbClr val="000000"/>
                </a:solidFill>
              </a:rPr>
              <a:t>2009</a:t>
            </a:r>
            <a:endParaRPr lang="en-US" sz="1400" dirty="0" smtClean="0"/>
          </a:p>
          <a:p>
            <a:pPr algn="just"/>
            <a:r>
              <a:rPr lang="en-US" sz="1400" dirty="0" smtClean="0"/>
              <a:t>*More than 58 percent of healthcare organizations have little or no confidence that their organization has the ability to detect all patient data loss or theft. </a:t>
            </a:r>
          </a:p>
        </p:txBody>
      </p:sp>
      <p:sp>
        <p:nvSpPr>
          <p:cNvPr id="6" name="TextBox 5"/>
          <p:cNvSpPr txBox="1"/>
          <p:nvPr/>
        </p:nvSpPr>
        <p:spPr>
          <a:xfrm>
            <a:off x="427431" y="3941428"/>
            <a:ext cx="3944591" cy="1754327"/>
          </a:xfrm>
          <a:prstGeom prst="rect">
            <a:avLst/>
          </a:prstGeom>
          <a:noFill/>
        </p:spPr>
        <p:txBody>
          <a:bodyPr wrap="square" rtlCol="0">
            <a:spAutoFit/>
          </a:bodyPr>
          <a:lstStyle/>
          <a:p>
            <a:r>
              <a:rPr lang="en-US" b="1" dirty="0">
                <a:solidFill>
                  <a:srgbClr val="31859C"/>
                </a:solidFill>
              </a:rPr>
              <a:t>Health Care Data Breaches Increase by 32 Percent: </a:t>
            </a:r>
            <a:r>
              <a:rPr lang="en-US" b="1" dirty="0" err="1">
                <a:solidFill>
                  <a:srgbClr val="31859C"/>
                </a:solidFill>
              </a:rPr>
              <a:t>Ponemon</a:t>
            </a:r>
            <a:r>
              <a:rPr lang="en-US" b="1" dirty="0">
                <a:solidFill>
                  <a:srgbClr val="31859C"/>
                </a:solidFill>
              </a:rPr>
              <a:t> </a:t>
            </a:r>
            <a:r>
              <a:rPr lang="en-US" b="1" dirty="0" smtClean="0">
                <a:solidFill>
                  <a:srgbClr val="31859C"/>
                </a:solidFill>
              </a:rPr>
              <a:t>Report</a:t>
            </a:r>
          </a:p>
          <a:p>
            <a:r>
              <a:rPr lang="en-US" sz="1600" b="1" dirty="0" smtClean="0">
                <a:solidFill>
                  <a:srgbClr val="31859C"/>
                </a:solidFill>
              </a:rPr>
              <a:t>December 1, 2011</a:t>
            </a:r>
          </a:p>
          <a:p>
            <a:pPr algn="just"/>
            <a:r>
              <a:rPr lang="en-US" sz="1400" dirty="0" smtClean="0"/>
              <a:t>The </a:t>
            </a:r>
            <a:r>
              <a:rPr lang="en-US" sz="1400" dirty="0" err="1" smtClean="0"/>
              <a:t>Ponemon</a:t>
            </a:r>
            <a:r>
              <a:rPr lang="en-US" sz="1400" dirty="0" smtClean="0"/>
              <a:t> Institute, a research firm that advises organizations on date security and privacy, has released a new survey of the health care industry showing a 32 percent increase in data breaches</a:t>
            </a:r>
          </a:p>
        </p:txBody>
      </p:sp>
      <p:sp>
        <p:nvSpPr>
          <p:cNvPr id="23" name="Line 16"/>
          <p:cNvSpPr>
            <a:spLocks noChangeShapeType="1"/>
          </p:cNvSpPr>
          <p:nvPr/>
        </p:nvSpPr>
        <p:spPr bwMode="auto">
          <a:xfrm>
            <a:off x="333422" y="3711286"/>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8233764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1" name="Rectangle 21"/>
          <p:cNvSpPr>
            <a:spLocks noChangeArrowheads="1"/>
          </p:cNvSpPr>
          <p:nvPr/>
        </p:nvSpPr>
        <p:spPr bwMode="auto">
          <a:xfrm>
            <a:off x="304800" y="1102882"/>
            <a:ext cx="3962400" cy="129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just"/>
            <a:r>
              <a:rPr lang="en-US" b="1" dirty="0">
                <a:solidFill>
                  <a:srgbClr val="31859C"/>
                </a:solidFill>
              </a:rPr>
              <a:t>The top three breaches reported in 2011 include</a:t>
            </a:r>
            <a:r>
              <a:rPr lang="en-US" dirty="0" smtClean="0">
                <a:solidFill>
                  <a:srgbClr val="31859C"/>
                </a:solidFill>
              </a:rPr>
              <a:t>:</a:t>
            </a:r>
            <a:endParaRPr lang="en-US" dirty="0">
              <a:solidFill>
                <a:srgbClr val="31859C"/>
              </a:solidFill>
            </a:endParaRPr>
          </a:p>
          <a:p>
            <a:pPr algn="just"/>
            <a:r>
              <a:rPr lang="en-US" sz="1400" dirty="0" smtClean="0"/>
              <a:t>* Viruses </a:t>
            </a:r>
            <a:r>
              <a:rPr lang="en-US" sz="1400" dirty="0"/>
              <a:t>and malware (46%</a:t>
            </a:r>
            <a:r>
              <a:rPr lang="en-US" sz="1400" dirty="0" smtClean="0"/>
              <a:t>)</a:t>
            </a:r>
            <a:endParaRPr lang="en-US" sz="1400" dirty="0"/>
          </a:p>
          <a:p>
            <a:pPr algn="just"/>
            <a:r>
              <a:rPr lang="en-US" sz="1400" dirty="0" smtClean="0"/>
              <a:t>* Laptop </a:t>
            </a:r>
            <a:r>
              <a:rPr lang="en-US" sz="1400" dirty="0"/>
              <a:t>or mobile hardware device theft (22%</a:t>
            </a:r>
            <a:r>
              <a:rPr lang="en-US" sz="1400" dirty="0" smtClean="0"/>
              <a:t>)</a:t>
            </a:r>
            <a:endParaRPr lang="en-US" sz="1400" dirty="0"/>
          </a:p>
          <a:p>
            <a:pPr algn="just"/>
            <a:r>
              <a:rPr lang="en-US" sz="1400" dirty="0" smtClean="0"/>
              <a:t>* Phishing</a:t>
            </a:r>
            <a:r>
              <a:rPr lang="en-US" sz="1400" dirty="0"/>
              <a:t>/Pharming (20%)</a:t>
            </a:r>
            <a:endParaRPr lang="en-US" sz="1400" dirty="0">
              <a:solidFill>
                <a:srgbClr val="4C4C4C"/>
              </a:solidFill>
              <a:latin typeface="Arial" charset="0"/>
            </a:endParaRPr>
          </a:p>
        </p:txBody>
      </p:sp>
      <p:sp>
        <p:nvSpPr>
          <p:cNvPr id="2" name="TextBox 1"/>
          <p:cNvSpPr txBox="1"/>
          <p:nvPr/>
        </p:nvSpPr>
        <p:spPr>
          <a:xfrm>
            <a:off x="304800" y="495300"/>
            <a:ext cx="8534400" cy="523220"/>
          </a:xfrm>
          <a:prstGeom prst="rect">
            <a:avLst/>
          </a:prstGeom>
          <a:noFill/>
        </p:spPr>
        <p:txBody>
          <a:bodyPr wrap="square" rtlCol="0">
            <a:spAutoFit/>
          </a:bodyPr>
          <a:lstStyle/>
          <a:p>
            <a:pPr algn="ctr"/>
            <a:r>
              <a:rPr lang="en-US" sz="2800" b="1" dirty="0" smtClean="0">
                <a:solidFill>
                  <a:srgbClr val="31859C"/>
                </a:solidFill>
              </a:rPr>
              <a:t>Security Breaches</a:t>
            </a:r>
          </a:p>
        </p:txBody>
      </p:sp>
      <p:sp>
        <p:nvSpPr>
          <p:cNvPr id="3" name="TextBox 2"/>
          <p:cNvSpPr txBox="1"/>
          <p:nvPr/>
        </p:nvSpPr>
        <p:spPr>
          <a:xfrm>
            <a:off x="4572000" y="1102882"/>
            <a:ext cx="4419600" cy="3600986"/>
          </a:xfrm>
          <a:prstGeom prst="rect">
            <a:avLst/>
          </a:prstGeom>
          <a:noFill/>
        </p:spPr>
        <p:txBody>
          <a:bodyPr wrap="square" rtlCol="0">
            <a:spAutoFit/>
          </a:bodyPr>
          <a:lstStyle/>
          <a:p>
            <a:pPr algn="just"/>
            <a:r>
              <a:rPr lang="en-US" b="1" dirty="0">
                <a:solidFill>
                  <a:srgbClr val="31859C"/>
                </a:solidFill>
              </a:rPr>
              <a:t>90% of companies say they've been </a:t>
            </a:r>
            <a:r>
              <a:rPr lang="en-US" b="1" dirty="0" smtClean="0">
                <a:solidFill>
                  <a:srgbClr val="31859C"/>
                </a:solidFill>
              </a:rPr>
              <a:t>hacked</a:t>
            </a:r>
            <a:endParaRPr lang="en-US" sz="1000" b="1" dirty="0"/>
          </a:p>
          <a:p>
            <a:pPr algn="just"/>
            <a:r>
              <a:rPr lang="en-US" sz="1400" dirty="0" smtClean="0"/>
              <a:t>* In a recent survey by </a:t>
            </a:r>
            <a:r>
              <a:rPr lang="en-US" sz="1400" dirty="0" err="1" smtClean="0"/>
              <a:t>Ponemon</a:t>
            </a:r>
            <a:r>
              <a:rPr lang="en-US" sz="1400" dirty="0" smtClean="0"/>
              <a:t> Research on behalf of Juniper Networks, of 583 U.S. companies, 90% of the respondents said their organizations’ computers had been breached at least once by hackers over the past 12 months</a:t>
            </a:r>
            <a:r>
              <a:rPr lang="en-US" sz="1400" dirty="0" smtClean="0"/>
              <a:t>.</a:t>
            </a:r>
            <a:endParaRPr lang="en-US" sz="1400" dirty="0" smtClean="0"/>
          </a:p>
          <a:p>
            <a:pPr algn="just"/>
            <a:r>
              <a:rPr lang="en-US" sz="1400" dirty="0" smtClean="0"/>
              <a:t>* Nearly 60% reported two or more breaches over the past year. More than 50% said they had little confidence of being able to stave off further attacks over the next 12 months</a:t>
            </a:r>
            <a:r>
              <a:rPr lang="en-US" sz="1400" dirty="0" smtClean="0"/>
              <a:t>.</a:t>
            </a:r>
            <a:endParaRPr lang="en-US" sz="1400" dirty="0" smtClean="0"/>
          </a:p>
          <a:p>
            <a:pPr algn="just"/>
            <a:r>
              <a:rPr lang="en-US" sz="1400" dirty="0" smtClean="0"/>
              <a:t>* About 32% of the respondents said their primary security focus was on preventing attacks, but about 16% claimed the primary focus of their security efforts was on quick detection of and response to security incidents. </a:t>
            </a:r>
          </a:p>
          <a:p>
            <a:pPr algn="just"/>
            <a:r>
              <a:rPr lang="en-US" sz="1400" dirty="0" smtClean="0"/>
              <a:t>* About one out of four respondents said their focus was on aligning security controls with industry best practices</a:t>
            </a:r>
            <a:r>
              <a:rPr lang="en-US" sz="1400" dirty="0" smtClean="0"/>
              <a:t>.</a:t>
            </a:r>
            <a:endParaRPr lang="en-US" sz="1400" dirty="0" smtClean="0"/>
          </a:p>
        </p:txBody>
      </p:sp>
      <p:sp>
        <p:nvSpPr>
          <p:cNvPr id="8" name="TextBox 7"/>
          <p:cNvSpPr txBox="1"/>
          <p:nvPr/>
        </p:nvSpPr>
        <p:spPr>
          <a:xfrm>
            <a:off x="304800" y="2559173"/>
            <a:ext cx="3962400" cy="1508105"/>
          </a:xfrm>
          <a:prstGeom prst="rect">
            <a:avLst/>
          </a:prstGeom>
          <a:noFill/>
        </p:spPr>
        <p:txBody>
          <a:bodyPr wrap="square" rtlCol="0">
            <a:spAutoFit/>
          </a:bodyPr>
          <a:lstStyle/>
          <a:p>
            <a:r>
              <a:rPr lang="en-US" b="1" dirty="0">
                <a:solidFill>
                  <a:srgbClr val="31859C"/>
                </a:solidFill>
              </a:rPr>
              <a:t>Massive hack hit 760 </a:t>
            </a:r>
            <a:r>
              <a:rPr lang="en-US" b="1" dirty="0" smtClean="0">
                <a:solidFill>
                  <a:srgbClr val="31859C"/>
                </a:solidFill>
              </a:rPr>
              <a:t>companies</a:t>
            </a:r>
          </a:p>
          <a:p>
            <a:r>
              <a:rPr lang="en-US" b="1" dirty="0" smtClean="0">
                <a:solidFill>
                  <a:srgbClr val="31859C"/>
                </a:solidFill>
              </a:rPr>
              <a:t>October 28, 2011</a:t>
            </a:r>
          </a:p>
          <a:p>
            <a:r>
              <a:rPr lang="en-US" sz="1400" dirty="0"/>
              <a:t>A list of 760 organizations that were attacked was presented to Congress recently and published by security analyst Brian </a:t>
            </a:r>
            <a:r>
              <a:rPr lang="en-US" sz="1400" dirty="0" smtClean="0"/>
              <a:t>Krebs. </a:t>
            </a:r>
          </a:p>
          <a:p>
            <a:r>
              <a:rPr lang="en-US" sz="1400" b="1" dirty="0" smtClean="0"/>
              <a:t>Companies Included:</a:t>
            </a:r>
          </a:p>
        </p:txBody>
      </p:sp>
      <p:pic>
        <p:nvPicPr>
          <p:cNvPr id="10" name="Picture 9"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4" name="TextBox 3"/>
          <p:cNvSpPr txBox="1"/>
          <p:nvPr/>
        </p:nvSpPr>
        <p:spPr>
          <a:xfrm>
            <a:off x="304800" y="4003965"/>
            <a:ext cx="2120512" cy="2308324"/>
          </a:xfrm>
          <a:prstGeom prst="rect">
            <a:avLst/>
          </a:prstGeom>
          <a:noFill/>
        </p:spPr>
        <p:txBody>
          <a:bodyPr wrap="square" rtlCol="0">
            <a:spAutoFit/>
          </a:bodyPr>
          <a:lstStyle/>
          <a:p>
            <a:pPr algn="just"/>
            <a:r>
              <a:rPr lang="en-US" sz="1400" dirty="0"/>
              <a:t>*Abbot Laboratories</a:t>
            </a:r>
          </a:p>
          <a:p>
            <a:pPr algn="just"/>
            <a:r>
              <a:rPr lang="en-US" sz="1400" dirty="0"/>
              <a:t>*Charles Schwab</a:t>
            </a:r>
          </a:p>
          <a:p>
            <a:pPr algn="just"/>
            <a:r>
              <a:rPr lang="en-US" sz="1400" dirty="0"/>
              <a:t>*Freddie Mac</a:t>
            </a:r>
          </a:p>
          <a:p>
            <a:pPr algn="just"/>
            <a:r>
              <a:rPr lang="en-US" sz="1400" dirty="0" smtClean="0"/>
              <a:t>*</a:t>
            </a:r>
            <a:r>
              <a:rPr lang="en-US" sz="1400" dirty="0"/>
              <a:t>Wells </a:t>
            </a:r>
            <a:r>
              <a:rPr lang="en-US" sz="1400" dirty="0" smtClean="0"/>
              <a:t>Fargo</a:t>
            </a:r>
          </a:p>
          <a:p>
            <a:pPr algn="just"/>
            <a:r>
              <a:rPr lang="en-US" sz="1400" dirty="0" smtClean="0"/>
              <a:t>*Microsoft</a:t>
            </a:r>
            <a:endParaRPr lang="en-US" sz="1400" dirty="0"/>
          </a:p>
          <a:p>
            <a:pPr algn="just"/>
            <a:r>
              <a:rPr lang="en-US" sz="1400" dirty="0"/>
              <a:t>*Amazon</a:t>
            </a:r>
          </a:p>
          <a:p>
            <a:pPr algn="just"/>
            <a:r>
              <a:rPr lang="en-US" sz="1400" dirty="0"/>
              <a:t>*IBM</a:t>
            </a:r>
          </a:p>
          <a:p>
            <a:pPr algn="just"/>
            <a:r>
              <a:rPr lang="en-US" sz="1400" dirty="0"/>
              <a:t>*Intel</a:t>
            </a:r>
          </a:p>
          <a:p>
            <a:pPr algn="just"/>
            <a:r>
              <a:rPr lang="en-US" sz="1400" dirty="0" smtClean="0"/>
              <a:t>*</a:t>
            </a:r>
            <a:r>
              <a:rPr lang="en-US" sz="1400" dirty="0" err="1" smtClean="0"/>
              <a:t>PriceWaterhouseCoopers</a:t>
            </a:r>
            <a:endParaRPr lang="en-US" sz="1400" dirty="0"/>
          </a:p>
          <a:p>
            <a:endParaRPr lang="en-US" dirty="0"/>
          </a:p>
        </p:txBody>
      </p:sp>
      <p:sp>
        <p:nvSpPr>
          <p:cNvPr id="5" name="TextBox 4"/>
          <p:cNvSpPr txBox="1"/>
          <p:nvPr/>
        </p:nvSpPr>
        <p:spPr>
          <a:xfrm>
            <a:off x="2585437" y="4025338"/>
            <a:ext cx="1122624" cy="954107"/>
          </a:xfrm>
          <a:prstGeom prst="rect">
            <a:avLst/>
          </a:prstGeom>
          <a:noFill/>
        </p:spPr>
        <p:txBody>
          <a:bodyPr wrap="square" rtlCol="0">
            <a:spAutoFit/>
          </a:bodyPr>
          <a:lstStyle/>
          <a:p>
            <a:pPr algn="just"/>
            <a:r>
              <a:rPr lang="en-US" sz="1400" dirty="0" smtClean="0"/>
              <a:t>*</a:t>
            </a:r>
            <a:r>
              <a:rPr lang="en-US" sz="1400" dirty="0"/>
              <a:t>Cisco</a:t>
            </a:r>
          </a:p>
          <a:p>
            <a:pPr algn="just"/>
            <a:r>
              <a:rPr lang="en-US" sz="1400" dirty="0"/>
              <a:t>*Google</a:t>
            </a:r>
          </a:p>
          <a:p>
            <a:pPr algn="just"/>
            <a:r>
              <a:rPr lang="en-US" sz="1400" dirty="0"/>
              <a:t>*</a:t>
            </a:r>
            <a:r>
              <a:rPr lang="en-US" sz="1400" dirty="0" smtClean="0"/>
              <a:t>Facebook</a:t>
            </a:r>
          </a:p>
          <a:p>
            <a:pPr algn="just"/>
            <a:r>
              <a:rPr lang="en-US" sz="1400" dirty="0" smtClean="0"/>
              <a:t>*Yahoo</a:t>
            </a:r>
            <a:endParaRPr lang="en-US" sz="1400" dirty="0"/>
          </a:p>
        </p:txBody>
      </p:sp>
      <p:sp>
        <p:nvSpPr>
          <p:cNvPr id="6" name="TextBox 5"/>
          <p:cNvSpPr txBox="1"/>
          <p:nvPr/>
        </p:nvSpPr>
        <p:spPr>
          <a:xfrm>
            <a:off x="4572000" y="4710250"/>
            <a:ext cx="4419600" cy="1938993"/>
          </a:xfrm>
          <a:prstGeom prst="rect">
            <a:avLst/>
          </a:prstGeom>
          <a:noFill/>
        </p:spPr>
        <p:txBody>
          <a:bodyPr wrap="square" rtlCol="0">
            <a:spAutoFit/>
          </a:bodyPr>
          <a:lstStyle/>
          <a:p>
            <a:r>
              <a:rPr lang="en-US" b="1" dirty="0">
                <a:solidFill>
                  <a:srgbClr val="31859C"/>
                </a:solidFill>
              </a:rPr>
              <a:t>HHS counts 200 data </a:t>
            </a:r>
            <a:r>
              <a:rPr lang="en-US" b="1" dirty="0" smtClean="0">
                <a:solidFill>
                  <a:srgbClr val="31859C"/>
                </a:solidFill>
              </a:rPr>
              <a:t>breaches</a:t>
            </a:r>
          </a:p>
          <a:p>
            <a:r>
              <a:rPr lang="en-US" sz="1600" dirty="0" smtClean="0">
                <a:solidFill>
                  <a:srgbClr val="31859C"/>
                </a:solidFill>
              </a:rPr>
              <a:t>October 30, 2010</a:t>
            </a:r>
          </a:p>
          <a:p>
            <a:r>
              <a:rPr lang="en-US" sz="1400" dirty="0"/>
              <a:t>The U.S. Department of Health and Human Services counts nearly 200 health information data breaches of records for 500 or more individuals. The breaches often occur at "highly respected and sophisticated healthcare providers," writes Michael Kline of the Fox Rothschild law concern</a:t>
            </a:r>
            <a:r>
              <a:rPr lang="en-US" sz="1400" dirty="0" smtClean="0"/>
              <a:t>.</a:t>
            </a:r>
            <a:endParaRPr lang="en-US" sz="1400" dirty="0"/>
          </a:p>
        </p:txBody>
      </p:sp>
    </p:spTree>
    <p:extLst>
      <p:ext uri="{BB962C8B-B14F-4D97-AF65-F5344CB8AC3E}">
        <p14:creationId xmlns:p14="http://schemas.microsoft.com/office/powerpoint/2010/main" val="12332846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800601" y="414987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304800" y="495300"/>
            <a:ext cx="8534400" cy="523220"/>
          </a:xfrm>
          <a:prstGeom prst="rect">
            <a:avLst/>
          </a:prstGeom>
          <a:noFill/>
        </p:spPr>
        <p:txBody>
          <a:bodyPr wrap="square" rtlCol="0">
            <a:spAutoFit/>
          </a:bodyPr>
          <a:lstStyle/>
          <a:p>
            <a:pPr algn="ctr"/>
            <a:r>
              <a:rPr lang="en-US" sz="2800" b="1" dirty="0" smtClean="0">
                <a:solidFill>
                  <a:srgbClr val="31859C"/>
                </a:solidFill>
              </a:rPr>
              <a:t>Security Breaches</a:t>
            </a:r>
          </a:p>
        </p:txBody>
      </p:sp>
      <p:sp>
        <p:nvSpPr>
          <p:cNvPr id="3" name="TextBox 2"/>
          <p:cNvSpPr txBox="1"/>
          <p:nvPr/>
        </p:nvSpPr>
        <p:spPr>
          <a:xfrm>
            <a:off x="4572000" y="1102882"/>
            <a:ext cx="4419600" cy="215444"/>
          </a:xfrm>
          <a:prstGeom prst="rect">
            <a:avLst/>
          </a:prstGeom>
          <a:noFill/>
        </p:spPr>
        <p:txBody>
          <a:bodyPr wrap="square" rtlCol="0">
            <a:spAutoFit/>
          </a:bodyPr>
          <a:lstStyle/>
          <a:p>
            <a:endParaRPr lang="en-US" sz="800" dirty="0"/>
          </a:p>
        </p:txBody>
      </p:sp>
      <p:sp>
        <p:nvSpPr>
          <p:cNvPr id="4" name="TextBox 3"/>
          <p:cNvSpPr txBox="1"/>
          <p:nvPr/>
        </p:nvSpPr>
        <p:spPr>
          <a:xfrm>
            <a:off x="4648200" y="1903101"/>
            <a:ext cx="4038600" cy="400110"/>
          </a:xfrm>
          <a:prstGeom prst="rect">
            <a:avLst/>
          </a:prstGeom>
          <a:noFill/>
        </p:spPr>
        <p:txBody>
          <a:bodyPr wrap="square" rtlCol="0">
            <a:spAutoFit/>
          </a:bodyPr>
          <a:lstStyle/>
          <a:p>
            <a:endParaRPr lang="en-US" sz="1000" dirty="0">
              <a:hlinkClick r:id="rId3"/>
            </a:endParaRPr>
          </a:p>
          <a:p>
            <a:endParaRPr lang="en-US" sz="1000" dirty="0">
              <a:hlinkClick r:id="rId3"/>
            </a:endParaRPr>
          </a:p>
        </p:txBody>
      </p:sp>
      <p:sp>
        <p:nvSpPr>
          <p:cNvPr id="5" name="TextBox 4"/>
          <p:cNvSpPr txBox="1"/>
          <p:nvPr/>
        </p:nvSpPr>
        <p:spPr>
          <a:xfrm>
            <a:off x="0" y="5141756"/>
            <a:ext cx="4572000" cy="1231106"/>
          </a:xfrm>
          <a:prstGeom prst="rect">
            <a:avLst/>
          </a:prstGeom>
          <a:noFill/>
        </p:spPr>
        <p:txBody>
          <a:bodyPr wrap="square" rtlCol="0">
            <a:spAutoFit/>
          </a:bodyPr>
          <a:lstStyle/>
          <a:p>
            <a:pPr algn="just"/>
            <a:r>
              <a:rPr lang="en-US" dirty="0"/>
              <a:t>*</a:t>
            </a:r>
            <a:r>
              <a:rPr lang="en-US" sz="1400" dirty="0"/>
              <a:t>More than 58 percent of healthcare organizations have little or no confidence that their organization has the ability to detect all patient data loss or theft. </a:t>
            </a:r>
            <a:br>
              <a:rPr lang="en-US" sz="1400" dirty="0"/>
            </a:br>
            <a:r>
              <a:rPr lang="en-US" sz="1400" dirty="0" smtClean="0">
                <a:solidFill>
                  <a:srgbClr val="000000"/>
                </a:solidFill>
              </a:rPr>
              <a:t>* </a:t>
            </a:r>
            <a:r>
              <a:rPr lang="en-US" sz="1400" dirty="0">
                <a:solidFill>
                  <a:srgbClr val="000000"/>
                </a:solidFill>
              </a:rPr>
              <a:t>In 2011, 170 of 481 publicly disclosed breaches happened </a:t>
            </a:r>
            <a:r>
              <a:rPr lang="en-US" sz="1400" dirty="0" smtClean="0">
                <a:solidFill>
                  <a:srgbClr val="000000"/>
                </a:solidFill>
              </a:rPr>
              <a:t>			in </a:t>
            </a:r>
            <a:r>
              <a:rPr lang="en-US" sz="1400" dirty="0">
                <a:solidFill>
                  <a:srgbClr val="000000"/>
                </a:solidFill>
              </a:rPr>
              <a:t>the medical industry </a:t>
            </a:r>
            <a:endParaRPr lang="en-US" sz="1400" dirty="0"/>
          </a:p>
        </p:txBody>
      </p:sp>
      <p:sp>
        <p:nvSpPr>
          <p:cNvPr id="7" name="TextBox 6"/>
          <p:cNvSpPr txBox="1"/>
          <p:nvPr/>
        </p:nvSpPr>
        <p:spPr>
          <a:xfrm>
            <a:off x="4800601" y="1066800"/>
            <a:ext cx="4038599" cy="3046988"/>
          </a:xfrm>
          <a:prstGeom prst="rect">
            <a:avLst/>
          </a:prstGeom>
          <a:noFill/>
        </p:spPr>
        <p:txBody>
          <a:bodyPr wrap="square" rtlCol="0">
            <a:spAutoFit/>
          </a:bodyPr>
          <a:lstStyle/>
          <a:p>
            <a:r>
              <a:rPr lang="en-US" b="1" dirty="0" err="1">
                <a:solidFill>
                  <a:srgbClr val="31859C"/>
                </a:solidFill>
              </a:rPr>
              <a:t>Cybersecurity</a:t>
            </a:r>
            <a:r>
              <a:rPr lang="en-US" b="1" dirty="0">
                <a:solidFill>
                  <a:srgbClr val="31859C"/>
                </a:solidFill>
              </a:rPr>
              <a:t> </a:t>
            </a:r>
            <a:r>
              <a:rPr lang="en-US" b="1" dirty="0" smtClean="0">
                <a:solidFill>
                  <a:srgbClr val="31859C"/>
                </a:solidFill>
              </a:rPr>
              <a:t>Expert Hacked </a:t>
            </a:r>
            <a:r>
              <a:rPr lang="en-US" b="1" dirty="0">
                <a:solidFill>
                  <a:srgbClr val="31859C"/>
                </a:solidFill>
              </a:rPr>
              <a:t>Medtronic </a:t>
            </a:r>
            <a:r>
              <a:rPr lang="en-US" b="1" dirty="0" smtClean="0">
                <a:solidFill>
                  <a:srgbClr val="31859C"/>
                </a:solidFill>
              </a:rPr>
              <a:t>Insulin </a:t>
            </a:r>
            <a:r>
              <a:rPr lang="en-US" b="1" dirty="0">
                <a:solidFill>
                  <a:srgbClr val="31859C"/>
                </a:solidFill>
              </a:rPr>
              <a:t>P</a:t>
            </a:r>
            <a:r>
              <a:rPr lang="en-US" b="1" dirty="0" smtClean="0">
                <a:solidFill>
                  <a:srgbClr val="31859C"/>
                </a:solidFill>
              </a:rPr>
              <a:t>ump</a:t>
            </a:r>
          </a:p>
          <a:p>
            <a:r>
              <a:rPr lang="en-US" sz="1600" b="1" dirty="0" smtClean="0">
                <a:solidFill>
                  <a:srgbClr val="31859C"/>
                </a:solidFill>
              </a:rPr>
              <a:t>August 25, 2011</a:t>
            </a:r>
            <a:endParaRPr lang="en-US" sz="1600" b="1" dirty="0">
              <a:solidFill>
                <a:srgbClr val="31859C"/>
              </a:solidFill>
            </a:endParaRPr>
          </a:p>
          <a:p>
            <a:r>
              <a:rPr lang="en-US" sz="1400" dirty="0"/>
              <a:t>A </a:t>
            </a:r>
            <a:r>
              <a:rPr lang="en-US" sz="1400" dirty="0" err="1"/>
              <a:t>cybersecurity</a:t>
            </a:r>
            <a:r>
              <a:rPr lang="en-US" sz="1400" dirty="0"/>
              <a:t> expert and diabetic who recently showed that his insulin pump is vulnerable to hacking has revealed the maker of his device: Fridley-based Medtronic Inc.</a:t>
            </a:r>
          </a:p>
          <a:p>
            <a:r>
              <a:rPr lang="en-US" sz="1400" dirty="0"/>
              <a:t>Jay Radcliffe, a 33-year-old Idaho man who hacked into his own pump at a </a:t>
            </a:r>
            <a:r>
              <a:rPr lang="en-US" sz="1400" dirty="0" err="1"/>
              <a:t>cybersecurity</a:t>
            </a:r>
            <a:r>
              <a:rPr lang="en-US" sz="1400" dirty="0"/>
              <a:t> conference earlier this month, said Thursday that he initially withheld the name of the manufacturer in an effort to work with the medical technology company on security issues</a:t>
            </a:r>
            <a:r>
              <a:rPr lang="en-US" sz="1400" dirty="0" smtClean="0"/>
              <a:t>.</a:t>
            </a:r>
          </a:p>
        </p:txBody>
      </p:sp>
      <p:sp>
        <p:nvSpPr>
          <p:cNvPr id="8" name="TextBox 7"/>
          <p:cNvSpPr txBox="1"/>
          <p:nvPr/>
        </p:nvSpPr>
        <p:spPr>
          <a:xfrm>
            <a:off x="4800601" y="4155859"/>
            <a:ext cx="4038599" cy="2585323"/>
          </a:xfrm>
          <a:prstGeom prst="rect">
            <a:avLst/>
          </a:prstGeom>
          <a:noFill/>
        </p:spPr>
        <p:txBody>
          <a:bodyPr wrap="square" rtlCol="0">
            <a:spAutoFit/>
          </a:bodyPr>
          <a:lstStyle/>
          <a:p>
            <a:r>
              <a:rPr lang="en-US" b="1" dirty="0" err="1">
                <a:solidFill>
                  <a:srgbClr val="31859C"/>
                </a:solidFill>
              </a:rPr>
              <a:t>Nasdaq</a:t>
            </a:r>
            <a:r>
              <a:rPr lang="en-US" b="1" dirty="0">
                <a:solidFill>
                  <a:srgbClr val="31859C"/>
                </a:solidFill>
              </a:rPr>
              <a:t> Confirms Servers </a:t>
            </a:r>
            <a:r>
              <a:rPr lang="en-US" b="1" dirty="0" smtClean="0">
                <a:solidFill>
                  <a:srgbClr val="31859C"/>
                </a:solidFill>
              </a:rPr>
              <a:t>Breached</a:t>
            </a:r>
          </a:p>
          <a:p>
            <a:r>
              <a:rPr lang="en-US" sz="1600" b="1" dirty="0" smtClean="0">
                <a:solidFill>
                  <a:srgbClr val="31859C"/>
                </a:solidFill>
              </a:rPr>
              <a:t>February 7, 2011</a:t>
            </a:r>
          </a:p>
          <a:p>
            <a:pPr algn="just"/>
            <a:r>
              <a:rPr lang="en-US" sz="1400" dirty="0"/>
              <a:t>the public company that owns the </a:t>
            </a:r>
            <a:r>
              <a:rPr lang="en-US" sz="1400" dirty="0" err="1"/>
              <a:t>Nasdaq</a:t>
            </a:r>
            <a:r>
              <a:rPr lang="en-US" sz="1400" dirty="0"/>
              <a:t> Stock Market confirmed reports that its servers had been breached.</a:t>
            </a:r>
          </a:p>
          <a:p>
            <a:pPr algn="just"/>
            <a:r>
              <a:rPr lang="en-US" sz="1400" dirty="0"/>
              <a:t>"Through our normal security monitoring systems we detected suspicious files on the U.S. servers unrelated to our trading systems and determined that our Web facing application Directors Desk was potentially affected," according to a statement released by </a:t>
            </a:r>
            <a:r>
              <a:rPr lang="en-US" sz="1400" dirty="0" err="1"/>
              <a:t>Nasdaq</a:t>
            </a:r>
            <a:r>
              <a:rPr lang="en-US" sz="1400" dirty="0"/>
              <a:t> OMX Group.</a:t>
            </a:r>
          </a:p>
        </p:txBody>
      </p:sp>
      <p:sp>
        <p:nvSpPr>
          <p:cNvPr id="9" name="TextBox 8"/>
          <p:cNvSpPr txBox="1"/>
          <p:nvPr/>
        </p:nvSpPr>
        <p:spPr>
          <a:xfrm>
            <a:off x="304800" y="1079106"/>
            <a:ext cx="4085032" cy="4062650"/>
          </a:xfrm>
          <a:prstGeom prst="rect">
            <a:avLst/>
          </a:prstGeom>
          <a:noFill/>
        </p:spPr>
        <p:txBody>
          <a:bodyPr wrap="square" rtlCol="0">
            <a:spAutoFit/>
          </a:bodyPr>
          <a:lstStyle/>
          <a:p>
            <a:r>
              <a:rPr lang="en-US" b="1" dirty="0">
                <a:solidFill>
                  <a:srgbClr val="31859C"/>
                </a:solidFill>
              </a:rPr>
              <a:t>NIH Data Breach Triggers </a:t>
            </a:r>
            <a:r>
              <a:rPr lang="en-US" b="1" dirty="0" smtClean="0">
                <a:solidFill>
                  <a:srgbClr val="31859C"/>
                </a:solidFill>
              </a:rPr>
              <a:t>Compliance</a:t>
            </a:r>
          </a:p>
          <a:p>
            <a:r>
              <a:rPr lang="en-US" sz="1600" b="1" dirty="0" smtClean="0">
                <a:solidFill>
                  <a:srgbClr val="31859C"/>
                </a:solidFill>
              </a:rPr>
              <a:t>March 25, 2008</a:t>
            </a:r>
          </a:p>
          <a:p>
            <a:r>
              <a:rPr lang="en-US" sz="1400" b="1" dirty="0"/>
              <a:t>Who Breached:</a:t>
            </a:r>
            <a:r>
              <a:rPr lang="en-US" sz="1400" dirty="0"/>
              <a:t> National Institutes of Health </a:t>
            </a:r>
            <a:r>
              <a:rPr lang="en-US" sz="1400" b="1" dirty="0"/>
              <a:t>Number Affected:</a:t>
            </a:r>
            <a:r>
              <a:rPr lang="en-US" sz="1400" dirty="0"/>
              <a:t> 2500 </a:t>
            </a:r>
            <a:r>
              <a:rPr lang="en-US" sz="1400" b="1" dirty="0"/>
              <a:t>Information breached:</a:t>
            </a:r>
            <a:r>
              <a:rPr lang="en-US" sz="1400" dirty="0"/>
              <a:t> clinical trial information </a:t>
            </a:r>
            <a:r>
              <a:rPr lang="en-US" sz="1400" b="1" dirty="0"/>
              <a:t>How:</a:t>
            </a:r>
            <a:r>
              <a:rPr lang="en-US" sz="1400" dirty="0"/>
              <a:t> laptop </a:t>
            </a:r>
            <a:r>
              <a:rPr lang="en-US" sz="1400" dirty="0" smtClean="0"/>
              <a:t>stolen</a:t>
            </a:r>
          </a:p>
          <a:p>
            <a:r>
              <a:rPr lang="en-US" sz="1400" dirty="0"/>
              <a:t>A laptop containing medical information for 2500 people enrolled in a </a:t>
            </a:r>
            <a:r>
              <a:rPr lang="en-US" sz="1400" dirty="0" smtClean="0"/>
              <a:t>National Institutes of Health (NIH) clinical trial has been stolen, putting these patients at risk for medical identity fraud.  The laptop was stolen from the trunk of a car on Feb. 23</a:t>
            </a:r>
            <a:r>
              <a:rPr lang="en-US" sz="1400" baseline="30000" dirty="0" smtClean="0"/>
              <a:t>rd</a:t>
            </a:r>
            <a:r>
              <a:rPr lang="en-US" sz="1400" dirty="0" smtClean="0"/>
              <a:t>. The </a:t>
            </a:r>
            <a:r>
              <a:rPr lang="en-US" sz="1400" dirty="0"/>
              <a:t>laptop contained</a:t>
            </a:r>
            <a:r>
              <a:rPr lang="en-US" sz="1400" b="1" dirty="0"/>
              <a:t> clinical trial data going back 7 years,</a:t>
            </a:r>
            <a:r>
              <a:rPr lang="en-US" sz="1400" dirty="0"/>
              <a:t> including names, medical diagnoses, and heart scans. The data was</a:t>
            </a:r>
            <a:r>
              <a:rPr lang="en-US" sz="1400" b="1" dirty="0"/>
              <a:t> </a:t>
            </a:r>
            <a:r>
              <a:rPr lang="en-US" sz="1400" b="1" i="1" dirty="0"/>
              <a:t>not </a:t>
            </a:r>
            <a:r>
              <a:rPr lang="en-US" sz="1400" b="1" dirty="0"/>
              <a:t>encrypted, despite government policies </a:t>
            </a:r>
            <a:r>
              <a:rPr lang="en-US" sz="1400" dirty="0"/>
              <a:t>that require this precaution. According to the NIH, the first attempt to encrypt the laptop failed, and the laboratory chief named Andrew Arai, who used the laptop, did not follow-up with IT</a:t>
            </a:r>
          </a:p>
        </p:txBody>
      </p:sp>
      <p:sp>
        <p:nvSpPr>
          <p:cNvPr id="22" name="Line 16"/>
          <p:cNvSpPr>
            <a:spLocks noChangeShapeType="1"/>
          </p:cNvSpPr>
          <p:nvPr/>
        </p:nvSpPr>
        <p:spPr bwMode="auto">
          <a:xfrm>
            <a:off x="304800" y="5130858"/>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5" name="Picture 14" descr="SAFE Logo copy.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Tree>
    <p:extLst>
      <p:ext uri="{BB962C8B-B14F-4D97-AF65-F5344CB8AC3E}">
        <p14:creationId xmlns:p14="http://schemas.microsoft.com/office/powerpoint/2010/main" val="42202938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6482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800600" y="4388676"/>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304800" y="495300"/>
            <a:ext cx="8534400" cy="523220"/>
          </a:xfrm>
          <a:prstGeom prst="rect">
            <a:avLst/>
          </a:prstGeom>
          <a:noFill/>
        </p:spPr>
        <p:txBody>
          <a:bodyPr wrap="square" rtlCol="0">
            <a:spAutoFit/>
          </a:bodyPr>
          <a:lstStyle/>
          <a:p>
            <a:pPr algn="ctr"/>
            <a:r>
              <a:rPr lang="en-US" sz="2800" b="1" dirty="0" smtClean="0">
                <a:solidFill>
                  <a:srgbClr val="31859C"/>
                </a:solidFill>
              </a:rPr>
              <a:t>Security Breaches</a:t>
            </a:r>
          </a:p>
        </p:txBody>
      </p:sp>
      <p:sp>
        <p:nvSpPr>
          <p:cNvPr id="3" name="TextBox 2"/>
          <p:cNvSpPr txBox="1"/>
          <p:nvPr/>
        </p:nvSpPr>
        <p:spPr>
          <a:xfrm>
            <a:off x="4572000" y="1102882"/>
            <a:ext cx="4419600" cy="215444"/>
          </a:xfrm>
          <a:prstGeom prst="rect">
            <a:avLst/>
          </a:prstGeom>
          <a:noFill/>
        </p:spPr>
        <p:txBody>
          <a:bodyPr wrap="square" rtlCol="0">
            <a:spAutoFit/>
          </a:bodyPr>
          <a:lstStyle/>
          <a:p>
            <a:endParaRPr lang="en-US" sz="800" dirty="0"/>
          </a:p>
        </p:txBody>
      </p:sp>
      <p:sp>
        <p:nvSpPr>
          <p:cNvPr id="4" name="TextBox 3"/>
          <p:cNvSpPr txBox="1"/>
          <p:nvPr/>
        </p:nvSpPr>
        <p:spPr>
          <a:xfrm>
            <a:off x="4648200" y="1903101"/>
            <a:ext cx="4038600" cy="400110"/>
          </a:xfrm>
          <a:prstGeom prst="rect">
            <a:avLst/>
          </a:prstGeom>
          <a:noFill/>
        </p:spPr>
        <p:txBody>
          <a:bodyPr wrap="square" rtlCol="0">
            <a:spAutoFit/>
          </a:bodyPr>
          <a:lstStyle/>
          <a:p>
            <a:endParaRPr lang="en-US" sz="1000" dirty="0">
              <a:hlinkClick r:id="rId3"/>
            </a:endParaRPr>
          </a:p>
          <a:p>
            <a:endParaRPr lang="en-US" sz="1000" dirty="0">
              <a:hlinkClick r:id="rId3"/>
            </a:endParaRPr>
          </a:p>
        </p:txBody>
      </p:sp>
      <p:sp>
        <p:nvSpPr>
          <p:cNvPr id="22" name="Line 16"/>
          <p:cNvSpPr>
            <a:spLocks noChangeShapeType="1"/>
          </p:cNvSpPr>
          <p:nvPr/>
        </p:nvSpPr>
        <p:spPr bwMode="auto">
          <a:xfrm>
            <a:off x="304800" y="4685981"/>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5" name="Picture 14" descr="SAFE Logo copy.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59211"/>
            <a:ext cx="1621856" cy="787977"/>
          </a:xfrm>
          <a:prstGeom prst="rect">
            <a:avLst/>
          </a:prstGeom>
        </p:spPr>
      </p:pic>
      <p:sp>
        <p:nvSpPr>
          <p:cNvPr id="6" name="TextBox 5"/>
          <p:cNvSpPr txBox="1"/>
          <p:nvPr/>
        </p:nvSpPr>
        <p:spPr>
          <a:xfrm>
            <a:off x="4648200" y="4553661"/>
            <a:ext cx="4343400" cy="1969770"/>
          </a:xfrm>
          <a:prstGeom prst="rect">
            <a:avLst/>
          </a:prstGeom>
          <a:noFill/>
        </p:spPr>
        <p:txBody>
          <a:bodyPr wrap="square" rtlCol="0">
            <a:spAutoFit/>
          </a:bodyPr>
          <a:lstStyle/>
          <a:p>
            <a:pPr algn="just"/>
            <a:r>
              <a:rPr lang="en-US" b="1" dirty="0" smtClean="0">
                <a:solidFill>
                  <a:srgbClr val="31859C"/>
                </a:solidFill>
              </a:rPr>
              <a:t>UKRAINIAN HACKER TO FORFEIT $580,000 AFTER TRADING ON STOLEN INFORMATION</a:t>
            </a:r>
          </a:p>
          <a:p>
            <a:pPr algn="just"/>
            <a:r>
              <a:rPr lang="en-US" sz="1600" b="1" dirty="0" smtClean="0">
                <a:solidFill>
                  <a:srgbClr val="31859C"/>
                </a:solidFill>
              </a:rPr>
              <a:t>March 31, 2010</a:t>
            </a:r>
          </a:p>
          <a:p>
            <a:pPr algn="just"/>
            <a:r>
              <a:rPr lang="en-US" sz="1400" dirty="0" smtClean="0"/>
              <a:t>After hacking into Thomson </a:t>
            </a:r>
            <a:r>
              <a:rPr lang="en-US" sz="1400" dirty="0" err="1" smtClean="0"/>
              <a:t>Financial’s</a:t>
            </a:r>
            <a:r>
              <a:rPr lang="en-US" sz="1400" dirty="0" smtClean="0"/>
              <a:t> computer network to obtain nonpublic financial information about pharmaceutical consultancy IMS Health, a Ukrainian man was ordered by a U.S. judge to pay $580,000 in penalties, according to Reuters News Agency.</a:t>
            </a:r>
            <a:endParaRPr lang="en-US" sz="1400" dirty="0"/>
          </a:p>
        </p:txBody>
      </p:sp>
      <p:sp>
        <p:nvSpPr>
          <p:cNvPr id="10" name="TextBox 9"/>
          <p:cNvSpPr txBox="1"/>
          <p:nvPr/>
        </p:nvSpPr>
        <p:spPr>
          <a:xfrm>
            <a:off x="4648200" y="1066800"/>
            <a:ext cx="4343400" cy="3262432"/>
          </a:xfrm>
          <a:prstGeom prst="rect">
            <a:avLst/>
          </a:prstGeom>
          <a:noFill/>
        </p:spPr>
        <p:txBody>
          <a:bodyPr wrap="square" rtlCol="0">
            <a:spAutoFit/>
          </a:bodyPr>
          <a:lstStyle/>
          <a:p>
            <a:r>
              <a:rPr lang="en-US" b="1" dirty="0">
                <a:solidFill>
                  <a:srgbClr val="31859C"/>
                </a:solidFill>
              </a:rPr>
              <a:t>Hacking into e-health records is too easy, group </a:t>
            </a:r>
            <a:r>
              <a:rPr lang="en-US" b="1" dirty="0" smtClean="0">
                <a:solidFill>
                  <a:srgbClr val="31859C"/>
                </a:solidFill>
              </a:rPr>
              <a:t>says</a:t>
            </a:r>
          </a:p>
          <a:p>
            <a:r>
              <a:rPr lang="en-US" sz="1600" b="1" dirty="0" smtClean="0">
                <a:solidFill>
                  <a:srgbClr val="31859C"/>
                </a:solidFill>
              </a:rPr>
              <a:t>September 17, 2007</a:t>
            </a:r>
          </a:p>
          <a:p>
            <a:pPr algn="just"/>
            <a:r>
              <a:rPr lang="en-US" sz="1400" dirty="0"/>
              <a:t>Hackers can access many e-health records and modify them unbeknownst to the software's legitimate users, according to a new study by an organization concerned about EHR vulnerabilities.</a:t>
            </a:r>
            <a:r>
              <a:rPr lang="en-US" sz="1400" dirty="0" smtClean="0"/>
              <a:t> It </a:t>
            </a:r>
            <a:r>
              <a:rPr lang="en-US" sz="1400" dirty="0"/>
              <a:t>found that a low level of hacking skills would suffice to get into a system, retrieve data and make changes, such as altering medication dosages or deleting records.</a:t>
            </a:r>
            <a:r>
              <a:rPr lang="en-US" sz="1400" dirty="0" smtClean="0"/>
              <a:t> The </a:t>
            </a:r>
            <a:r>
              <a:rPr lang="en-US" sz="1400" dirty="0"/>
              <a:t>good news: The "risk of vulnerability exploitation can be dramatically reduced when vulnerabilities are known and appropriate security controls are in place," the report's executive summary states</a:t>
            </a:r>
            <a:r>
              <a:rPr lang="en-US" sz="1400" dirty="0" smtClean="0"/>
              <a:t>.</a:t>
            </a:r>
            <a:endParaRPr lang="en-US" sz="1400" dirty="0"/>
          </a:p>
        </p:txBody>
      </p:sp>
      <p:sp>
        <p:nvSpPr>
          <p:cNvPr id="11" name="TextBox 10"/>
          <p:cNvSpPr txBox="1"/>
          <p:nvPr/>
        </p:nvSpPr>
        <p:spPr>
          <a:xfrm>
            <a:off x="114407" y="992662"/>
            <a:ext cx="4457593" cy="3693319"/>
          </a:xfrm>
          <a:prstGeom prst="rect">
            <a:avLst/>
          </a:prstGeom>
          <a:noFill/>
        </p:spPr>
        <p:txBody>
          <a:bodyPr wrap="square" rtlCol="0">
            <a:spAutoFit/>
          </a:bodyPr>
          <a:lstStyle/>
          <a:p>
            <a:r>
              <a:rPr lang="en-US" b="1" dirty="0">
                <a:solidFill>
                  <a:srgbClr val="31859C"/>
                </a:solidFill>
              </a:rPr>
              <a:t>Hackers Break Into Virginia Health Professions Database, Demand </a:t>
            </a:r>
            <a:r>
              <a:rPr lang="en-US" b="1" dirty="0" smtClean="0">
                <a:solidFill>
                  <a:srgbClr val="31859C"/>
                </a:solidFill>
              </a:rPr>
              <a:t>Ransom</a:t>
            </a:r>
          </a:p>
          <a:p>
            <a:r>
              <a:rPr lang="en-US" sz="1600" b="1" dirty="0" smtClean="0">
                <a:solidFill>
                  <a:srgbClr val="31859C"/>
                </a:solidFill>
              </a:rPr>
              <a:t>May 4, 2009</a:t>
            </a:r>
          </a:p>
          <a:p>
            <a:pPr algn="just"/>
            <a:r>
              <a:rPr lang="en-US" sz="1400" dirty="0"/>
              <a:t>Hackers last week broke into a Virginia state Web site used by pharmacists to track prescription drug abuse. They deleted records on more than 8 million patients and replaced the site's homepage with a ransom note demanding $10 million for the return of the records, according to a posting on </a:t>
            </a:r>
            <a:r>
              <a:rPr lang="en-US" sz="1400" dirty="0" err="1"/>
              <a:t>Wikileaks.org</a:t>
            </a:r>
            <a:r>
              <a:rPr lang="en-US" sz="1400" dirty="0"/>
              <a:t>, an online clearinghouse for leaked documents</a:t>
            </a:r>
            <a:r>
              <a:rPr lang="en-US" sz="1400" dirty="0" smtClean="0"/>
              <a:t>.</a:t>
            </a:r>
            <a:endParaRPr lang="en-US" sz="800" dirty="0" smtClean="0"/>
          </a:p>
          <a:p>
            <a:pPr algn="just"/>
            <a:r>
              <a:rPr lang="en-US" sz="1400" dirty="0"/>
              <a:t>"I have your [expletive] In *my* possession, right now, are 8,257,378 patient records and a total of 35,548,087 prescriptions. Also, I made an encrypted backup and deleted the original. Unfortunately for Virginia, their backups seem to have gone missing, too. </a:t>
            </a:r>
            <a:r>
              <a:rPr lang="en-US" sz="1400" dirty="0" err="1"/>
              <a:t>Uhoh</a:t>
            </a:r>
            <a:r>
              <a:rPr lang="en-US" sz="1400" dirty="0"/>
              <a:t> :(For $10 million, I will gladly send along the password</a:t>
            </a:r>
            <a:r>
              <a:rPr lang="en-US" sz="1400" dirty="0" smtClean="0"/>
              <a:t>.”</a:t>
            </a:r>
            <a:endParaRPr lang="en-US" sz="1400" dirty="0"/>
          </a:p>
        </p:txBody>
      </p:sp>
      <p:sp>
        <p:nvSpPr>
          <p:cNvPr id="12" name="TextBox 11"/>
          <p:cNvSpPr txBox="1"/>
          <p:nvPr/>
        </p:nvSpPr>
        <p:spPr>
          <a:xfrm>
            <a:off x="114407" y="4628702"/>
            <a:ext cx="4533793" cy="923330"/>
          </a:xfrm>
          <a:prstGeom prst="rect">
            <a:avLst/>
          </a:prstGeom>
          <a:noFill/>
        </p:spPr>
        <p:txBody>
          <a:bodyPr wrap="square" rtlCol="0">
            <a:spAutoFit/>
          </a:bodyPr>
          <a:lstStyle/>
          <a:p>
            <a:r>
              <a:rPr lang="en-US" b="1" dirty="0">
                <a:solidFill>
                  <a:srgbClr val="31859C"/>
                </a:solidFill>
              </a:rPr>
              <a:t>Georgia man pleads guilty to hacking into Japanese drug maker's U.S. computer </a:t>
            </a:r>
            <a:r>
              <a:rPr lang="en-US" b="1" dirty="0" smtClean="0">
                <a:solidFill>
                  <a:srgbClr val="31859C"/>
                </a:solidFill>
              </a:rPr>
              <a:t>network ; </a:t>
            </a:r>
            <a:r>
              <a:rPr lang="en-US" sz="1600" b="1" dirty="0" smtClean="0">
                <a:solidFill>
                  <a:srgbClr val="31859C"/>
                </a:solidFill>
              </a:rPr>
              <a:t>August 16, 2011</a:t>
            </a:r>
            <a:endParaRPr lang="en-US" sz="1600" dirty="0">
              <a:solidFill>
                <a:srgbClr val="31859C"/>
              </a:solidFill>
            </a:endParaRPr>
          </a:p>
        </p:txBody>
      </p:sp>
      <p:sp>
        <p:nvSpPr>
          <p:cNvPr id="13" name="TextBox 12"/>
          <p:cNvSpPr txBox="1"/>
          <p:nvPr/>
        </p:nvSpPr>
        <p:spPr>
          <a:xfrm>
            <a:off x="114408" y="5475226"/>
            <a:ext cx="4457592" cy="1384995"/>
          </a:xfrm>
          <a:prstGeom prst="rect">
            <a:avLst/>
          </a:prstGeom>
          <a:noFill/>
        </p:spPr>
        <p:txBody>
          <a:bodyPr wrap="square" rtlCol="0">
            <a:spAutoFit/>
          </a:bodyPr>
          <a:lstStyle/>
          <a:p>
            <a:r>
              <a:rPr lang="en-US" sz="1400" dirty="0"/>
              <a:t>A 37-year-old Georgia man pleaded guilty yesterday in Newark to hacking the computer system of a Japanese pharmaceutical company’s U.S. subsidiary and crippling </a:t>
            </a:r>
            <a:r>
              <a:rPr lang="en-US" sz="1400" dirty="0" smtClean="0"/>
              <a:t>				the business </a:t>
            </a:r>
            <a:r>
              <a:rPr lang="en-US" sz="1400" dirty="0"/>
              <a:t>for days after his friend and </a:t>
            </a:r>
            <a:r>
              <a:rPr lang="en-US" sz="1400" dirty="0" smtClean="0"/>
              <a:t>			former </a:t>
            </a:r>
            <a:r>
              <a:rPr lang="en-US" sz="1400" dirty="0"/>
              <a:t>supervisor lost his job with the </a:t>
            </a:r>
            <a:r>
              <a:rPr lang="en-US" sz="1400" dirty="0" smtClean="0"/>
              <a:t>			drug</a:t>
            </a:r>
            <a:r>
              <a:rPr lang="en-US" sz="1400" dirty="0"/>
              <a:t>-maker.</a:t>
            </a:r>
            <a:endParaRPr lang="en-US" sz="1400" dirty="0"/>
          </a:p>
        </p:txBody>
      </p:sp>
    </p:spTree>
    <p:extLst>
      <p:ext uri="{BB962C8B-B14F-4D97-AF65-F5344CB8AC3E}">
        <p14:creationId xmlns:p14="http://schemas.microsoft.com/office/powerpoint/2010/main" val="7181701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724400" y="4193934"/>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304800" y="495300"/>
            <a:ext cx="8534400" cy="523220"/>
          </a:xfrm>
          <a:prstGeom prst="rect">
            <a:avLst/>
          </a:prstGeom>
          <a:noFill/>
        </p:spPr>
        <p:txBody>
          <a:bodyPr wrap="square" rtlCol="0">
            <a:spAutoFit/>
          </a:bodyPr>
          <a:lstStyle/>
          <a:p>
            <a:pPr algn="ctr"/>
            <a:r>
              <a:rPr lang="en-US" sz="2800" b="1" dirty="0" smtClean="0">
                <a:solidFill>
                  <a:srgbClr val="31859C"/>
                </a:solidFill>
              </a:rPr>
              <a:t>What’s </a:t>
            </a:r>
            <a:r>
              <a:rPr lang="en-US" sz="2800" b="1" dirty="0">
                <a:solidFill>
                  <a:srgbClr val="31859C"/>
                </a:solidFill>
              </a:rPr>
              <a:t>C</a:t>
            </a:r>
            <a:r>
              <a:rPr lang="en-US" sz="2800" b="1" dirty="0" smtClean="0">
                <a:solidFill>
                  <a:srgbClr val="31859C"/>
                </a:solidFill>
              </a:rPr>
              <a:t>ausing Security Breaches?</a:t>
            </a:r>
          </a:p>
        </p:txBody>
      </p:sp>
      <p:sp>
        <p:nvSpPr>
          <p:cNvPr id="5" name="TextBox 4"/>
          <p:cNvSpPr txBox="1"/>
          <p:nvPr/>
        </p:nvSpPr>
        <p:spPr>
          <a:xfrm>
            <a:off x="124736" y="1219200"/>
            <a:ext cx="4247287" cy="4801315"/>
          </a:xfrm>
          <a:prstGeom prst="rect">
            <a:avLst/>
          </a:prstGeom>
          <a:noFill/>
        </p:spPr>
        <p:txBody>
          <a:bodyPr wrap="square" rtlCol="0">
            <a:spAutoFit/>
          </a:bodyPr>
          <a:lstStyle/>
          <a:p>
            <a:pPr algn="just"/>
            <a:r>
              <a:rPr lang="en-US" dirty="0" smtClean="0"/>
              <a:t>* According </a:t>
            </a:r>
            <a:r>
              <a:rPr lang="en-US" dirty="0" smtClean="0"/>
              <a:t>to a joint study by </a:t>
            </a:r>
            <a:r>
              <a:rPr lang="en-US" dirty="0" err="1" smtClean="0"/>
              <a:t>Ponemon</a:t>
            </a:r>
            <a:r>
              <a:rPr lang="en-US" dirty="0" smtClean="0"/>
              <a:t> and Intel Corporation, the healthcare and pharmaceutical industry had the highest rate of laptop </a:t>
            </a:r>
            <a:r>
              <a:rPr lang="en-US" dirty="0" smtClean="0"/>
              <a:t>thefts</a:t>
            </a:r>
            <a:endParaRPr lang="en-US" dirty="0" smtClean="0"/>
          </a:p>
          <a:p>
            <a:pPr algn="just"/>
            <a:r>
              <a:rPr lang="en-US" dirty="0"/>
              <a:t>*</a:t>
            </a:r>
            <a:r>
              <a:rPr lang="en-US" dirty="0" smtClean="0"/>
              <a:t>Most of the breach occurrences are unintentional employee action, lost or stolen computing devices and third-party errors</a:t>
            </a:r>
          </a:p>
          <a:p>
            <a:pPr algn="just"/>
            <a:r>
              <a:rPr lang="en-US" dirty="0" smtClean="0"/>
              <a:t>* Forty-six percent of laptops contained confidential data; only 30 percent used encryption </a:t>
            </a:r>
          </a:p>
          <a:p>
            <a:pPr algn="just"/>
            <a:r>
              <a:rPr lang="en-US" dirty="0" smtClean="0"/>
              <a:t>*Most organizations (two-thirds) don’t take advantage of security practices like encryption, which would keep data secure if a device the information resided on were stolen </a:t>
            </a:r>
          </a:p>
          <a:p>
            <a:endParaRPr lang="en-US" dirty="0"/>
          </a:p>
        </p:txBody>
      </p:sp>
      <p:sp>
        <p:nvSpPr>
          <p:cNvPr id="15" name="Title 1"/>
          <p:cNvSpPr>
            <a:spLocks noGrp="1"/>
          </p:cNvSpPr>
          <p:nvPr>
            <p:ph type="title"/>
          </p:nvPr>
        </p:nvSpPr>
        <p:spPr>
          <a:xfrm>
            <a:off x="4648200" y="1219200"/>
            <a:ext cx="4114800" cy="2875608"/>
          </a:xfrm>
        </p:spPr>
        <p:txBody>
          <a:bodyPr>
            <a:normAutofit fontScale="90000"/>
          </a:bodyPr>
          <a:lstStyle/>
          <a:p>
            <a:pPr marL="0" indent="0" algn="just"/>
            <a:r>
              <a:rPr lang="en-US" sz="2000" b="1" dirty="0">
                <a:solidFill>
                  <a:srgbClr val="31859C"/>
                </a:solidFill>
              </a:rPr>
              <a:t>Most data breaches are caused by </a:t>
            </a:r>
            <a:r>
              <a:rPr lang="en-US" sz="2000" b="1" dirty="0" smtClean="0">
                <a:solidFill>
                  <a:srgbClr val="31859C"/>
                </a:solidFill>
              </a:rPr>
              <a:t>insiders:</a:t>
            </a:r>
            <a:br>
              <a:rPr lang="en-US" sz="2000" b="1" dirty="0" smtClean="0">
                <a:solidFill>
                  <a:srgbClr val="31859C"/>
                </a:solidFill>
              </a:rPr>
            </a:br>
            <a:r>
              <a:rPr lang="en-US" sz="1800" dirty="0" smtClean="0"/>
              <a:t>*Insiders were responsible for over 60% of data breaches of protected health information (PHI)</a:t>
            </a:r>
            <a:br>
              <a:rPr lang="en-US" sz="1800" dirty="0" smtClean="0"/>
            </a:br>
            <a:r>
              <a:rPr lang="en-US" sz="1800" dirty="0" smtClean="0"/>
              <a:t/>
            </a:r>
            <a:br>
              <a:rPr lang="en-US" sz="1800" dirty="0" smtClean="0"/>
            </a:br>
            <a:r>
              <a:rPr lang="en-US" sz="1800" dirty="0" smtClean="0"/>
              <a:t>*35% of the PHI breaches were due to insiders' snooping into medical records of fellow employees</a:t>
            </a:r>
            <a:br>
              <a:rPr lang="en-US" sz="1800" dirty="0" smtClean="0"/>
            </a:br>
            <a:r>
              <a:rPr lang="en-US" sz="1800" dirty="0" smtClean="0"/>
              <a:t/>
            </a:r>
            <a:br>
              <a:rPr lang="en-US" sz="1800" dirty="0" smtClean="0"/>
            </a:br>
            <a:r>
              <a:rPr lang="en-US" sz="1800" dirty="0" smtClean="0"/>
              <a:t>*27% due to improper access to records of their friends and relatives.</a:t>
            </a:r>
            <a:br>
              <a:rPr lang="en-US" sz="1800" dirty="0" smtClean="0"/>
            </a:br>
            <a:endParaRPr lang="en-US" sz="1800" dirty="0"/>
          </a:p>
        </p:txBody>
      </p:sp>
      <p:sp>
        <p:nvSpPr>
          <p:cNvPr id="8" name="TextBox 7"/>
          <p:cNvSpPr txBox="1"/>
          <p:nvPr/>
        </p:nvSpPr>
        <p:spPr>
          <a:xfrm>
            <a:off x="4724400" y="4408169"/>
            <a:ext cx="4038600" cy="2123658"/>
          </a:xfrm>
          <a:prstGeom prst="rect">
            <a:avLst/>
          </a:prstGeom>
          <a:noFill/>
        </p:spPr>
        <p:txBody>
          <a:bodyPr wrap="square" rtlCol="0">
            <a:spAutoFit/>
          </a:bodyPr>
          <a:lstStyle/>
          <a:p>
            <a:r>
              <a:rPr lang="en-US" b="1" dirty="0" smtClean="0">
                <a:solidFill>
                  <a:srgbClr val="31859C"/>
                </a:solidFill>
              </a:rPr>
              <a:t>Insider Threats, Misused Privileges are Leading Causes of Security Breaches</a:t>
            </a:r>
          </a:p>
          <a:p>
            <a:r>
              <a:rPr lang="en-US" sz="1600" b="1" dirty="0" smtClean="0">
                <a:solidFill>
                  <a:srgbClr val="31859C"/>
                </a:solidFill>
              </a:rPr>
              <a:t>December 7, 2011</a:t>
            </a:r>
          </a:p>
          <a:p>
            <a:r>
              <a:rPr lang="en-US" sz="1600" dirty="0" smtClean="0"/>
              <a:t>Last week, Verizon Business released its 2010 Data Breaches and Investigations Report.  According </a:t>
            </a:r>
            <a:r>
              <a:rPr lang="en-US" sz="1600" dirty="0"/>
              <a:t>to the report, </a:t>
            </a:r>
            <a:r>
              <a:rPr lang="en-US" sz="1600" b="1" dirty="0"/>
              <a:t>48% of data breaches are caused by insiders</a:t>
            </a:r>
            <a:r>
              <a:rPr lang="en-US" sz="1600" dirty="0"/>
              <a:t>, up from only 22% last year.</a:t>
            </a:r>
            <a:endParaRPr lang="en-US" sz="1600" b="1" dirty="0"/>
          </a:p>
        </p:txBody>
      </p:sp>
      <p:pic>
        <p:nvPicPr>
          <p:cNvPr id="11" name="Picture 10"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Tree>
    <p:extLst>
      <p:ext uri="{BB962C8B-B14F-4D97-AF65-F5344CB8AC3E}">
        <p14:creationId xmlns:p14="http://schemas.microsoft.com/office/powerpoint/2010/main" val="26521373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AFE Logo copy.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0023"/>
            <a:ext cx="1621856" cy="787977"/>
          </a:xfrm>
          <a:prstGeom prst="rect">
            <a:avLst/>
          </a:prstGeom>
        </p:spPr>
      </p:pic>
      <p:sp>
        <p:nvSpPr>
          <p:cNvPr id="5125" name="Line 5"/>
          <p:cNvSpPr>
            <a:spLocks noChangeShapeType="1"/>
          </p:cNvSpPr>
          <p:nvPr/>
        </p:nvSpPr>
        <p:spPr bwMode="auto">
          <a:xfrm>
            <a:off x="304800" y="457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6"/>
          <p:cNvSpPr>
            <a:spLocks noChangeShapeType="1"/>
          </p:cNvSpPr>
          <p:nvPr/>
        </p:nvSpPr>
        <p:spPr bwMode="auto">
          <a:xfrm>
            <a:off x="304800" y="4953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7"/>
          <p:cNvSpPr>
            <a:spLocks noChangeShapeType="1"/>
          </p:cNvSpPr>
          <p:nvPr/>
        </p:nvSpPr>
        <p:spPr bwMode="auto">
          <a:xfrm>
            <a:off x="304800" y="10668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572000" y="1219200"/>
            <a:ext cx="0" cy="533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695777" y="2079618"/>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304800" y="495300"/>
            <a:ext cx="8534400" cy="523220"/>
          </a:xfrm>
          <a:prstGeom prst="rect">
            <a:avLst/>
          </a:prstGeom>
          <a:noFill/>
        </p:spPr>
        <p:txBody>
          <a:bodyPr wrap="square" rtlCol="0">
            <a:spAutoFit/>
          </a:bodyPr>
          <a:lstStyle/>
          <a:p>
            <a:pPr algn="ctr"/>
            <a:r>
              <a:rPr lang="en-US" sz="2800" b="1" dirty="0" smtClean="0">
                <a:solidFill>
                  <a:srgbClr val="31859C"/>
                </a:solidFill>
              </a:rPr>
              <a:t>Resolving Security Breaches?</a:t>
            </a:r>
          </a:p>
        </p:txBody>
      </p:sp>
      <p:sp>
        <p:nvSpPr>
          <p:cNvPr id="3" name="TextBox 2"/>
          <p:cNvSpPr txBox="1"/>
          <p:nvPr/>
        </p:nvSpPr>
        <p:spPr>
          <a:xfrm>
            <a:off x="4572000" y="1102882"/>
            <a:ext cx="4419600" cy="215444"/>
          </a:xfrm>
          <a:prstGeom prst="rect">
            <a:avLst/>
          </a:prstGeom>
          <a:noFill/>
        </p:spPr>
        <p:txBody>
          <a:bodyPr wrap="square" rtlCol="0">
            <a:spAutoFit/>
          </a:bodyPr>
          <a:lstStyle/>
          <a:p>
            <a:endParaRPr lang="en-US" sz="800" dirty="0"/>
          </a:p>
        </p:txBody>
      </p:sp>
      <p:sp>
        <p:nvSpPr>
          <p:cNvPr id="4" name="TextBox 3"/>
          <p:cNvSpPr txBox="1"/>
          <p:nvPr/>
        </p:nvSpPr>
        <p:spPr>
          <a:xfrm>
            <a:off x="4695777" y="2257220"/>
            <a:ext cx="4038600" cy="1477328"/>
          </a:xfrm>
          <a:prstGeom prst="rect">
            <a:avLst/>
          </a:prstGeom>
          <a:noFill/>
        </p:spPr>
        <p:txBody>
          <a:bodyPr wrap="square" rtlCol="0">
            <a:spAutoFit/>
          </a:bodyPr>
          <a:lstStyle/>
          <a:p>
            <a:r>
              <a:rPr lang="en-US" dirty="0" smtClean="0"/>
              <a:t>* Many </a:t>
            </a:r>
            <a:r>
              <a:rPr lang="en-US" dirty="0"/>
              <a:t>companies had to subscribe customers or employees to free credit monitoring services that ranged from $10 to $25 per month/customer or employee.</a:t>
            </a:r>
            <a:endParaRPr lang="en-US" dirty="0">
              <a:hlinkClick r:id="rId4"/>
            </a:endParaRPr>
          </a:p>
        </p:txBody>
      </p:sp>
      <p:sp>
        <p:nvSpPr>
          <p:cNvPr id="5" name="TextBox 4"/>
          <p:cNvSpPr txBox="1"/>
          <p:nvPr/>
        </p:nvSpPr>
        <p:spPr>
          <a:xfrm>
            <a:off x="4695777" y="1256770"/>
            <a:ext cx="4067223" cy="646331"/>
          </a:xfrm>
          <a:prstGeom prst="rect">
            <a:avLst/>
          </a:prstGeom>
          <a:noFill/>
        </p:spPr>
        <p:txBody>
          <a:bodyPr wrap="square" rtlCol="0">
            <a:spAutoFit/>
          </a:bodyPr>
          <a:lstStyle/>
          <a:p>
            <a:r>
              <a:rPr lang="en-US" dirty="0" smtClean="0"/>
              <a:t>* It can take three to six months to resolve a data security breach incident </a:t>
            </a:r>
            <a:endParaRPr lang="en-US" dirty="0"/>
          </a:p>
        </p:txBody>
      </p:sp>
      <p:sp>
        <p:nvSpPr>
          <p:cNvPr id="8" name="TextBox 7"/>
          <p:cNvSpPr txBox="1"/>
          <p:nvPr/>
        </p:nvSpPr>
        <p:spPr>
          <a:xfrm>
            <a:off x="304800" y="1318326"/>
            <a:ext cx="4067223" cy="5324534"/>
          </a:xfrm>
          <a:prstGeom prst="rect">
            <a:avLst/>
          </a:prstGeom>
          <a:noFill/>
        </p:spPr>
        <p:txBody>
          <a:bodyPr wrap="square" rtlCol="0">
            <a:spAutoFit/>
          </a:bodyPr>
          <a:lstStyle/>
          <a:p>
            <a:r>
              <a:rPr lang="en-US" b="1" dirty="0" smtClean="0">
                <a:solidFill>
                  <a:srgbClr val="31859C"/>
                </a:solidFill>
              </a:rPr>
              <a:t>Healthcare Security Breaches Can Cause Headaches and Millions in Fines</a:t>
            </a:r>
          </a:p>
          <a:p>
            <a:r>
              <a:rPr lang="en-US" sz="1600" b="1" dirty="0" smtClean="0">
                <a:solidFill>
                  <a:srgbClr val="31859C"/>
                </a:solidFill>
              </a:rPr>
              <a:t>April 19, 2011</a:t>
            </a:r>
          </a:p>
          <a:p>
            <a:pPr algn="just"/>
            <a:r>
              <a:rPr lang="en-US" sz="1400" dirty="0" err="1"/>
              <a:t>HealthNet</a:t>
            </a:r>
            <a:r>
              <a:rPr lang="en-US" sz="1400" dirty="0"/>
              <a:t> is a provider of managed health care services; and the hard drives that are missing from an IBM-operated datacenter in Rancho Cordova, California, contain some 1.9 million customer records, including information such as names, social security numbers, addresses, financial information, and, of course, health care records (PHI)</a:t>
            </a:r>
            <a:r>
              <a:rPr lang="en-US" sz="1400" dirty="0" smtClean="0"/>
              <a:t>.</a:t>
            </a:r>
          </a:p>
          <a:p>
            <a:pPr algn="just"/>
            <a:endParaRPr lang="en-US" sz="1400" dirty="0" smtClean="0"/>
          </a:p>
          <a:p>
            <a:pPr algn="just"/>
            <a:r>
              <a:rPr lang="en-US" sz="1400" dirty="0"/>
              <a:t>Regardless of whether </a:t>
            </a:r>
            <a:r>
              <a:rPr lang="en-US" sz="1400" dirty="0" err="1"/>
              <a:t>HealthNet</a:t>
            </a:r>
            <a:r>
              <a:rPr lang="en-US" sz="1400" dirty="0"/>
              <a:t> and its vendors met DHHS’ HITECH requirements, Health Net faces $250 per record in fines, which may reach $1,200 per fine in the near future.  At 1.9 million records potentially lost, this could definitely result in the maximum fine (could be as much as $5 million).  Other penalties could include roughly $2 per customer notification ($3.8 million), identity theft insurance for customers that could be well in excess of $5 million and countless potential lawsuits in the years to come.</a:t>
            </a:r>
          </a:p>
          <a:p>
            <a:endParaRPr lang="en-US" dirty="0" smtClean="0"/>
          </a:p>
          <a:p>
            <a:endParaRPr lang="en-US" dirty="0"/>
          </a:p>
        </p:txBody>
      </p:sp>
    </p:spTree>
    <p:extLst>
      <p:ext uri="{BB962C8B-B14F-4D97-AF65-F5344CB8AC3E}">
        <p14:creationId xmlns:p14="http://schemas.microsoft.com/office/powerpoint/2010/main" val="28835194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433</TotalTime>
  <Words>2305</Words>
  <Application>Microsoft Macintosh PowerPoint</Application>
  <PresentationFormat>On-screen Show (4:3)</PresentationFormat>
  <Paragraphs>150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Most data breaches are caused by insiders: *Insiders were responsible for over 60% of data breaches of protected health information (PHI)  *35% of the PHI breaches were due to insiders' snooping into medical records of fellow employees  *27% due to improper access to records of their friends and relatives.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HEADLINE</dc:title>
  <dc:creator>Kate Chambers</dc:creator>
  <cp:lastModifiedBy>Kate Chambers</cp:lastModifiedBy>
  <cp:revision>31</cp:revision>
  <dcterms:created xsi:type="dcterms:W3CDTF">2011-12-07T18:14:45Z</dcterms:created>
  <dcterms:modified xsi:type="dcterms:W3CDTF">2011-12-08T13:57:57Z</dcterms:modified>
</cp:coreProperties>
</file>