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96" r:id="rId2"/>
    <p:sldId id="394" r:id="rId3"/>
    <p:sldId id="398" r:id="rId4"/>
    <p:sldId id="401" r:id="rId5"/>
    <p:sldId id="403" r:id="rId6"/>
    <p:sldId id="402" r:id="rId7"/>
    <p:sldId id="400" r:id="rId8"/>
    <p:sldId id="404" r:id="rId9"/>
    <p:sldId id="405" r:id="rId10"/>
    <p:sldId id="40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889" autoAdjust="0"/>
  </p:normalViewPr>
  <p:slideViewPr>
    <p:cSldViewPr snapToGrid="0" snapToObjects="1">
      <p:cViewPr varScale="1">
        <p:scale>
          <a:sx n="146" d="100"/>
          <a:sy n="146" d="100"/>
        </p:scale>
        <p:origin x="-1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09811-6A97-AC42-B54E-5018710A3276}" type="datetimeFigureOut">
              <a:rPr lang="en-US" smtClean="0"/>
              <a:t>31/07/2014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18BEA-9D23-C54A-8F44-F6002BF7B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975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1DE15-7254-6E42-9477-D634690B6418}" type="datetimeFigureOut">
              <a:rPr lang="en-US" smtClean="0"/>
              <a:t>31/07/2014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29511-D097-F242-A0DB-C1F109628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972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tinyurl.com/umawg" TargetMode="External"/><Relationship Id="rId3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67382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0835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B4E4-30E3-AA44-ACFB-CE5ADF33A16A}" type="datetime1">
              <a:rPr lang="en-US" smtClean="0"/>
              <a:t>31/07/2014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hlinkClick r:id="rId2"/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43525" y="4730580"/>
            <a:ext cx="2249730" cy="171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431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A888E-BC79-B242-8860-ECDED4D42016}" type="datetime1">
              <a:rPr lang="en-US" smtClean="0"/>
              <a:t>31/07/2014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0851"/>
            <a:ext cx="9144000" cy="2923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604887"/>
            <a:ext cx="9144000" cy="29239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92569" y="6530046"/>
            <a:ext cx="360996" cy="365125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latin typeface="Gill Sans Light"/>
                <a:cs typeface="Gill Sans Light"/>
              </a:defRPr>
            </a:lvl1pPr>
          </a:lstStyle>
          <a:p>
            <a:fld id="{56FD1A4F-B7D2-2647-ACD7-FED53E96B4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365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12"/>
          </p:nvPr>
        </p:nvSpPr>
        <p:spPr>
          <a:xfrm>
            <a:off x="685800" y="6142982"/>
            <a:ext cx="7772400" cy="184666"/>
          </a:xfrm>
        </p:spPr>
        <p:txBody>
          <a:bodyPr anchor="b" anchorCtr="0">
            <a:sp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657600" cy="4343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657600" cy="4343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9B0960-D2A3-4FDB-A77F-D4A848EC58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1143000"/>
            <a:ext cx="7772400" cy="3810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 b="1">
                <a:solidFill>
                  <a:schemeClr val="accent6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 b="1">
                <a:solidFill>
                  <a:schemeClr val="accent6"/>
                </a:solidFill>
                <a:latin typeface="Arial" pitchFamily="34" charset="0"/>
                <a:cs typeface="Arial" pitchFamily="34" charset="0"/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 b="1">
                <a:solidFill>
                  <a:schemeClr val="accent6"/>
                </a:solidFill>
                <a:latin typeface="Arial" pitchFamily="34" charset="0"/>
                <a:cs typeface="Arial" pitchFamily="34" charset="0"/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 b="1">
                <a:solidFill>
                  <a:schemeClr val="accent6"/>
                </a:solidFill>
                <a:latin typeface="Arial" pitchFamily="34" charset="0"/>
                <a:cs typeface="Arial" pitchFamily="34" charset="0"/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 b="1">
                <a:solidFill>
                  <a:schemeClr val="accent6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57200" y="6565392"/>
            <a:ext cx="5943600" cy="1154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5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© 2012 Forrester Research, Inc. Reproduction Prohibited</a:t>
            </a:r>
          </a:p>
        </p:txBody>
      </p:sp>
    </p:spTree>
    <p:extLst>
      <p:ext uri="{BB962C8B-B14F-4D97-AF65-F5344CB8AC3E}">
        <p14:creationId xmlns:p14="http://schemas.microsoft.com/office/powerpoint/2010/main" val="435802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12"/>
          </p:nvPr>
        </p:nvSpPr>
        <p:spPr>
          <a:xfrm>
            <a:off x="685800" y="6142982"/>
            <a:ext cx="7772400" cy="184666"/>
          </a:xfrm>
        </p:spPr>
        <p:txBody>
          <a:bodyPr anchor="b" anchorCtr="0">
            <a:sp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657600" cy="4343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657600" cy="4343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9B0960-D2A3-4FDB-A77F-D4A848EC58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1143000"/>
            <a:ext cx="7772400" cy="3810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 b="1">
                <a:solidFill>
                  <a:schemeClr val="accent6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 b="1">
                <a:solidFill>
                  <a:schemeClr val="accent6"/>
                </a:solidFill>
                <a:latin typeface="Arial" pitchFamily="34" charset="0"/>
                <a:cs typeface="Arial" pitchFamily="34" charset="0"/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 b="1">
                <a:solidFill>
                  <a:schemeClr val="accent6"/>
                </a:solidFill>
                <a:latin typeface="Arial" pitchFamily="34" charset="0"/>
                <a:cs typeface="Arial" pitchFamily="34" charset="0"/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 b="1">
                <a:solidFill>
                  <a:schemeClr val="accent6"/>
                </a:solidFill>
                <a:latin typeface="Arial" pitchFamily="34" charset="0"/>
                <a:cs typeface="Arial" pitchFamily="34" charset="0"/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 b="1">
                <a:solidFill>
                  <a:schemeClr val="accent6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57200" y="6565392"/>
            <a:ext cx="5943600" cy="1154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5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© 2012 Forrester Research, Inc. Reproduction Prohibited</a:t>
            </a:r>
          </a:p>
        </p:txBody>
      </p:sp>
    </p:spTree>
    <p:extLst>
      <p:ext uri="{BB962C8B-B14F-4D97-AF65-F5344CB8AC3E}">
        <p14:creationId xmlns:p14="http://schemas.microsoft.com/office/powerpoint/2010/main" val="435802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9B0960-D2A3-4FDB-A77F-D4A848EC58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42982"/>
            <a:ext cx="7772400" cy="184666"/>
          </a:xfrm>
        </p:spPr>
        <p:txBody>
          <a:bodyPr anchor="b" anchorCtr="0">
            <a:sp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1143000"/>
            <a:ext cx="7772400" cy="3810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 b="1">
                <a:solidFill>
                  <a:schemeClr val="accent6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 b="1">
                <a:solidFill>
                  <a:schemeClr val="accent6"/>
                </a:solidFill>
                <a:latin typeface="Arial" pitchFamily="34" charset="0"/>
                <a:cs typeface="Arial" pitchFamily="34" charset="0"/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 b="1">
                <a:solidFill>
                  <a:schemeClr val="accent6"/>
                </a:solidFill>
                <a:latin typeface="Arial" pitchFamily="34" charset="0"/>
                <a:cs typeface="Arial" pitchFamily="34" charset="0"/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 b="1">
                <a:solidFill>
                  <a:schemeClr val="accent6"/>
                </a:solidFill>
                <a:latin typeface="Arial" pitchFamily="34" charset="0"/>
                <a:cs typeface="Arial" pitchFamily="34" charset="0"/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 b="1">
                <a:solidFill>
                  <a:schemeClr val="accent6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57200" y="6565392"/>
            <a:ext cx="5943600" cy="1154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5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© 2012 Forrester Research, Inc. Reproduction Prohibited</a:t>
            </a:r>
          </a:p>
        </p:txBody>
      </p:sp>
    </p:spTree>
    <p:extLst>
      <p:ext uri="{BB962C8B-B14F-4D97-AF65-F5344CB8AC3E}">
        <p14:creationId xmlns:p14="http://schemas.microsoft.com/office/powerpoint/2010/main" val="3876635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31C1-141F-D449-9826-51D472677364}" type="datetime1">
              <a:rPr lang="en-US" smtClean="0"/>
              <a:t>31/07/2014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92569" y="6530046"/>
            <a:ext cx="360996" cy="365125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latin typeface="Gill Sans Light"/>
                <a:cs typeface="Gill Sans Light"/>
              </a:defRPr>
            </a:lvl1pPr>
          </a:lstStyle>
          <a:p>
            <a:fld id="{56FD1A4F-B7D2-2647-ACD7-FED53E96B4F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0851"/>
            <a:ext cx="9144000" cy="2923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604887"/>
            <a:ext cx="9144000" cy="292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81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D524-C2BE-EB40-8914-57CF252394C0}" type="datetime1">
              <a:rPr lang="en-US" smtClean="0"/>
              <a:t>31/07/2014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0851"/>
            <a:ext cx="9144000" cy="2923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604887"/>
            <a:ext cx="9144000" cy="292395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92569" y="6530046"/>
            <a:ext cx="360996" cy="365125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latin typeface="Gill Sans Light"/>
                <a:cs typeface="Gill Sans Light"/>
              </a:defRPr>
            </a:lvl1pPr>
          </a:lstStyle>
          <a:p>
            <a:fld id="{56FD1A4F-B7D2-2647-ACD7-FED53E96B4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35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76AF1-1ADC-B34C-9EFF-C14AE76135EE}" type="datetime1">
              <a:rPr lang="en-US" smtClean="0"/>
              <a:t>31/07/2014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0851"/>
            <a:ext cx="9144000" cy="29239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604887"/>
            <a:ext cx="9144000" cy="292395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92569" y="6530046"/>
            <a:ext cx="360996" cy="365125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latin typeface="Gill Sans Light"/>
                <a:cs typeface="Gill Sans Light"/>
              </a:defRPr>
            </a:lvl1pPr>
          </a:lstStyle>
          <a:p>
            <a:fld id="{56FD1A4F-B7D2-2647-ACD7-FED53E96B4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07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C0ED-F760-884E-95CA-A41CD73D563A}" type="datetime1">
              <a:rPr lang="en-US" smtClean="0"/>
              <a:t>31/07/2014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0851"/>
            <a:ext cx="9144000" cy="2923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604887"/>
            <a:ext cx="9144000" cy="292395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92569" y="6530046"/>
            <a:ext cx="360996" cy="365125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latin typeface="Gill Sans Light"/>
                <a:cs typeface="Gill Sans Light"/>
              </a:defRPr>
            </a:lvl1pPr>
          </a:lstStyle>
          <a:p>
            <a:fld id="{56FD1A4F-B7D2-2647-ACD7-FED53E96B4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68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7188-7CB9-AD48-A67B-33FE2E27F93A}" type="datetime1">
              <a:rPr lang="en-US" smtClean="0"/>
              <a:t>31/07/2014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0851"/>
            <a:ext cx="9144000" cy="2923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604887"/>
            <a:ext cx="9144000" cy="292395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92569" y="6530046"/>
            <a:ext cx="360996" cy="365125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latin typeface="Gill Sans Light"/>
                <a:cs typeface="Gill Sans Light"/>
              </a:defRPr>
            </a:lvl1pPr>
          </a:lstStyle>
          <a:p>
            <a:fld id="{56FD1A4F-B7D2-2647-ACD7-FED53E96B4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43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00723-B99E-AF41-9EE9-C3F8A5923BBC}" type="datetime1">
              <a:rPr lang="en-US" smtClean="0"/>
              <a:t>31/07/2014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0851"/>
            <a:ext cx="9144000" cy="2923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604887"/>
            <a:ext cx="9144000" cy="292395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92569" y="6530046"/>
            <a:ext cx="360996" cy="365125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latin typeface="Gill Sans Light"/>
                <a:cs typeface="Gill Sans Light"/>
              </a:defRPr>
            </a:lvl1pPr>
          </a:lstStyle>
          <a:p>
            <a:fld id="{56FD1A4F-B7D2-2647-ACD7-FED53E96B4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78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A0EE9-07F4-CE4F-9B57-18AD3BCAE98D}" type="datetime1">
              <a:rPr lang="en-US" smtClean="0"/>
              <a:t>31/07/2014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0851"/>
            <a:ext cx="9144000" cy="2923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604887"/>
            <a:ext cx="9144000" cy="292395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92569" y="6530046"/>
            <a:ext cx="360996" cy="365125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latin typeface="Gill Sans Light"/>
                <a:cs typeface="Gill Sans Light"/>
              </a:defRPr>
            </a:lvl1pPr>
          </a:lstStyle>
          <a:p>
            <a:fld id="{56FD1A4F-B7D2-2647-ACD7-FED53E96B4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040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3231-B251-2841-AF79-AE3CA5597D74}" type="datetime1">
              <a:rPr lang="en-US" smtClean="0"/>
              <a:t>31/07/2014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0851"/>
            <a:ext cx="9144000" cy="2923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604887"/>
            <a:ext cx="9144000" cy="29239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92569" y="6530046"/>
            <a:ext cx="360996" cy="365125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latin typeface="Gill Sans Light"/>
                <a:cs typeface="Gill Sans Light"/>
              </a:defRPr>
            </a:lvl1pPr>
          </a:lstStyle>
          <a:p>
            <a:fld id="{56FD1A4F-B7D2-2647-ACD7-FED53E96B4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13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6C5BA-25ED-8D41-91C2-6D3DEBFBB9B6}" type="datetime1">
              <a:rPr lang="en-US" smtClean="0"/>
              <a:t>31/07/2014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92569" y="6530046"/>
            <a:ext cx="360996" cy="365125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latin typeface="Gill Sans Light"/>
                <a:cs typeface="Gill Sans Light"/>
              </a:defRPr>
            </a:lvl1pPr>
          </a:lstStyle>
          <a:p>
            <a:fld id="{56FD1A4F-B7D2-2647-ACD7-FED53E96B4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10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emf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 -&gt;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Outline</a:t>
            </a:r>
          </a:p>
          <a:p>
            <a:pPr lvl="1"/>
            <a:r>
              <a:rPr lang="en-GB" dirty="0" smtClean="0"/>
              <a:t>Enterprises </a:t>
            </a:r>
            <a:r>
              <a:rPr lang="en-GB" dirty="0"/>
              <a:t>have many apps outside their </a:t>
            </a:r>
            <a:r>
              <a:rPr lang="en-GB" dirty="0" smtClean="0"/>
              <a:t>control</a:t>
            </a:r>
          </a:p>
          <a:p>
            <a:pPr lvl="2"/>
            <a:r>
              <a:rPr lang="en-GB" dirty="0" smtClean="0"/>
              <a:t>public </a:t>
            </a:r>
            <a:r>
              <a:rPr lang="en-GB" dirty="0"/>
              <a:t>cloud; business partner applications</a:t>
            </a:r>
          </a:p>
          <a:p>
            <a:pPr lvl="1"/>
            <a:r>
              <a:rPr lang="en-GB" dirty="0"/>
              <a:t>Using standards-based SSO (SAML, </a:t>
            </a:r>
            <a:r>
              <a:rPr lang="en-GB" dirty="0" err="1"/>
              <a:t>OpenID</a:t>
            </a:r>
            <a:r>
              <a:rPr lang="en-GB" dirty="0"/>
              <a:t> Connect) they can authenticate users into those apps; and (at least in theory) apply coarse-grained </a:t>
            </a:r>
            <a:r>
              <a:rPr lang="en-GB" dirty="0" smtClean="0"/>
              <a:t>access control (AC) </a:t>
            </a:r>
            <a:r>
              <a:rPr lang="en-GB" dirty="0"/>
              <a:t>at the point of token issuance</a:t>
            </a:r>
          </a:p>
          <a:p>
            <a:pPr lvl="1"/>
            <a:r>
              <a:rPr lang="en-GB" dirty="0"/>
              <a:t>Additional AC can only be implemented and managed at the SP. </a:t>
            </a:r>
          </a:p>
          <a:p>
            <a:pPr lvl="0"/>
            <a:r>
              <a:rPr lang="en-GB" dirty="0" smtClean="0"/>
              <a:t>Issues</a:t>
            </a:r>
          </a:p>
          <a:p>
            <a:pPr lvl="1"/>
            <a:r>
              <a:rPr lang="en-GB" dirty="0" smtClean="0"/>
              <a:t>no </a:t>
            </a:r>
            <a:r>
              <a:rPr lang="en-GB" dirty="0"/>
              <a:t>way to control policy centrally means increased risk</a:t>
            </a:r>
            <a:r>
              <a:rPr lang="en-GB" dirty="0" smtClean="0"/>
              <a:t>;</a:t>
            </a:r>
          </a:p>
          <a:p>
            <a:pPr lvl="1"/>
            <a:r>
              <a:rPr lang="en-GB" dirty="0" smtClean="0"/>
              <a:t>managing </a:t>
            </a:r>
            <a:r>
              <a:rPr lang="en-GB" dirty="0"/>
              <a:t>policy per-app is expensive and </a:t>
            </a:r>
            <a:r>
              <a:rPr lang="en-GB" dirty="0" smtClean="0"/>
              <a:t>fragile</a:t>
            </a:r>
          </a:p>
          <a:p>
            <a:pPr lvl="1"/>
            <a:r>
              <a:rPr lang="en-GB" dirty="0"/>
              <a:t>i</a:t>
            </a:r>
            <a:r>
              <a:rPr lang="en-GB" dirty="0" smtClean="0"/>
              <a:t>mplementing </a:t>
            </a:r>
            <a:r>
              <a:rPr lang="en-GB" dirty="0"/>
              <a:t>a full XACML PEP at each SP is not viable: SPs would have to (probably) significantly refactor apps for new </a:t>
            </a:r>
            <a:r>
              <a:rPr lang="en-GB" dirty="0" err="1"/>
              <a:t>auth'z</a:t>
            </a:r>
            <a:r>
              <a:rPr lang="en-GB" dirty="0"/>
              <a:t>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1A4F-B7D2-2647-ACD7-FED53E96B4F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25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 </a:t>
            </a:r>
            <a:r>
              <a:rPr lang="en-US" dirty="0"/>
              <a:t>C</a:t>
            </a:r>
            <a:r>
              <a:rPr lang="en-US" smtClean="0"/>
              <a:t>onsideration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There are consumer and </a:t>
            </a:r>
            <a:r>
              <a:rPr lang="en-US" dirty="0" err="1"/>
              <a:t>IoT</a:t>
            </a:r>
            <a:r>
              <a:rPr lang="en-US" dirty="0"/>
              <a:t> use-cases that have </a:t>
            </a:r>
            <a:r>
              <a:rPr lang="en-US" dirty="0" smtClean="0"/>
              <a:t>similar extended/complex </a:t>
            </a:r>
            <a:r>
              <a:rPr lang="en-US" dirty="0" err="1" smtClean="0"/>
              <a:t>auth</a:t>
            </a:r>
            <a:r>
              <a:rPr lang="en-US" dirty="0" err="1" smtClean="0"/>
              <a:t>’z</a:t>
            </a:r>
            <a:r>
              <a:rPr lang="en-US" dirty="0" smtClean="0"/>
              <a:t> </a:t>
            </a:r>
            <a:r>
              <a:rPr lang="en-US" dirty="0"/>
              <a:t>requirements</a:t>
            </a:r>
            <a:endParaRPr lang="en-US" dirty="0" smtClean="0"/>
          </a:p>
          <a:p>
            <a:r>
              <a:rPr lang="en-US" dirty="0" smtClean="0"/>
              <a:t>Is there value in adding options to the spec for: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RPT </a:t>
            </a:r>
            <a:r>
              <a:rPr lang="en-US" dirty="0" smtClean="0"/>
              <a:t>to include scope of access and/or obligations</a:t>
            </a:r>
          </a:p>
          <a:p>
            <a:pPr lvl="1"/>
            <a:r>
              <a:rPr lang="en-US" dirty="0" smtClean="0"/>
              <a:t>An UMA-valid RS to be able to at least process obligations</a:t>
            </a:r>
          </a:p>
          <a:p>
            <a:pPr lvl="2"/>
            <a:r>
              <a:rPr lang="en-US" dirty="0" smtClean="0"/>
              <a:t>… in that it could simply ‘not be able to’ and then deny anything that presents an </a:t>
            </a:r>
            <a:r>
              <a:rPr lang="en-US" dirty="0" smtClean="0"/>
              <a:t>obligation</a:t>
            </a:r>
          </a:p>
          <a:p>
            <a:r>
              <a:rPr lang="en-US" dirty="0" smtClean="0"/>
              <a:t>(Note: the RS can establish scopes and other capabilities during service registration)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1A4F-B7D2-2647-ACD7-FED53E96B4F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58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1A4F-B7D2-2647-ACD7-FED53E96B4F4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1868" y="539945"/>
            <a:ext cx="7390701" cy="58818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0944" y="1364147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Calibri"/>
                <a:cs typeface="Calibri"/>
              </a:rPr>
              <a:t>resource</a:t>
            </a:r>
          </a:p>
          <a:p>
            <a:pPr algn="ctr"/>
            <a:r>
              <a:rPr lang="en-US" sz="1400" dirty="0" smtClean="0">
                <a:latin typeface="Calibri"/>
                <a:cs typeface="Calibri"/>
              </a:rPr>
              <a:t>owner</a:t>
            </a:r>
            <a:endParaRPr lang="en-US" sz="1400" dirty="0"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74321" y="2878450"/>
            <a:ext cx="963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Calibri"/>
                <a:cs typeface="Calibri"/>
              </a:rPr>
              <a:t>requesting</a:t>
            </a:r>
          </a:p>
          <a:p>
            <a:pPr algn="ctr"/>
            <a:r>
              <a:rPr lang="en-US" sz="1400" dirty="0" smtClean="0">
                <a:latin typeface="Calibri"/>
                <a:cs typeface="Calibri"/>
              </a:rPr>
              <a:t>party</a:t>
            </a:r>
            <a:endParaRPr lang="en-US" sz="1400" dirty="0"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1102" y="2878450"/>
            <a:ext cx="11638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Calibri"/>
                <a:cs typeface="Calibri"/>
              </a:rPr>
              <a:t>authorization</a:t>
            </a:r>
          </a:p>
          <a:p>
            <a:pPr algn="ctr"/>
            <a:r>
              <a:rPr lang="en-US" sz="1400" dirty="0" smtClean="0">
                <a:latin typeface="Calibri"/>
                <a:cs typeface="Calibri"/>
              </a:rPr>
              <a:t>server</a:t>
            </a:r>
            <a:endParaRPr lang="en-US" sz="1400" dirty="0">
              <a:latin typeface="Calibri"/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05558" y="2878450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Calibri"/>
                <a:cs typeface="Calibri"/>
              </a:rPr>
              <a:t>resource</a:t>
            </a:r>
          </a:p>
          <a:p>
            <a:pPr algn="ctr"/>
            <a:r>
              <a:rPr lang="en-US" sz="1400" dirty="0" smtClean="0">
                <a:latin typeface="Calibri"/>
                <a:cs typeface="Calibri"/>
              </a:rPr>
              <a:t>server</a:t>
            </a:r>
            <a:endParaRPr lang="en-US" sz="1400" dirty="0"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56245" y="1887367"/>
            <a:ext cx="684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manage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5671174" y="1925513"/>
            <a:ext cx="684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consent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4762941" y="2226428"/>
            <a:ext cx="6334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control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6137936" y="2837472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negotiate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329089" y="2837472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protect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3869271" y="4432344"/>
            <a:ext cx="7791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authorize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2437686" y="4781751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access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6812126" y="5241176"/>
            <a:ext cx="684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manage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400818" y="5584265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Calibri"/>
                <a:cs typeface="Calibri"/>
              </a:rPr>
              <a:t>client</a:t>
            </a:r>
            <a:endParaRPr lang="en-US" sz="1400" dirty="0">
              <a:latin typeface="Calibri"/>
              <a:cs typeface="Calibri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6356" y="796852"/>
            <a:ext cx="584200" cy="6731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853015" y="539946"/>
            <a:ext cx="4871001" cy="5044319"/>
          </a:xfrm>
          <a:prstGeom prst="ellipse">
            <a:avLst/>
          </a:prstGeom>
          <a:noFill/>
          <a:ln w="25400"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>
              <a:solidFill>
                <a:schemeClr val="tx1"/>
              </a:solidFill>
              <a:effectLst>
                <a:glow rad="101600">
                  <a:schemeClr val="bg1">
                    <a:lumMod val="85000"/>
                    <a:alpha val="75000"/>
                  </a:schemeClr>
                </a:glow>
              </a:effectLst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7004" y="2268850"/>
            <a:ext cx="355600" cy="6096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52248" y="539945"/>
            <a:ext cx="2600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Basic Enterprise Use-case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963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Notes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 and AS are part of the same (logical) domain (AS could be externally hosted)</a:t>
            </a:r>
          </a:p>
          <a:p>
            <a:r>
              <a:rPr lang="en-US" dirty="0" smtClean="0"/>
              <a:t>RP, Client and RS can be intra- or extra-domain</a:t>
            </a:r>
          </a:p>
          <a:p>
            <a:pPr lvl="1"/>
            <a:r>
              <a:rPr lang="en-US" dirty="0" smtClean="0"/>
              <a:t>Bob might be an employee or a customer</a:t>
            </a:r>
          </a:p>
          <a:p>
            <a:pPr lvl="1"/>
            <a:r>
              <a:rPr lang="en-US" dirty="0" smtClean="0"/>
              <a:t>Client might be a company-owned device, or BYOD, or an internet café browser</a:t>
            </a:r>
          </a:p>
          <a:p>
            <a:pPr lvl="1"/>
            <a:r>
              <a:rPr lang="en-US" dirty="0" smtClean="0"/>
              <a:t>RS could be </a:t>
            </a:r>
            <a:r>
              <a:rPr lang="en-US" dirty="0" err="1" smtClean="0"/>
              <a:t>SaaS</a:t>
            </a:r>
            <a:r>
              <a:rPr lang="en-US" dirty="0" smtClean="0"/>
              <a:t>/BPO, or internal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1A4F-B7D2-2647-ACD7-FED53E96B4F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428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UMA Sequence (no PDP)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1A4F-B7D2-2647-ACD7-FED53E96B4F4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4137" y="1434474"/>
            <a:ext cx="4635727" cy="43798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97151" y="6041037"/>
            <a:ext cx="6349698" cy="5480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* Assumes Bob is already authenticated at the 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411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employees assigned to project ‘</a:t>
            </a:r>
            <a:r>
              <a:rPr lang="en-US" dirty="0" err="1" smtClean="0"/>
              <a:t>ConceptCar</a:t>
            </a:r>
            <a:r>
              <a:rPr lang="en-US" dirty="0" smtClean="0"/>
              <a:t>’ can download vehicle design mockups from external agency</a:t>
            </a:r>
          </a:p>
          <a:p>
            <a:pPr lvl="1"/>
            <a:r>
              <a:rPr lang="en-US" dirty="0" smtClean="0"/>
              <a:t>Complex policy requires additional attributes from multiple sources</a:t>
            </a:r>
          </a:p>
          <a:p>
            <a:pPr lvl="2"/>
            <a:r>
              <a:rPr lang="en-US" dirty="0" smtClean="0"/>
              <a:t>Is employee current? (HR system)</a:t>
            </a:r>
          </a:p>
          <a:p>
            <a:pPr lvl="2"/>
            <a:r>
              <a:rPr lang="en-US" dirty="0" smtClean="0"/>
              <a:t>Is employee assigned to project (PLM system)</a:t>
            </a:r>
          </a:p>
          <a:p>
            <a:pPr lvl="2"/>
            <a:r>
              <a:rPr lang="en-US" dirty="0" smtClean="0"/>
              <a:t>Is employee requesting download access (request)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1A4F-B7D2-2647-ACD7-FED53E96B4F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006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UMA Sequence (with PDP)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1A4F-B7D2-2647-ACD7-FED53E96B4F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97151" y="6041037"/>
            <a:ext cx="6349698" cy="5480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* Assumes Bob is already authenticated at the AS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6934" y="1522311"/>
            <a:ext cx="5234496" cy="408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857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the AS needs to impose some (basic) obligations on the RS?</a:t>
            </a:r>
          </a:p>
          <a:p>
            <a:r>
              <a:rPr lang="en-US" dirty="0"/>
              <a:t>Current employees assigned to project ‘</a:t>
            </a:r>
            <a:r>
              <a:rPr lang="en-US" dirty="0" err="1"/>
              <a:t>ConceptCar</a:t>
            </a:r>
            <a:r>
              <a:rPr lang="en-US" dirty="0"/>
              <a:t>’ can download </a:t>
            </a:r>
            <a:r>
              <a:rPr lang="en-US" b="1" dirty="0" smtClean="0"/>
              <a:t>low-resolution </a:t>
            </a:r>
            <a:r>
              <a:rPr lang="en-US" dirty="0" smtClean="0"/>
              <a:t>vehicle </a:t>
            </a:r>
            <a:r>
              <a:rPr lang="en-US" dirty="0"/>
              <a:t>design mockups from external </a:t>
            </a:r>
            <a:r>
              <a:rPr lang="en-US" dirty="0" smtClean="0"/>
              <a:t>agency.  </a:t>
            </a:r>
            <a:r>
              <a:rPr lang="en-US" b="1" dirty="0" smtClean="0"/>
              <a:t>If only high-res is available, no download is permitted.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1A4F-B7D2-2647-ACD7-FED53E96B4F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10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 the XACML model, the PDP would issue a ‘Permit with obligation’ (for low-res)</a:t>
            </a:r>
          </a:p>
          <a:p>
            <a:r>
              <a:rPr lang="en-US" dirty="0" smtClean="0"/>
              <a:t>If the RS (i.e. PEP) cannot enforce </a:t>
            </a:r>
            <a:r>
              <a:rPr lang="en-US" dirty="0" smtClean="0"/>
              <a:t>this (for whatever reason), </a:t>
            </a:r>
            <a:r>
              <a:rPr lang="en-US" dirty="0" smtClean="0"/>
              <a:t>it should not issue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1A4F-B7D2-2647-ACD7-FED53E96B4F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04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UMA Sequence with PDP+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1A4F-B7D2-2647-ACD7-FED53E96B4F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97151" y="6041037"/>
            <a:ext cx="6349698" cy="5480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* Assumes Bob is already authenticated at the AS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993" y="1249515"/>
            <a:ext cx="7141236" cy="4697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181599"/>
      </p:ext>
    </p:extLst>
  </p:cSld>
  <p:clrMapOvr>
    <a:masterClrMapping/>
  </p:clrMapOvr>
</p:sld>
</file>

<file path=ppt/theme/theme1.xml><?xml version="1.0" encoding="utf-8"?>
<a:theme xmlns:a="http://schemas.openxmlformats.org/drawingml/2006/main" name="UMA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6666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UMA.potx</Template>
  <TotalTime>7522</TotalTime>
  <Words>494</Words>
  <Application>Microsoft Macintosh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UMA</vt:lpstr>
      <vt:lpstr>Enterprise -&gt; Cloud</vt:lpstr>
      <vt:lpstr>PowerPoint Presentation</vt:lpstr>
      <vt:lpstr>Additional Notes</vt:lpstr>
      <vt:lpstr>UMA Sequence (no PDP)</vt:lpstr>
      <vt:lpstr>Example 1</vt:lpstr>
      <vt:lpstr>UMA Sequence (with PDP)</vt:lpstr>
      <vt:lpstr>Example 2</vt:lpstr>
      <vt:lpstr>Requirements</vt:lpstr>
      <vt:lpstr>UMA Sequence with PDP+</vt:lpstr>
      <vt:lpstr>For Consideration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Protecting “Personal Clouds” with UMA and OpenID Connect</dc:title>
  <dc:subject/>
  <dc:creator/>
  <cp:keywords/>
  <dc:description/>
  <cp:lastModifiedBy>Andrew Hindle</cp:lastModifiedBy>
  <cp:revision>309</cp:revision>
  <cp:lastPrinted>2014-03-20T00:22:39Z</cp:lastPrinted>
  <dcterms:created xsi:type="dcterms:W3CDTF">2012-08-23T01:28:11Z</dcterms:created>
  <dcterms:modified xsi:type="dcterms:W3CDTF">2014-07-31T08:32:18Z</dcterms:modified>
  <cp:category/>
</cp:coreProperties>
</file>