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1E5E-E344-AB40-A0A4-C048170AA54E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UMA’s relationship to distributed authorization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 October 2013</a:t>
            </a:r>
          </a:p>
          <a:p>
            <a:r>
              <a:rPr lang="en-US" dirty="0" smtClean="0"/>
              <a:t>tinyurl.com/umawg</a:t>
            </a:r>
          </a:p>
          <a:p>
            <a:r>
              <a:rPr lang="en-US" dirty="0" smtClean="0"/>
              <a:t>@UMAWG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7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r>
              <a:rPr lang="en-US" dirty="0" smtClean="0"/>
              <a:t>Basic terms and concepts in UMA</a:t>
            </a:r>
            <a:endParaRPr lang="en-US" dirty="0"/>
          </a:p>
        </p:txBody>
      </p:sp>
      <p:pic>
        <p:nvPicPr>
          <p:cNvPr id="6" name="Picture 5" descr="UMA-entity-spiral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66" y="1160954"/>
            <a:ext cx="6959358" cy="558780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540937" y="1652202"/>
            <a:ext cx="2485285" cy="955494"/>
          </a:xfrm>
          <a:prstGeom prst="wedgeRoundRectCallout">
            <a:avLst>
              <a:gd name="adj1" fmla="val -119424"/>
              <a:gd name="adj2" fmla="val 13281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b="1" dirty="0" smtClean="0"/>
              <a:t>AS</a:t>
            </a:r>
            <a:r>
              <a:rPr lang="en-US" sz="1200" dirty="0" smtClean="0"/>
              <a:t> is capable of being a full PDP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Responsible for policy characteristics (thus implicitly a PAP and PIP)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0209" y="2020870"/>
            <a:ext cx="2376041" cy="834646"/>
          </a:xfrm>
          <a:prstGeom prst="wedgeRoundRectCallout">
            <a:avLst>
              <a:gd name="adj1" fmla="val 58791"/>
              <a:gd name="adj2" fmla="val 9556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b="1" dirty="0" smtClean="0"/>
              <a:t>RS</a:t>
            </a:r>
            <a:r>
              <a:rPr lang="en-US" sz="1200" dirty="0" smtClean="0"/>
              <a:t> is capable of being a full PEP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Responsible for the “grain” of protected resource access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4373854"/>
            <a:ext cx="2723046" cy="721493"/>
          </a:xfrm>
          <a:prstGeom prst="wedgeRoundRectCallout">
            <a:avLst>
              <a:gd name="adj1" fmla="val 68737"/>
              <a:gd name="adj2" fmla="val -14960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Interface is standardized in UMA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AS and RS are capable of being fully loosely coupled and multitenant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40938" y="5793928"/>
            <a:ext cx="2485284" cy="805297"/>
          </a:xfrm>
          <a:prstGeom prst="wedgeRoundRectCallout">
            <a:avLst>
              <a:gd name="adj1" fmla="val -65715"/>
              <a:gd name="adj2" fmla="val -5673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b="1" dirty="0" err="1" smtClean="0"/>
              <a:t>RqP</a:t>
            </a:r>
            <a:r>
              <a:rPr lang="en-US" sz="1200" dirty="0" smtClean="0"/>
              <a:t> and </a:t>
            </a:r>
            <a:r>
              <a:rPr lang="en-US" sz="1200" b="1" dirty="0" smtClean="0"/>
              <a:t>client</a:t>
            </a:r>
            <a:r>
              <a:rPr lang="en-US" sz="1200" dirty="0" smtClean="0"/>
              <a:t> together constitute an access requester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Require an access decision by some combination of AS and RS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32408" y="1160954"/>
            <a:ext cx="2354349" cy="612258"/>
          </a:xfrm>
          <a:prstGeom prst="wedgeRoundRectCallout">
            <a:avLst>
              <a:gd name="adj1" fmla="val 50858"/>
              <a:gd name="adj2" fmla="val 1024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b="1" dirty="0" smtClean="0"/>
              <a:t>RO</a:t>
            </a:r>
            <a:r>
              <a:rPr lang="en-US" sz="1200" dirty="0" smtClean="0"/>
              <a:t> has discretionary access control rights over protected resources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283608" y="5827834"/>
            <a:ext cx="2485284" cy="805297"/>
          </a:xfrm>
          <a:prstGeom prst="wedgeRoundRectCallout">
            <a:avLst>
              <a:gd name="adj1" fmla="val 36483"/>
              <a:gd name="adj2" fmla="val -9573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lient conveys an access token (requesting party token or </a:t>
            </a:r>
            <a:r>
              <a:rPr lang="en-US" sz="1200" b="1" dirty="0" smtClean="0"/>
              <a:t>RPT</a:t>
            </a:r>
            <a:r>
              <a:rPr lang="en-US" sz="1200" dirty="0" smtClean="0"/>
              <a:t>) to RS in the OAuth fashion</a:t>
            </a:r>
          </a:p>
        </p:txBody>
      </p:sp>
    </p:spTree>
    <p:extLst>
      <p:ext uri="{BB962C8B-B14F-4D97-AF65-F5344CB8AC3E}">
        <p14:creationId xmlns:p14="http://schemas.microsoft.com/office/powerpoint/2010/main" val="361736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AS-RS loose coupling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multitenancy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348730" y="1755485"/>
            <a:ext cx="1160710" cy="819273"/>
            <a:chOff x="2348730" y="2048183"/>
            <a:chExt cx="1160710" cy="819273"/>
          </a:xfrm>
        </p:grpSpPr>
        <p:sp>
          <p:nvSpPr>
            <p:cNvPr id="2" name="Rounded Rectangle 1"/>
            <p:cNvSpPr/>
            <p:nvPr/>
          </p:nvSpPr>
          <p:spPr>
            <a:xfrm>
              <a:off x="2348730" y="2048183"/>
              <a:ext cx="1160710" cy="8192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 smtClean="0"/>
                <a:t>AS1</a:t>
              </a:r>
              <a:endParaRPr lang="en-US" dirty="0"/>
            </a:p>
          </p:txBody>
        </p:sp>
        <p:cxnSp>
          <p:nvCxnSpPr>
            <p:cNvPr id="6" name="Straight Connector 5"/>
            <p:cNvCxnSpPr>
              <a:stCxn id="2" idx="0"/>
              <a:endCxn id="2" idx="2"/>
            </p:cNvCxnSpPr>
            <p:nvPr/>
          </p:nvCxnSpPr>
          <p:spPr>
            <a:xfrm>
              <a:off x="2929085" y="204818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423387" y="1755485"/>
            <a:ext cx="1160710" cy="819273"/>
            <a:chOff x="5423387" y="2048183"/>
            <a:chExt cx="1160710" cy="819273"/>
          </a:xfrm>
        </p:grpSpPr>
        <p:sp>
          <p:nvSpPr>
            <p:cNvPr id="22" name="Rounded Rectangle 21"/>
            <p:cNvSpPr/>
            <p:nvPr/>
          </p:nvSpPr>
          <p:spPr>
            <a:xfrm>
              <a:off x="5423387" y="2048183"/>
              <a:ext cx="1160710" cy="8192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 smtClean="0"/>
                <a:t>AS2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>
              <a:off x="6003742" y="204818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05488" y="4946192"/>
            <a:ext cx="10964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5488" y="3028472"/>
            <a:ext cx="10964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protect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58205" y="1109154"/>
            <a:ext cx="119106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administer</a:t>
            </a:r>
          </a:p>
          <a:p>
            <a:pPr algn="ctr"/>
            <a:r>
              <a:rPr lang="en-US" dirty="0" smtClean="0"/>
              <a:t>policies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348730" y="3674803"/>
            <a:ext cx="1160710" cy="819273"/>
            <a:chOff x="2348730" y="3402173"/>
            <a:chExt cx="1160710" cy="819273"/>
          </a:xfrm>
        </p:grpSpPr>
        <p:sp>
          <p:nvSpPr>
            <p:cNvPr id="24" name="Rounded Rectangle 23"/>
            <p:cNvSpPr/>
            <p:nvPr/>
          </p:nvSpPr>
          <p:spPr>
            <a:xfrm>
              <a:off x="2348730" y="3402173"/>
              <a:ext cx="1160710" cy="8192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/>
                <a:t>R</a:t>
              </a:r>
              <a:r>
                <a:rPr lang="en-US" dirty="0" smtClean="0"/>
                <a:t>S1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24" idx="0"/>
            </p:cNvCxnSpPr>
            <p:nvPr/>
          </p:nvCxnSpPr>
          <p:spPr>
            <a:xfrm>
              <a:off x="2929085" y="340217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/>
          <p:cNvSpPr/>
          <p:nvPr/>
        </p:nvSpPr>
        <p:spPr>
          <a:xfrm>
            <a:off x="2348730" y="5594121"/>
            <a:ext cx="1160710" cy="8192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dirty="0" smtClean="0"/>
              <a:t>R</a:t>
            </a:r>
            <a:r>
              <a:rPr lang="en-US" dirty="0"/>
              <a:t>O</a:t>
            </a:r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23387" y="3674803"/>
            <a:ext cx="1160710" cy="819273"/>
            <a:chOff x="5423387" y="3402173"/>
            <a:chExt cx="1160710" cy="819273"/>
          </a:xfrm>
        </p:grpSpPr>
        <p:sp>
          <p:nvSpPr>
            <p:cNvPr id="28" name="Rounded Rectangle 27"/>
            <p:cNvSpPr/>
            <p:nvPr/>
          </p:nvSpPr>
          <p:spPr>
            <a:xfrm>
              <a:off x="5423387" y="3402173"/>
              <a:ext cx="1160710" cy="8192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/>
                <a:t>R</a:t>
              </a:r>
              <a:r>
                <a:rPr lang="en-US" dirty="0" smtClean="0"/>
                <a:t>S2</a:t>
              </a:r>
              <a:endParaRPr lang="en-US" dirty="0"/>
            </a:p>
          </p:txBody>
        </p:sp>
        <p:cxnSp>
          <p:nvCxnSpPr>
            <p:cNvPr id="42" name="Straight Connector 41"/>
            <p:cNvCxnSpPr>
              <a:stCxn id="28" idx="0"/>
              <a:endCxn id="28" idx="2"/>
            </p:cNvCxnSpPr>
            <p:nvPr/>
          </p:nvCxnSpPr>
          <p:spPr>
            <a:xfrm>
              <a:off x="6003742" y="340217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/>
          <p:cNvSpPr/>
          <p:nvPr/>
        </p:nvSpPr>
        <p:spPr>
          <a:xfrm>
            <a:off x="5423387" y="5594121"/>
            <a:ext cx="1160710" cy="8192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dirty="0" smtClean="0"/>
              <a:t>RO2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608182" y="4494076"/>
            <a:ext cx="0" cy="109844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608182" y="2574758"/>
            <a:ext cx="0" cy="110004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249986" y="4494076"/>
            <a:ext cx="2512595" cy="109844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2608182" y="2574758"/>
            <a:ext cx="3154399" cy="110004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249986" y="4494076"/>
            <a:ext cx="2512596" cy="10984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295141" y="4494076"/>
            <a:ext cx="0" cy="109844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249986" y="2574759"/>
            <a:ext cx="1" cy="110004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295141" y="2574758"/>
            <a:ext cx="0" cy="110004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87651" y="421707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(RO1)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2968006" y="421707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462308" y="421707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(RO1)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042663" y="421707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369412" y="2297759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(RO1)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2949767" y="2297759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5403908" y="2297759"/>
            <a:ext cx="62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(other)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6024424" y="2297759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457200" y="5783687"/>
            <a:ext cx="1720582" cy="805297"/>
          </a:xfrm>
          <a:prstGeom prst="wedgeRoundRectCallout">
            <a:avLst>
              <a:gd name="adj1" fmla="val 104125"/>
              <a:gd name="adj2" fmla="val -262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RO1 uses AS1 to protect resources from more than one RS</a:t>
            </a:r>
          </a:p>
        </p:txBody>
      </p:sp>
      <p:sp>
        <p:nvSpPr>
          <p:cNvPr id="86" name="Rounded Rectangular Callout 85"/>
          <p:cNvSpPr/>
          <p:nvPr/>
        </p:nvSpPr>
        <p:spPr>
          <a:xfrm>
            <a:off x="7191505" y="5783687"/>
            <a:ext cx="1720582" cy="805297"/>
          </a:xfrm>
          <a:prstGeom prst="wedgeRoundRectCallout">
            <a:avLst>
              <a:gd name="adj1" fmla="val -111747"/>
              <a:gd name="adj2" fmla="val -245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RO2 uses more than one AS to protect its various resources</a:t>
            </a:r>
          </a:p>
        </p:txBody>
      </p:sp>
      <p:sp>
        <p:nvSpPr>
          <p:cNvPr id="87" name="Rounded Rectangular Callout 86"/>
          <p:cNvSpPr/>
          <p:nvPr/>
        </p:nvSpPr>
        <p:spPr>
          <a:xfrm>
            <a:off x="6950601" y="2582754"/>
            <a:ext cx="1961486" cy="1484118"/>
          </a:xfrm>
          <a:prstGeom prst="wedgeRoundRectCallout">
            <a:avLst>
              <a:gd name="adj1" fmla="val -156457"/>
              <a:gd name="adj2" fmla="val -2766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RS operators and AS operators may all be different parties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May need to operate at Internet scale, with mobile and other devices</a:t>
            </a:r>
          </a:p>
        </p:txBody>
      </p:sp>
    </p:spTree>
    <p:extLst>
      <p:ext uri="{BB962C8B-B14F-4D97-AF65-F5344CB8AC3E}">
        <p14:creationId xmlns:p14="http://schemas.microsoft.com/office/powerpoint/2010/main" val="254421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for distribution of decision-making responsibility in UMA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4163080" y="4244723"/>
            <a:ext cx="822960" cy="822960"/>
          </a:xfrm>
          <a:prstGeom prst="triangle">
            <a:avLst/>
          </a:prstGeom>
          <a:blipFill rotWithShape="1"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ube 1"/>
          <p:cNvSpPr/>
          <p:nvPr/>
        </p:nvSpPr>
        <p:spPr>
          <a:xfrm>
            <a:off x="682770" y="3917014"/>
            <a:ext cx="7797236" cy="327709"/>
          </a:xfrm>
          <a:prstGeom prst="cube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0095" y="2231660"/>
            <a:ext cx="0" cy="35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5625" y="5548644"/>
            <a:ext cx="2193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634" y="2264200"/>
            <a:ext cx="4013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627795" y="5485600"/>
            <a:ext cx="2193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627795" y="2213457"/>
            <a:ext cx="4013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749631" y="2231660"/>
            <a:ext cx="2269247" cy="834646"/>
          </a:xfrm>
          <a:prstGeom prst="wedgeRoundRectCallout">
            <a:avLst>
              <a:gd name="adj1" fmla="val -55543"/>
              <a:gd name="adj2" fmla="val 13483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Balance depends on nature of authorization data associated with RPT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568278" y="2168615"/>
            <a:ext cx="0" cy="35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20477902">
            <a:off x="634497" y="3536468"/>
            <a:ext cx="382351" cy="182325"/>
          </a:xfrm>
          <a:custGeom>
            <a:avLst/>
            <a:gdLst>
              <a:gd name="connsiteX0" fmla="*/ 382351 w 382351"/>
              <a:gd name="connsiteY0" fmla="*/ 18471 h 182325"/>
              <a:gd name="connsiteX1" fmla="*/ 122898 w 382351"/>
              <a:gd name="connsiteY1" fmla="*/ 18471 h 182325"/>
              <a:gd name="connsiteX2" fmla="*/ 81932 w 382351"/>
              <a:gd name="connsiteY2" fmla="*/ 45780 h 182325"/>
              <a:gd name="connsiteX3" fmla="*/ 27310 w 382351"/>
              <a:gd name="connsiteY3" fmla="*/ 114053 h 182325"/>
              <a:gd name="connsiteX4" fmla="*/ 13655 w 382351"/>
              <a:gd name="connsiteY4" fmla="*/ 155016 h 182325"/>
              <a:gd name="connsiteX5" fmla="*/ 0 w 382351"/>
              <a:gd name="connsiteY5" fmla="*/ 182325 h 18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351" h="182325">
                <a:moveTo>
                  <a:pt x="382351" y="18471"/>
                </a:moveTo>
                <a:cubicBezTo>
                  <a:pt x="273151" y="-3368"/>
                  <a:pt x="277425" y="-8797"/>
                  <a:pt x="122898" y="18471"/>
                </a:cubicBezTo>
                <a:cubicBezTo>
                  <a:pt x="106736" y="21323"/>
                  <a:pt x="95587" y="36677"/>
                  <a:pt x="81932" y="45780"/>
                </a:cubicBezTo>
                <a:cubicBezTo>
                  <a:pt x="47760" y="182464"/>
                  <a:pt x="99140" y="42229"/>
                  <a:pt x="27310" y="114053"/>
                </a:cubicBezTo>
                <a:cubicBezTo>
                  <a:pt x="17132" y="124230"/>
                  <a:pt x="19001" y="141653"/>
                  <a:pt x="13655" y="155016"/>
                </a:cubicBezTo>
                <a:cubicBezTo>
                  <a:pt x="9875" y="164466"/>
                  <a:pt x="4552" y="173222"/>
                  <a:pt x="0" y="1823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800000">
            <a:off x="7991753" y="4287116"/>
            <a:ext cx="382351" cy="182325"/>
          </a:xfrm>
          <a:custGeom>
            <a:avLst/>
            <a:gdLst>
              <a:gd name="connsiteX0" fmla="*/ 382351 w 382351"/>
              <a:gd name="connsiteY0" fmla="*/ 18471 h 182325"/>
              <a:gd name="connsiteX1" fmla="*/ 122898 w 382351"/>
              <a:gd name="connsiteY1" fmla="*/ 18471 h 182325"/>
              <a:gd name="connsiteX2" fmla="*/ 81932 w 382351"/>
              <a:gd name="connsiteY2" fmla="*/ 45780 h 182325"/>
              <a:gd name="connsiteX3" fmla="*/ 27310 w 382351"/>
              <a:gd name="connsiteY3" fmla="*/ 114053 h 182325"/>
              <a:gd name="connsiteX4" fmla="*/ 13655 w 382351"/>
              <a:gd name="connsiteY4" fmla="*/ 155016 h 182325"/>
              <a:gd name="connsiteX5" fmla="*/ 0 w 382351"/>
              <a:gd name="connsiteY5" fmla="*/ 182325 h 18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351" h="182325">
                <a:moveTo>
                  <a:pt x="382351" y="18471"/>
                </a:moveTo>
                <a:cubicBezTo>
                  <a:pt x="273151" y="-3368"/>
                  <a:pt x="277425" y="-8797"/>
                  <a:pt x="122898" y="18471"/>
                </a:cubicBezTo>
                <a:cubicBezTo>
                  <a:pt x="106736" y="21323"/>
                  <a:pt x="95587" y="36677"/>
                  <a:pt x="81932" y="45780"/>
                </a:cubicBezTo>
                <a:cubicBezTo>
                  <a:pt x="47760" y="182464"/>
                  <a:pt x="99140" y="42229"/>
                  <a:pt x="27310" y="114053"/>
                </a:cubicBezTo>
                <a:cubicBezTo>
                  <a:pt x="17132" y="124230"/>
                  <a:pt x="19001" y="141653"/>
                  <a:pt x="13655" y="155016"/>
                </a:cubicBezTo>
                <a:cubicBezTo>
                  <a:pt x="9875" y="164466"/>
                  <a:pt x="4552" y="173222"/>
                  <a:pt x="0" y="1823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0024254">
            <a:off x="8206899" y="4355800"/>
            <a:ext cx="355041" cy="191164"/>
          </a:xfrm>
          <a:custGeom>
            <a:avLst/>
            <a:gdLst>
              <a:gd name="connsiteX0" fmla="*/ 0 w 355041"/>
              <a:gd name="connsiteY0" fmla="*/ 81928 h 191164"/>
              <a:gd name="connsiteX1" fmla="*/ 150210 w 355041"/>
              <a:gd name="connsiteY1" fmla="*/ 191164 h 191164"/>
              <a:gd name="connsiteX2" fmla="*/ 218487 w 355041"/>
              <a:gd name="connsiteY2" fmla="*/ 177509 h 191164"/>
              <a:gd name="connsiteX3" fmla="*/ 286764 w 355041"/>
              <a:gd name="connsiteY3" fmla="*/ 109237 h 191164"/>
              <a:gd name="connsiteX4" fmla="*/ 300419 w 355041"/>
              <a:gd name="connsiteY4" fmla="*/ 68273 h 191164"/>
              <a:gd name="connsiteX5" fmla="*/ 341385 w 355041"/>
              <a:gd name="connsiteY5" fmla="*/ 40964 h 191164"/>
              <a:gd name="connsiteX6" fmla="*/ 355041 w 355041"/>
              <a:gd name="connsiteY6" fmla="*/ 0 h 1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041" h="191164">
                <a:moveTo>
                  <a:pt x="0" y="81928"/>
                </a:moveTo>
                <a:cubicBezTo>
                  <a:pt x="8835" y="89658"/>
                  <a:pt x="96435" y="191164"/>
                  <a:pt x="150210" y="191164"/>
                </a:cubicBezTo>
                <a:cubicBezTo>
                  <a:pt x="173420" y="191164"/>
                  <a:pt x="195728" y="182061"/>
                  <a:pt x="218487" y="177509"/>
                </a:cubicBezTo>
                <a:cubicBezTo>
                  <a:pt x="259451" y="150201"/>
                  <a:pt x="264006" y="154751"/>
                  <a:pt x="286764" y="109237"/>
                </a:cubicBezTo>
                <a:cubicBezTo>
                  <a:pt x="293201" y="96363"/>
                  <a:pt x="291427" y="79512"/>
                  <a:pt x="300419" y="68273"/>
                </a:cubicBezTo>
                <a:cubicBezTo>
                  <a:pt x="310671" y="55458"/>
                  <a:pt x="327730" y="50067"/>
                  <a:pt x="341385" y="40964"/>
                </a:cubicBezTo>
                <a:lnTo>
                  <a:pt x="355041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9749754">
            <a:off x="721477" y="3652386"/>
            <a:ext cx="355041" cy="191164"/>
          </a:xfrm>
          <a:custGeom>
            <a:avLst/>
            <a:gdLst>
              <a:gd name="connsiteX0" fmla="*/ 0 w 355041"/>
              <a:gd name="connsiteY0" fmla="*/ 81928 h 191164"/>
              <a:gd name="connsiteX1" fmla="*/ 150210 w 355041"/>
              <a:gd name="connsiteY1" fmla="*/ 191164 h 191164"/>
              <a:gd name="connsiteX2" fmla="*/ 218487 w 355041"/>
              <a:gd name="connsiteY2" fmla="*/ 177509 h 191164"/>
              <a:gd name="connsiteX3" fmla="*/ 286764 w 355041"/>
              <a:gd name="connsiteY3" fmla="*/ 109237 h 191164"/>
              <a:gd name="connsiteX4" fmla="*/ 300419 w 355041"/>
              <a:gd name="connsiteY4" fmla="*/ 68273 h 191164"/>
              <a:gd name="connsiteX5" fmla="*/ 341385 w 355041"/>
              <a:gd name="connsiteY5" fmla="*/ 40964 h 191164"/>
              <a:gd name="connsiteX6" fmla="*/ 355041 w 355041"/>
              <a:gd name="connsiteY6" fmla="*/ 0 h 1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041" h="191164">
                <a:moveTo>
                  <a:pt x="0" y="81928"/>
                </a:moveTo>
                <a:cubicBezTo>
                  <a:pt x="8835" y="89658"/>
                  <a:pt x="96435" y="191164"/>
                  <a:pt x="150210" y="191164"/>
                </a:cubicBezTo>
                <a:cubicBezTo>
                  <a:pt x="173420" y="191164"/>
                  <a:pt x="195728" y="182061"/>
                  <a:pt x="218487" y="177509"/>
                </a:cubicBezTo>
                <a:cubicBezTo>
                  <a:pt x="259451" y="150201"/>
                  <a:pt x="264006" y="154751"/>
                  <a:pt x="286764" y="109237"/>
                </a:cubicBezTo>
                <a:cubicBezTo>
                  <a:pt x="293201" y="96363"/>
                  <a:pt x="291427" y="79512"/>
                  <a:pt x="300419" y="68273"/>
                </a:cubicBezTo>
                <a:cubicBezTo>
                  <a:pt x="310671" y="55458"/>
                  <a:pt x="327730" y="50067"/>
                  <a:pt x="341385" y="40964"/>
                </a:cubicBezTo>
                <a:lnTo>
                  <a:pt x="355041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2065" y="5760627"/>
            <a:ext cx="4160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356134" y="5755087"/>
            <a:ext cx="4242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8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Default distribution of</a:t>
            </a:r>
            <a:br>
              <a:rPr lang="en-US" dirty="0" smtClean="0"/>
            </a:br>
            <a:r>
              <a:rPr lang="en-US" dirty="0" smtClean="0"/>
              <a:t>decision-making responsibility in UMA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4163081" y="4235722"/>
            <a:ext cx="822960" cy="822960"/>
          </a:xfrm>
          <a:prstGeom prst="triangle">
            <a:avLst/>
          </a:prstGeom>
          <a:blipFill rotWithShape="1"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ube 1"/>
          <p:cNvSpPr/>
          <p:nvPr/>
        </p:nvSpPr>
        <p:spPr>
          <a:xfrm rot="20700000">
            <a:off x="682771" y="3908013"/>
            <a:ext cx="7797236" cy="327709"/>
          </a:xfrm>
          <a:prstGeom prst="cube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0096" y="2222659"/>
            <a:ext cx="0" cy="35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5626" y="5539643"/>
            <a:ext cx="2193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635" y="2255199"/>
            <a:ext cx="4013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627796" y="5476599"/>
            <a:ext cx="2193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627796" y="2204456"/>
            <a:ext cx="4013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397041" y="1550962"/>
            <a:ext cx="2450440" cy="1412074"/>
          </a:xfrm>
          <a:prstGeom prst="wedgeRoundRectCallout">
            <a:avLst>
              <a:gd name="adj1" fmla="val 90684"/>
              <a:gd name="adj2" fmla="val 5466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Mandatory-to-implement </a:t>
            </a:r>
            <a:r>
              <a:rPr lang="en-US" sz="1200" b="1" dirty="0" smtClean="0"/>
              <a:t>bearer</a:t>
            </a:r>
            <a:r>
              <a:rPr lang="en-US" sz="1200" dirty="0" smtClean="0"/>
              <a:t> RPT profile gives AS </a:t>
            </a:r>
            <a:r>
              <a:rPr lang="en-US" sz="1200" i="1" dirty="0" smtClean="0"/>
              <a:t>most</a:t>
            </a:r>
            <a:r>
              <a:rPr lang="en-US" sz="1200" dirty="0" smtClean="0"/>
              <a:t> power because AS and RS operators may differ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Conveys current permissions and requires RS to match to access attempt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568279" y="2159614"/>
            <a:ext cx="0" cy="35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712857" y="4451385"/>
            <a:ext cx="2676717" cy="1240658"/>
          </a:xfrm>
          <a:prstGeom prst="wedgeRoundRectCallout">
            <a:avLst>
              <a:gd name="adj1" fmla="val -91487"/>
              <a:gd name="adj2" fmla="val -770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Many other distribution schemes are possible through RPT profiling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Authorization data can be contained in RPT or retrieved by RPT introspection (“bearer” profile requires the latter)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065" y="5760627"/>
            <a:ext cx="4160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56134" y="5755087"/>
            <a:ext cx="4242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be 21"/>
          <p:cNvSpPr/>
          <p:nvPr/>
        </p:nvSpPr>
        <p:spPr>
          <a:xfrm rot="379278">
            <a:off x="682770" y="3917014"/>
            <a:ext cx="7797236" cy="327709"/>
          </a:xfrm>
          <a:prstGeom prst="cube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 rot="1547447">
            <a:off x="564941" y="3746562"/>
            <a:ext cx="7797236" cy="327709"/>
          </a:xfrm>
          <a:prstGeom prst="cube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additional options for</a:t>
            </a:r>
            <a:br>
              <a:rPr lang="en-US" dirty="0" smtClean="0"/>
            </a:br>
            <a:r>
              <a:rPr lang="en-US" dirty="0" smtClean="0"/>
              <a:t>decision-making responsibility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4163081" y="4235722"/>
            <a:ext cx="822960" cy="822960"/>
          </a:xfrm>
          <a:prstGeom prst="triangle">
            <a:avLst/>
          </a:prstGeom>
          <a:blipFill rotWithShape="1"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ube 1"/>
          <p:cNvSpPr/>
          <p:nvPr/>
        </p:nvSpPr>
        <p:spPr>
          <a:xfrm rot="20032101">
            <a:off x="737391" y="3839738"/>
            <a:ext cx="7797236" cy="327709"/>
          </a:xfrm>
          <a:prstGeom prst="cube">
            <a:avLst/>
          </a:prstGeom>
          <a:blipFill rotWithShape="1"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065" y="5760627"/>
            <a:ext cx="4160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56134" y="5755087"/>
            <a:ext cx="4242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0096" y="2222659"/>
            <a:ext cx="0" cy="35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5626" y="5539643"/>
            <a:ext cx="2193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635" y="2255199"/>
            <a:ext cx="4013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627796" y="5476599"/>
            <a:ext cx="2193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627796" y="2204456"/>
            <a:ext cx="4013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420678" y="1656326"/>
            <a:ext cx="2269247" cy="598874"/>
          </a:xfrm>
          <a:prstGeom prst="wedgeRoundRectCallout">
            <a:avLst>
              <a:gd name="adj1" fmla="val 90684"/>
              <a:gd name="adj2" fmla="val 5466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XACML-like (AS 100%):</a:t>
            </a:r>
            <a:br>
              <a:rPr lang="en-US" sz="1200" dirty="0" smtClean="0"/>
            </a:br>
            <a:r>
              <a:rPr lang="en-US" sz="1200" dirty="0" smtClean="0"/>
              <a:t>RPT conveys Permit/Deny decision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568279" y="2159614"/>
            <a:ext cx="0" cy="35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5310469" y="5458784"/>
            <a:ext cx="2269247" cy="665635"/>
          </a:xfrm>
          <a:prstGeom prst="wedgeRoundRectCallout">
            <a:avLst>
              <a:gd name="adj1" fmla="val -40499"/>
              <a:gd name="adj2" fmla="val -17845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SSO-like (AS 0%):</a:t>
            </a:r>
            <a:br>
              <a:rPr lang="en-US" sz="1200" dirty="0" smtClean="0"/>
            </a:br>
            <a:r>
              <a:rPr lang="en-US" sz="1200" dirty="0" smtClean="0"/>
              <a:t>RPT conveys only claims gathered from the user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516680" y="2621695"/>
            <a:ext cx="2530182" cy="598874"/>
          </a:xfrm>
          <a:prstGeom prst="wedgeRoundRectCallout">
            <a:avLst>
              <a:gd name="adj1" fmla="val -54650"/>
              <a:gd name="adj2" fmla="val 10483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Sticky policy-like (AS &lt;50%):</a:t>
            </a:r>
            <a:br>
              <a:rPr lang="en-US" sz="1200" dirty="0" smtClean="0"/>
            </a:br>
            <a:r>
              <a:rPr lang="en-US" sz="1200" dirty="0" smtClean="0"/>
              <a:t>RPT conveys operative policies in some format</a:t>
            </a:r>
          </a:p>
        </p:txBody>
      </p:sp>
    </p:spTree>
    <p:extLst>
      <p:ext uri="{BB962C8B-B14F-4D97-AF65-F5344CB8AC3E}">
        <p14:creationId xmlns:p14="http://schemas.microsoft.com/office/powerpoint/2010/main" val="17052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elements of policy expression and their authoritative sources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703" y="3650648"/>
            <a:ext cx="2526249" cy="87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subj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290952" y="3650648"/>
            <a:ext cx="2526249" cy="87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verb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5817201" y="3650648"/>
            <a:ext cx="2526249" cy="8738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obj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86541" y="3514104"/>
            <a:ext cx="49159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603614" y="1775092"/>
            <a:ext cx="2973943" cy="1066047"/>
          </a:xfrm>
          <a:prstGeom prst="wedgeRoundRectCallout">
            <a:avLst>
              <a:gd name="adj1" fmla="val -41900"/>
              <a:gd name="adj2" fmla="val 11163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RS is exclusively authoritative for protected resource sets (</a:t>
            </a:r>
            <a:r>
              <a:rPr lang="en-US" sz="1200" b="1" dirty="0" err="1" smtClean="0"/>
              <a:t>obj</a:t>
            </a:r>
            <a:r>
              <a:rPr lang="en-US" sz="1200" dirty="0" smtClean="0"/>
              <a:t>) and scopes of operation over them (</a:t>
            </a:r>
            <a:r>
              <a:rPr lang="en-US" sz="1200" b="1" dirty="0" smtClean="0"/>
              <a:t>verb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It registers them with AS through a resource set registration API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05668" y="3514104"/>
            <a:ext cx="240335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1816157" y="1765328"/>
            <a:ext cx="3086133" cy="1066047"/>
          </a:xfrm>
          <a:prstGeom prst="wedgeRoundRectCallout">
            <a:avLst>
              <a:gd name="adj1" fmla="val -42360"/>
              <a:gd name="adj2" fmla="val 11419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AS is exclusively authoritative for constraints on which access requesters can gain access, binding </a:t>
            </a:r>
            <a:r>
              <a:rPr lang="en-US" sz="1200" b="1" dirty="0" err="1" smtClean="0"/>
              <a:t>subj</a:t>
            </a:r>
            <a:r>
              <a:rPr lang="en-US" sz="1200" dirty="0" smtClean="0"/>
              <a:t> to </a:t>
            </a:r>
            <a:r>
              <a:rPr lang="en-US" sz="1200" b="1" dirty="0" smtClean="0"/>
              <a:t>verb</a:t>
            </a:r>
            <a:r>
              <a:rPr lang="en-US" sz="1200" dirty="0" smtClean="0"/>
              <a:t>/</a:t>
            </a:r>
            <a:r>
              <a:rPr lang="en-US" sz="1200" b="1" dirty="0" err="1" smtClean="0"/>
              <a:t>obj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AS and RO together are responsible for administering all relevant policies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386541" y="4690596"/>
            <a:ext cx="240335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4790100" y="5114876"/>
            <a:ext cx="2973943" cy="1043327"/>
          </a:xfrm>
          <a:prstGeom prst="wedgeRoundRectCallout">
            <a:avLst>
              <a:gd name="adj1" fmla="val -57512"/>
              <a:gd name="adj2" fmla="val -903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Without UMA, OAuth on its own only handles scopes; “resource sets” are implicit (come from API developer documentation)</a:t>
            </a:r>
          </a:p>
        </p:txBody>
      </p:sp>
    </p:spTree>
    <p:extLst>
      <p:ext uri="{BB962C8B-B14F-4D97-AF65-F5344CB8AC3E}">
        <p14:creationId xmlns:p14="http://schemas.microsoft.com/office/powerpoint/2010/main" val="282354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Degree of interoperability of policy expression elements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703" y="3650648"/>
            <a:ext cx="2526249" cy="87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subj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290952" y="3650648"/>
            <a:ext cx="2526249" cy="87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verb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5817201" y="3650648"/>
            <a:ext cx="2526249" cy="8738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obj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86541" y="3514104"/>
            <a:ext cx="49159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603614" y="1890202"/>
            <a:ext cx="2973943" cy="950937"/>
          </a:xfrm>
          <a:prstGeom prst="wedgeRoundRectCallout">
            <a:avLst>
              <a:gd name="adj1" fmla="val -43278"/>
              <a:gd name="adj2" fmla="val 11804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Resource set registration API and format (modular spec called by UMA) enable interop and standardization of resource set types and of scopes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05668" y="3514104"/>
            <a:ext cx="240335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1624993" y="1880438"/>
            <a:ext cx="3165107" cy="950937"/>
          </a:xfrm>
          <a:prstGeom prst="wedgeRoundRectCallout">
            <a:avLst>
              <a:gd name="adj1" fmla="val -38560"/>
              <a:gd name="adj2" fmla="val 11804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Policy expression and evaluation are performed outside UMA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AS can serve as a client of other standard or proprietary PDPs, PIPs, and PAPs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386541" y="4909076"/>
            <a:ext cx="240335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4790100" y="5333357"/>
            <a:ext cx="2973943" cy="742927"/>
          </a:xfrm>
          <a:prstGeom prst="wedgeRoundRectCallout">
            <a:avLst>
              <a:gd name="adj1" fmla="val -53839"/>
              <a:gd name="adj2" fmla="val -10630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OAuth scopes are specific to the API being protected; their expression is not standardized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5668" y="4717904"/>
            <a:ext cx="75377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57200" y="5333357"/>
            <a:ext cx="2973943" cy="742927"/>
          </a:xfrm>
          <a:prstGeom prst="wedgeRoundRectCallout">
            <a:avLst>
              <a:gd name="adj1" fmla="val 42128"/>
              <a:gd name="adj2" fmla="val -13203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XACML and several other specifications fully standardize all elements</a:t>
            </a:r>
          </a:p>
        </p:txBody>
      </p:sp>
    </p:spTree>
    <p:extLst>
      <p:ext uri="{BB962C8B-B14F-4D97-AF65-F5344CB8AC3E}">
        <p14:creationId xmlns:p14="http://schemas.microsoft.com/office/powerpoint/2010/main" val="281064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>
            <a:normAutofit/>
          </a:bodyPr>
          <a:lstStyle/>
          <a:p>
            <a:r>
              <a:rPr lang="en-US" dirty="0" smtClean="0"/>
              <a:t>Final observations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348730" y="1864725"/>
            <a:ext cx="1160710" cy="819273"/>
            <a:chOff x="2348730" y="2048183"/>
            <a:chExt cx="1160710" cy="819273"/>
          </a:xfrm>
        </p:grpSpPr>
        <p:sp>
          <p:nvSpPr>
            <p:cNvPr id="2" name="Rounded Rectangle 1"/>
            <p:cNvSpPr/>
            <p:nvPr/>
          </p:nvSpPr>
          <p:spPr>
            <a:xfrm>
              <a:off x="2348730" y="2048183"/>
              <a:ext cx="1160710" cy="8192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 smtClean="0"/>
                <a:t>AS1</a:t>
              </a:r>
              <a:endParaRPr lang="en-US" dirty="0"/>
            </a:p>
          </p:txBody>
        </p:sp>
        <p:cxnSp>
          <p:nvCxnSpPr>
            <p:cNvPr id="6" name="Straight Connector 5"/>
            <p:cNvCxnSpPr>
              <a:stCxn id="2" idx="0"/>
              <a:endCxn id="2" idx="2"/>
            </p:cNvCxnSpPr>
            <p:nvPr/>
          </p:nvCxnSpPr>
          <p:spPr>
            <a:xfrm>
              <a:off x="2929085" y="204818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86017" y="1864725"/>
            <a:ext cx="1160710" cy="819273"/>
            <a:chOff x="5423387" y="2048183"/>
            <a:chExt cx="1160710" cy="819273"/>
          </a:xfrm>
        </p:grpSpPr>
        <p:sp>
          <p:nvSpPr>
            <p:cNvPr id="22" name="Rounded Rectangle 21"/>
            <p:cNvSpPr/>
            <p:nvPr/>
          </p:nvSpPr>
          <p:spPr>
            <a:xfrm>
              <a:off x="5423387" y="2048183"/>
              <a:ext cx="1160710" cy="8192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 smtClean="0"/>
                <a:t>AS2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>
              <a:off x="6003742" y="204818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05488" y="5055432"/>
            <a:ext cx="10964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5488" y="3137712"/>
            <a:ext cx="10964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protect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58205" y="1218394"/>
            <a:ext cx="119106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administer</a:t>
            </a:r>
          </a:p>
          <a:p>
            <a:pPr algn="ctr"/>
            <a:r>
              <a:rPr lang="en-US" dirty="0" smtClean="0"/>
              <a:t>policies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348730" y="3784043"/>
            <a:ext cx="1160710" cy="819273"/>
            <a:chOff x="2348730" y="3402173"/>
            <a:chExt cx="1160710" cy="819273"/>
          </a:xfrm>
        </p:grpSpPr>
        <p:sp>
          <p:nvSpPr>
            <p:cNvPr id="24" name="Rounded Rectangle 23"/>
            <p:cNvSpPr/>
            <p:nvPr/>
          </p:nvSpPr>
          <p:spPr>
            <a:xfrm>
              <a:off x="2348730" y="3402173"/>
              <a:ext cx="1160710" cy="8192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/>
                <a:t>R</a:t>
              </a:r>
              <a:r>
                <a:rPr lang="en-US" dirty="0" smtClean="0"/>
                <a:t>S1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24" idx="0"/>
            </p:cNvCxnSpPr>
            <p:nvPr/>
          </p:nvCxnSpPr>
          <p:spPr>
            <a:xfrm>
              <a:off x="2929085" y="340217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/>
          <p:cNvSpPr/>
          <p:nvPr/>
        </p:nvSpPr>
        <p:spPr>
          <a:xfrm>
            <a:off x="2348730" y="5703361"/>
            <a:ext cx="1160710" cy="8192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dirty="0" smtClean="0"/>
              <a:t>R</a:t>
            </a:r>
            <a:r>
              <a:rPr lang="en-US" dirty="0"/>
              <a:t>O</a:t>
            </a:r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686017" y="3784043"/>
            <a:ext cx="1160710" cy="819273"/>
            <a:chOff x="5423387" y="3402173"/>
            <a:chExt cx="1160710" cy="819273"/>
          </a:xfrm>
        </p:grpSpPr>
        <p:sp>
          <p:nvSpPr>
            <p:cNvPr id="28" name="Rounded Rectangle 27"/>
            <p:cNvSpPr/>
            <p:nvPr/>
          </p:nvSpPr>
          <p:spPr>
            <a:xfrm>
              <a:off x="5423387" y="3402173"/>
              <a:ext cx="1160710" cy="8192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dirty="0"/>
                <a:t>R</a:t>
              </a:r>
              <a:r>
                <a:rPr lang="en-US" dirty="0" smtClean="0"/>
                <a:t>S2</a:t>
              </a:r>
              <a:endParaRPr lang="en-US" dirty="0"/>
            </a:p>
          </p:txBody>
        </p:sp>
        <p:cxnSp>
          <p:nvCxnSpPr>
            <p:cNvPr id="42" name="Straight Connector 41"/>
            <p:cNvCxnSpPr>
              <a:stCxn id="28" idx="0"/>
              <a:endCxn id="28" idx="2"/>
            </p:cNvCxnSpPr>
            <p:nvPr/>
          </p:nvCxnSpPr>
          <p:spPr>
            <a:xfrm>
              <a:off x="6003742" y="3402173"/>
              <a:ext cx="0" cy="8192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/>
          <p:cNvSpPr/>
          <p:nvPr/>
        </p:nvSpPr>
        <p:spPr>
          <a:xfrm>
            <a:off x="4686017" y="5703361"/>
            <a:ext cx="1160710" cy="8192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dirty="0" smtClean="0"/>
              <a:t>RO2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387651" y="432631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(RO1)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2968006" y="432631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4724938" y="432631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(RO1)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5305293" y="4326317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369412" y="2406999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(RO1)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2949767" y="2406999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4666538" y="2406999"/>
            <a:ext cx="62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(other)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5287054" y="2406999"/>
            <a:ext cx="54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(RO2)</a:t>
            </a:r>
            <a:endParaRPr lang="en-US" sz="1200" dirty="0"/>
          </a:p>
        </p:txBody>
      </p:sp>
      <p:sp>
        <p:nvSpPr>
          <p:cNvPr id="3" name="Rounded Rectangle 2"/>
          <p:cNvSpPr/>
          <p:nvPr/>
        </p:nvSpPr>
        <p:spPr>
          <a:xfrm>
            <a:off x="466475" y="3055781"/>
            <a:ext cx="6390729" cy="1668695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7200" y="4993630"/>
            <a:ext cx="6390729" cy="1668695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66475" y="1145242"/>
            <a:ext cx="6390729" cy="1668695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ular Callout 86"/>
          <p:cNvSpPr/>
          <p:nvPr/>
        </p:nvSpPr>
        <p:spPr>
          <a:xfrm>
            <a:off x="6363418" y="3154821"/>
            <a:ext cx="2696489" cy="937918"/>
          </a:xfrm>
          <a:prstGeom prst="wedgeRoundRectCallout">
            <a:avLst>
              <a:gd name="adj1" fmla="val -98893"/>
              <a:gd name="adj2" fmla="val -4545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Expression standardized by UMA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Each RS operator can define its own resource sets and scopes, or use ones defined by others</a:t>
            </a:r>
          </a:p>
        </p:txBody>
      </p:sp>
      <p:sp>
        <p:nvSpPr>
          <p:cNvPr id="88" name="Rounded Rectangular Callout 87"/>
          <p:cNvSpPr/>
          <p:nvPr/>
        </p:nvSpPr>
        <p:spPr>
          <a:xfrm>
            <a:off x="6363418" y="1313654"/>
            <a:ext cx="2671139" cy="1370343"/>
          </a:xfrm>
          <a:prstGeom prst="wedgeRoundRectCallout">
            <a:avLst>
              <a:gd name="adj1" fmla="val -105537"/>
              <a:gd name="adj2" fmla="val -4535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Not standardized by UMA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UMA can integrate with other solutions (XACML standard, procedural code…)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Each AS operator may choose a different solution (impacting multi-AS interop for one RO or RS)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6363418" y="5144744"/>
            <a:ext cx="2696489" cy="658446"/>
          </a:xfrm>
          <a:prstGeom prst="wedgeRoundRectCallout">
            <a:avLst>
              <a:gd name="adj1" fmla="val -105537"/>
              <a:gd name="adj2" fmla="val -4535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Each service has its own proprietary (or standard) API</a:t>
            </a:r>
          </a:p>
        </p:txBody>
      </p:sp>
    </p:spTree>
    <p:extLst>
      <p:ext uri="{BB962C8B-B14F-4D97-AF65-F5344CB8AC3E}">
        <p14:creationId xmlns:p14="http://schemas.microsoft.com/office/powerpoint/2010/main" val="127218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645</Words>
  <Application>Microsoft Macintosh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UMA’s relationship to distributed authorization concepts</vt:lpstr>
      <vt:lpstr>Basic terms and concepts in UMA</vt:lpstr>
      <vt:lpstr>Implications of AS-RS loose coupling and multitenancy</vt:lpstr>
      <vt:lpstr>Opportunities for distribution of decision-making responsibility in UMA</vt:lpstr>
      <vt:lpstr>Default distribution of decision-making responsibility in UMA</vt:lpstr>
      <vt:lpstr>Some additional options for decision-making responsibility</vt:lpstr>
      <vt:lpstr>Basic elements of policy expression and their authoritative sources</vt:lpstr>
      <vt:lpstr>Degree of interoperability of policy expression elements</vt:lpstr>
      <vt:lpstr>Final observations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Eve</dc:creator>
  <cp:keywords/>
  <dc:description/>
  <cp:lastModifiedBy>Eve</cp:lastModifiedBy>
  <cp:revision>60</cp:revision>
  <dcterms:created xsi:type="dcterms:W3CDTF">2013-07-16T20:54:49Z</dcterms:created>
  <dcterms:modified xsi:type="dcterms:W3CDTF">2013-10-19T17:19:50Z</dcterms:modified>
  <cp:category/>
</cp:coreProperties>
</file>