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0"/>
  </p:notesMasterIdLst>
  <p:handoutMasterIdLst>
    <p:handoutMasterId r:id="rId21"/>
  </p:handoutMasterIdLst>
  <p:sldIdLst>
    <p:sldId id="256" r:id="rId3"/>
    <p:sldId id="682" r:id="rId4"/>
    <p:sldId id="683" r:id="rId5"/>
    <p:sldId id="684" r:id="rId6"/>
    <p:sldId id="719" r:id="rId7"/>
    <p:sldId id="685" r:id="rId8"/>
    <p:sldId id="686" r:id="rId9"/>
    <p:sldId id="522" r:id="rId10"/>
    <p:sldId id="487" r:id="rId11"/>
    <p:sldId id="690" r:id="rId12"/>
    <p:sldId id="692" r:id="rId13"/>
    <p:sldId id="694" r:id="rId14"/>
    <p:sldId id="748" r:id="rId15"/>
    <p:sldId id="752" r:id="rId16"/>
    <p:sldId id="578" r:id="rId17"/>
    <p:sldId id="554" r:id="rId18"/>
    <p:sldId id="736" r:id="rId19"/>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491C8F-4C87-4C25-B07E-C3DF88B6620E}">
          <p14:sldIdLst>
            <p14:sldId id="256"/>
            <p14:sldId id="682"/>
            <p14:sldId id="683"/>
            <p14:sldId id="684"/>
            <p14:sldId id="719"/>
            <p14:sldId id="685"/>
            <p14:sldId id="686"/>
            <p14:sldId id="522"/>
            <p14:sldId id="487"/>
            <p14:sldId id="690"/>
            <p14:sldId id="692"/>
            <p14:sldId id="694"/>
            <p14:sldId id="748"/>
            <p14:sldId id="752"/>
            <p14:sldId id="578"/>
            <p14:sldId id="554"/>
            <p14:sldId id="736"/>
          </p14:sldIdLst>
        </p14:section>
      </p14:sectionLst>
    </p:ext>
    <p:ext uri="{EFAFB233-063F-42B5-8137-9DF3F51BA10A}">
      <p15:sldGuideLst xmlns:p15="http://schemas.microsoft.com/office/powerpoint/2012/main" xmlns="">
        <p15:guide id="1" orient="horz" pos="1872">
          <p15:clr>
            <a:srgbClr val="A4A3A4"/>
          </p15:clr>
        </p15:guide>
        <p15:guide id="2" pos="1008">
          <p15:clr>
            <a:srgbClr val="A4A3A4"/>
          </p15:clr>
        </p15:guide>
      </p15:sldGuideLst>
    </p:ext>
    <p:ext uri="{2D200454-40CA-4A62-9FC3-DE9A4176ACB9}">
      <p15:notesGuideLst xmlns:p15="http://schemas.microsoft.com/office/powerpoint/2012/main" xmlns="">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8B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87612" autoAdjust="0"/>
  </p:normalViewPr>
  <p:slideViewPr>
    <p:cSldViewPr>
      <p:cViewPr varScale="1">
        <p:scale>
          <a:sx n="60" d="100"/>
          <a:sy n="60" d="100"/>
        </p:scale>
        <p:origin x="-1572" y="-90"/>
      </p:cViewPr>
      <p:guideLst>
        <p:guide orient="horz" pos="1872"/>
        <p:guide pos="10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2214" y="-9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D1C338C8-FDF8-464B-8507-1C57187742CF}" type="datetimeFigureOut">
              <a:rPr lang="en-US" smtClean="0"/>
              <a:t>4/16/2014</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CF0F378C-983E-4720-A67F-9987EF2ED10D}" type="slidenum">
              <a:rPr lang="en-US" smtClean="0"/>
              <a:t>‹#›</a:t>
            </a:fld>
            <a:endParaRPr lang="en-US"/>
          </a:p>
        </p:txBody>
      </p:sp>
    </p:spTree>
    <p:extLst>
      <p:ext uri="{BB962C8B-B14F-4D97-AF65-F5344CB8AC3E}">
        <p14:creationId xmlns:p14="http://schemas.microsoft.com/office/powerpoint/2010/main" val="164066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9BE4D725-E81B-4B65-BC39-0737E4E20C7C}" type="datetimeFigureOut">
              <a:rPr lang="en-US" smtClean="0"/>
              <a:pPr/>
              <a:t>4/16/2014</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CA10DE6C-4B68-4514-9E66-8DA05873F8EB}" type="slidenum">
              <a:rPr lang="en-US" smtClean="0"/>
              <a:pPr/>
              <a:t>‹#›</a:t>
            </a:fld>
            <a:endParaRPr lang="en-US"/>
          </a:p>
        </p:txBody>
      </p:sp>
    </p:spTree>
    <p:extLst>
      <p:ext uri="{BB962C8B-B14F-4D97-AF65-F5344CB8AC3E}">
        <p14:creationId xmlns:p14="http://schemas.microsoft.com/office/powerpoint/2010/main" val="114856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a:t>
            </a:r>
            <a:r>
              <a:rPr lang="en-US" baseline="0" dirty="0" smtClean="0"/>
              <a:t> my name is Jean Yang. Today, I am going talk about how to make it easier for programmers to enforce privacy policies.</a:t>
            </a:r>
          </a:p>
          <a:p>
            <a:endParaRPr lang="en-US" baseline="0" dirty="0" smtClean="0"/>
          </a:p>
          <a:p>
            <a:r>
              <a:rPr lang="en-US" baseline="0" dirty="0" smtClean="0"/>
              <a:t>TRANSITION: Privacy matters in the real world more and more as we’re putting more data online.</a:t>
            </a:r>
          </a:p>
        </p:txBody>
      </p:sp>
      <p:sp>
        <p:nvSpPr>
          <p:cNvPr id="4" name="Slide Number Placeholder 3"/>
          <p:cNvSpPr>
            <a:spLocks noGrp="1"/>
          </p:cNvSpPr>
          <p:nvPr>
            <p:ph type="sldNum" sz="quarter" idx="10"/>
          </p:nvPr>
        </p:nvSpPr>
        <p:spPr/>
        <p:txBody>
          <a:bodyPr/>
          <a:lstStyle/>
          <a:p>
            <a:fld id="{CA10DE6C-4B68-4514-9E66-8DA05873F8EB}" type="slidenum">
              <a:rPr lang="en-US" smtClean="0"/>
              <a:pPr/>
              <a:t>1</a:t>
            </a:fld>
            <a:endParaRPr lang="en-US"/>
          </a:p>
        </p:txBody>
      </p:sp>
    </p:spTree>
    <p:extLst>
      <p:ext uri="{BB962C8B-B14F-4D97-AF65-F5344CB8AC3E}">
        <p14:creationId xmlns:p14="http://schemas.microsoft.com/office/powerpoint/2010/main" val="1325066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classical security, people typically define a lattice of access levels.</a:t>
            </a:r>
          </a:p>
          <a:p>
            <a:endParaRPr lang="en-US" baseline="0" dirty="0" smtClean="0"/>
          </a:p>
          <a:p>
            <a:r>
              <a:rPr lang="en-US" baseline="0" dirty="0" smtClean="0"/>
              <a:t>A higher access level corresponds to a higher security level. For instance…</a:t>
            </a:r>
          </a:p>
          <a:p>
            <a:endParaRPr lang="en-US" baseline="0" dirty="0" smtClean="0"/>
          </a:p>
          <a:p>
            <a:r>
              <a:rPr lang="en-US" baseline="0" dirty="0" smtClean="0"/>
              <a:t>TRANSITION: To view an output, the viewer must have an access level corresponding to the highest level of any value used to compute the output.</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10</a:t>
            </a:fld>
            <a:endParaRPr lang="en-US"/>
          </a:p>
        </p:txBody>
      </p:sp>
    </p:spTree>
    <p:extLst>
      <p:ext uri="{BB962C8B-B14F-4D97-AF65-F5344CB8AC3E}">
        <p14:creationId xmlns:p14="http://schemas.microsoft.com/office/powerpoint/2010/main" val="137794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model of classical information flow, the access level of a value is the highest level of the values that were used to compute it.</a:t>
            </a:r>
          </a:p>
          <a:p>
            <a:endParaRPr lang="en-US" baseline="0" dirty="0" smtClean="0"/>
          </a:p>
          <a:p>
            <a:r>
              <a:rPr lang="en-US" baseline="0" dirty="0" smtClean="0"/>
              <a:t>For instance, if we took this classified information and combined it with this Andy Warhol painting to make an Andy Warhol classified information, only the NSA could see it.</a:t>
            </a:r>
          </a:p>
          <a:p>
            <a:endParaRPr lang="en-US" baseline="0" dirty="0" smtClean="0"/>
          </a:p>
          <a:p>
            <a:r>
              <a:rPr lang="en-US" baseline="0" dirty="0" smtClean="0"/>
              <a:t>The program would not produce any results for anyone else.</a:t>
            </a:r>
          </a:p>
          <a:p>
            <a:endParaRPr lang="en-US" baseline="0" dirty="0" smtClean="0"/>
          </a:p>
          <a:p>
            <a:r>
              <a:rPr lang="en-US" baseline="0" dirty="0" smtClean="0"/>
              <a:t>TRANSITION: Jeeves is different in that the program always produces results.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11</a:t>
            </a:fld>
            <a:endParaRPr lang="en-US"/>
          </a:p>
        </p:txBody>
      </p:sp>
    </p:spTree>
    <p:extLst>
      <p:ext uri="{BB962C8B-B14F-4D97-AF65-F5344CB8AC3E}">
        <p14:creationId xmlns:p14="http://schemas.microsoft.com/office/powerpoint/2010/main" val="7640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Jeeves, the property</a:t>
            </a:r>
            <a:r>
              <a:rPr lang="en-US" baseline="0" dirty="0" smtClean="0"/>
              <a:t> is not whether the viewer can see an output, but what output the viewer can see.</a:t>
            </a:r>
          </a:p>
          <a:p>
            <a:endParaRPr lang="en-US" baseline="0" dirty="0" smtClean="0"/>
          </a:p>
          <a:p>
            <a:r>
              <a:rPr lang="en-US" baseline="0" dirty="0" smtClean="0"/>
              <a:t>Instead of associating a value with an access level, the programmer provides a different value for different access levels.</a:t>
            </a:r>
          </a:p>
          <a:p>
            <a:r>
              <a:rPr lang="en-US" baseline="0" dirty="0" smtClean="0"/>
              <a:t>When anyone except for the NSA tries to view the top secret information, they get to see an Andy </a:t>
            </a:r>
            <a:r>
              <a:rPr lang="en-US" baseline="0" dirty="0" err="1" smtClean="0"/>
              <a:t>Warholed</a:t>
            </a:r>
            <a:r>
              <a:rPr lang="en-US" baseline="0" dirty="0" smtClean="0"/>
              <a:t> version of “Access Denied.”</a:t>
            </a:r>
          </a:p>
          <a:p>
            <a:endParaRPr lang="en-US" baseline="0" dirty="0" smtClean="0"/>
          </a:p>
          <a:p>
            <a:r>
              <a:rPr lang="en-US" baseline="0" dirty="0" smtClean="0"/>
              <a:t>TRANSITION: Thus the non-interference guarantee in Jeeves talks about which value is output rather than the access level of the outputs.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12</a:t>
            </a:fld>
            <a:endParaRPr lang="en-US"/>
          </a:p>
        </p:txBody>
      </p:sp>
    </p:spTree>
    <p:extLst>
      <p:ext uri="{BB962C8B-B14F-4D97-AF65-F5344CB8AC3E}">
        <p14:creationId xmlns:p14="http://schemas.microsoft.com/office/powerpoint/2010/main" val="3336970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implementations in</a:t>
            </a:r>
            <a:r>
              <a:rPr lang="en-US" baseline="0" dirty="0" smtClean="0"/>
              <a:t> both </a:t>
            </a:r>
            <a:r>
              <a:rPr lang="en-US" baseline="0" dirty="0" err="1" smtClean="0"/>
              <a:t>Scala</a:t>
            </a:r>
            <a:r>
              <a:rPr lang="en-US" baseline="0" dirty="0" smtClean="0"/>
              <a:t> and Python.</a:t>
            </a:r>
          </a:p>
          <a:p>
            <a:endParaRPr lang="en-US" baseline="0" dirty="0" smtClean="0"/>
          </a:p>
          <a:p>
            <a:r>
              <a:rPr lang="en-US" baseline="0" dirty="0" smtClean="0"/>
              <a:t>In the implementations, we overload operators for faceted evaluation. We store policies in the runtime environment.</a:t>
            </a:r>
          </a:p>
          <a:p>
            <a:endParaRPr lang="en-US" dirty="0" smtClean="0"/>
          </a:p>
          <a:p>
            <a:r>
              <a:rPr lang="en-US" dirty="0" smtClean="0"/>
              <a:t>We use the Z3 SMT solver to find a</a:t>
            </a:r>
            <a:r>
              <a:rPr lang="en-US" baseline="0" dirty="0" smtClean="0"/>
              <a:t> satisfying assignment to the labels and then we project out the appropriate facet based on the label assignments.</a:t>
            </a:r>
          </a:p>
          <a:p>
            <a:endParaRPr lang="en-US" baseline="0" dirty="0" smtClean="0"/>
          </a:p>
          <a:p>
            <a:r>
              <a:rPr lang="en-US" baseline="0" dirty="0" smtClean="0"/>
              <a:t>TRANSITION: We have been looking at extending these runtime implementations into web frameworks.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13</a:t>
            </a:fld>
            <a:endParaRPr lang="en-US"/>
          </a:p>
        </p:txBody>
      </p:sp>
    </p:spTree>
    <p:extLst>
      <p:ext uri="{BB962C8B-B14F-4D97-AF65-F5344CB8AC3E}">
        <p14:creationId xmlns:p14="http://schemas.microsoft.com/office/powerpoint/2010/main" val="4234821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allows the programmer to focus on program functionality, resting assured that the Jeeves system is correctly enforcing the policies.</a:t>
            </a:r>
          </a:p>
        </p:txBody>
      </p:sp>
      <p:sp>
        <p:nvSpPr>
          <p:cNvPr id="4" name="Slide Number Placeholder 3"/>
          <p:cNvSpPr>
            <a:spLocks noGrp="1"/>
          </p:cNvSpPr>
          <p:nvPr>
            <p:ph type="sldNum" sz="quarter" idx="10"/>
          </p:nvPr>
        </p:nvSpPr>
        <p:spPr/>
        <p:txBody>
          <a:bodyPr/>
          <a:lstStyle/>
          <a:p>
            <a:fld id="{CA10DE6C-4B68-4514-9E66-8DA05873F8EB}" type="slidenum">
              <a:rPr lang="en-US" smtClean="0"/>
              <a:pPr/>
              <a:t>15</a:t>
            </a:fld>
            <a:endParaRPr lang="en-US"/>
          </a:p>
        </p:txBody>
      </p:sp>
    </p:spTree>
    <p:extLst>
      <p:ext uri="{BB962C8B-B14F-4D97-AF65-F5344CB8AC3E}">
        <p14:creationId xmlns:p14="http://schemas.microsoft.com/office/powerpoint/2010/main" val="190283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10DE6C-4B68-4514-9E66-8DA05873F8EB}" type="slidenum">
              <a:rPr lang="en-US" smtClean="0"/>
              <a:pPr/>
              <a:t>16</a:t>
            </a:fld>
            <a:endParaRPr lang="en-US"/>
          </a:p>
        </p:txBody>
      </p:sp>
    </p:spTree>
    <p:extLst>
      <p:ext uri="{BB962C8B-B14F-4D97-AF65-F5344CB8AC3E}">
        <p14:creationId xmlns:p14="http://schemas.microsoft.com/office/powerpoint/2010/main" val="3188465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In</a:t>
            </a:r>
            <a:r>
              <a:rPr lang="en-US" baseline="0" dirty="0" smtClean="0"/>
              <a:t> this talk, I have described how we are building towards a web framework for automatically enforcing privacy policies.</a:t>
            </a:r>
          </a:p>
          <a:p>
            <a:endParaRPr lang="en-US" baseline="0" dirty="0" smtClean="0"/>
          </a:p>
          <a:p>
            <a:pPr marL="171450" indent="-171450">
              <a:buFontTx/>
              <a:buChar char="-"/>
            </a:pPr>
            <a:r>
              <a:rPr lang="en-US" baseline="0" dirty="0" smtClean="0"/>
              <a:t>Programmer can specify different views of sensitive values.</a:t>
            </a:r>
          </a:p>
          <a:p>
            <a:pPr marL="171450" indent="-171450">
              <a:buFontTx/>
              <a:buChar char="-"/>
            </a:pPr>
            <a:r>
              <a:rPr lang="en-US" baseline="0" dirty="0" smtClean="0"/>
              <a:t>The system is responsible for displaying different values to different people.</a:t>
            </a:r>
          </a:p>
          <a:p>
            <a:pPr marL="171450" indent="-171450">
              <a:buFontTx/>
              <a:buChar char="-"/>
            </a:pPr>
            <a:endParaRPr lang="en-US" baseline="0" dirty="0" smtClean="0"/>
          </a:p>
          <a:p>
            <a:pPr marL="0" indent="0">
              <a:buFontTx/>
              <a:buNone/>
            </a:pPr>
            <a:r>
              <a:rPr lang="en-US" baseline="0" dirty="0" smtClean="0"/>
              <a:t>It is exciting that language technology allows us to think about automating global concerns such as informational flow policies. I am looking forward to thinking about what other ways we can make programmers’ lives easier.</a:t>
            </a:r>
            <a:endParaRPr lang="en-US" dirty="0" smtClean="0"/>
          </a:p>
        </p:txBody>
      </p:sp>
      <p:sp>
        <p:nvSpPr>
          <p:cNvPr id="4" name="Slide Number Placeholder 3"/>
          <p:cNvSpPr>
            <a:spLocks noGrp="1"/>
          </p:cNvSpPr>
          <p:nvPr>
            <p:ph type="sldNum" sz="quarter" idx="10"/>
          </p:nvPr>
        </p:nvSpPr>
        <p:spPr/>
        <p:txBody>
          <a:bodyPr/>
          <a:lstStyle/>
          <a:p>
            <a:fld id="{E3DABC52-ECE7-40D3-BE89-39A07874231F}" type="slidenum">
              <a:rPr lang="en-US" smtClean="0"/>
              <a:t>17</a:t>
            </a:fld>
            <a:endParaRPr lang="en-US"/>
          </a:p>
        </p:txBody>
      </p:sp>
    </p:spTree>
    <p:extLst>
      <p:ext uri="{BB962C8B-B14F-4D97-AF65-F5344CB8AC3E}">
        <p14:creationId xmlns:p14="http://schemas.microsoft.com/office/powerpoint/2010/main" val="20702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baseline="0" dirty="0" smtClean="0"/>
              <a:t>What’s more is that people often get it wrong.</a:t>
            </a:r>
          </a:p>
          <a:p>
            <a:endParaRPr lang="en-US" baseline="0" dirty="0" smtClean="0"/>
          </a:p>
          <a:p>
            <a:r>
              <a:rPr lang="en-US" baseline="0" dirty="0" smtClean="0"/>
              <a:t>Even Facebook, with privacy being so core to their model and with all of their programmer resources, has a leak every now and then. Here’s an example.</a:t>
            </a:r>
          </a:p>
          <a:p>
            <a:endParaRPr lang="en-US" baseline="0" dirty="0" smtClean="0"/>
          </a:p>
          <a:p>
            <a:r>
              <a:rPr lang="en-US" baseline="0" dirty="0" smtClean="0"/>
              <a:t>TRANSITION: It’s not surprising that programmers get this wrong.</a:t>
            </a:r>
            <a:endParaRPr lang="en-US" dirty="0"/>
          </a:p>
        </p:txBody>
      </p:sp>
      <p:sp>
        <p:nvSpPr>
          <p:cNvPr id="4" name="Slide Number Placeholder 3"/>
          <p:cNvSpPr>
            <a:spLocks noGrp="1"/>
          </p:cNvSpPr>
          <p:nvPr>
            <p:ph type="sldNum" sz="quarter" idx="10"/>
          </p:nvPr>
        </p:nvSpPr>
        <p:spPr/>
        <p:txBody>
          <a:bodyPr/>
          <a:lstStyle/>
          <a:p>
            <a:fld id="{E3DABC52-ECE7-40D3-BE89-39A07874231F}" type="slidenum">
              <a:rPr lang="en-US" smtClean="0"/>
              <a:t>2</a:t>
            </a:fld>
            <a:endParaRPr lang="en-US"/>
          </a:p>
        </p:txBody>
      </p:sp>
    </p:spTree>
    <p:extLst>
      <p:ext uri="{BB962C8B-B14F-4D97-AF65-F5344CB8AC3E}">
        <p14:creationId xmlns:p14="http://schemas.microsoft.com/office/powerpoint/2010/main" val="97755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First of all, there are many</a:t>
            </a:r>
            <a:r>
              <a:rPr lang="en-US" baseline="0" dirty="0" smtClean="0"/>
              <a:t> points of failure.</a:t>
            </a:r>
            <a:endParaRPr lang="en-US" dirty="0" smtClean="0"/>
          </a:p>
          <a:p>
            <a:endParaRPr lang="en-US" dirty="0" smtClean="0"/>
          </a:p>
          <a:p>
            <a:r>
              <a:rPr lang="en-US" dirty="0" smtClean="0"/>
              <a:t>Let’s consider what has to happen</a:t>
            </a:r>
            <a:r>
              <a:rPr lang="en-US" baseline="0" dirty="0" smtClean="0"/>
              <a:t> to enforce a policy that only my  friends can see my GPS location.</a:t>
            </a:r>
          </a:p>
          <a:p>
            <a:endParaRPr lang="en-US" baseline="0" dirty="0" smtClean="0"/>
          </a:p>
          <a:p>
            <a:r>
              <a:rPr lang="en-US" baseline="0" dirty="0" smtClean="0"/>
              <a:t>We, the programmer has to enforce this policy at all points where the location is used. Not just in the function that gets a user’s location, but in functions that find all users at some given location or the most popular locations among users.</a:t>
            </a:r>
          </a:p>
          <a:p>
            <a:endParaRPr lang="en-US" baseline="0" dirty="0" smtClean="0"/>
          </a:p>
          <a:p>
            <a:r>
              <a:rPr lang="en-US" baseline="0" dirty="0" smtClean="0"/>
              <a:t>TRANSITION: What’s worse is that the policies are getting more complex.</a:t>
            </a:r>
            <a:endParaRPr lang="en-US" dirty="0"/>
          </a:p>
        </p:txBody>
      </p:sp>
      <p:sp>
        <p:nvSpPr>
          <p:cNvPr id="4" name="Slide Number Placeholder 3"/>
          <p:cNvSpPr>
            <a:spLocks noGrp="1"/>
          </p:cNvSpPr>
          <p:nvPr>
            <p:ph type="sldNum" sz="quarter" idx="10"/>
          </p:nvPr>
        </p:nvSpPr>
        <p:spPr/>
        <p:txBody>
          <a:bodyPr/>
          <a:lstStyle/>
          <a:p>
            <a:fld id="{E3DABC52-ECE7-40D3-BE89-39A07874231F}" type="slidenum">
              <a:rPr lang="en-US" smtClean="0"/>
              <a:t>3</a:t>
            </a:fld>
            <a:endParaRPr lang="en-US"/>
          </a:p>
        </p:txBody>
      </p:sp>
    </p:spTree>
    <p:extLst>
      <p:ext uri="{BB962C8B-B14F-4D97-AF65-F5344CB8AC3E}">
        <p14:creationId xmlns:p14="http://schemas.microsoft.com/office/powerpoint/2010/main" val="373663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baseline="0" dirty="0" smtClean="0"/>
              <a:t>For instance, we could have a policy that says only friends who are local can see my GPS location within the next five hours.</a:t>
            </a:r>
          </a:p>
          <a:p>
            <a:endParaRPr lang="en-US" baseline="0" dirty="0" smtClean="0"/>
          </a:p>
          <a:p>
            <a:r>
              <a:rPr lang="en-US" baseline="0" dirty="0" smtClean="0"/>
              <a:t>TRANSITION: Some people might say that developer education solve this problem.</a:t>
            </a:r>
            <a:endParaRPr lang="en-US" dirty="0"/>
          </a:p>
        </p:txBody>
      </p:sp>
      <p:sp>
        <p:nvSpPr>
          <p:cNvPr id="4" name="Slide Number Placeholder 3"/>
          <p:cNvSpPr>
            <a:spLocks noGrp="1"/>
          </p:cNvSpPr>
          <p:nvPr>
            <p:ph type="sldNum" sz="quarter" idx="10"/>
          </p:nvPr>
        </p:nvSpPr>
        <p:spPr/>
        <p:txBody>
          <a:bodyPr/>
          <a:lstStyle/>
          <a:p>
            <a:fld id="{E3DABC52-ECE7-40D3-BE89-39A07874231F}" type="slidenum">
              <a:rPr lang="en-US" smtClean="0"/>
              <a:t>4</a:t>
            </a:fld>
            <a:endParaRPr lang="en-US"/>
          </a:p>
        </p:txBody>
      </p:sp>
    </p:spTree>
    <p:extLst>
      <p:ext uri="{BB962C8B-B14F-4D97-AF65-F5344CB8AC3E}">
        <p14:creationId xmlns:p14="http://schemas.microsoft.com/office/powerpoint/2010/main" val="357851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the thing is, developers know how to enforce policies.</a:t>
            </a:r>
          </a:p>
          <a:p>
            <a:endParaRPr lang="en-US" baseline="0" dirty="0" smtClean="0"/>
          </a:p>
          <a:p>
            <a:r>
              <a:rPr lang="en-US" baseline="0" dirty="0" smtClean="0"/>
              <a:t>The problem is that they have to enforce the same policy over and over again across the program. And if there’s one thing we know in software engineering, it’s that is error-prone.</a:t>
            </a:r>
          </a:p>
          <a:p>
            <a:endParaRPr lang="en-US" baseline="0" dirty="0" smtClean="0"/>
          </a:p>
          <a:p>
            <a:r>
              <a:rPr lang="en-US" baseline="0" dirty="0" smtClean="0"/>
              <a:t>TRANSITION: Let’s think a little bit about how to fix this.</a:t>
            </a:r>
            <a:endParaRPr lang="en-US" dirty="0"/>
          </a:p>
        </p:txBody>
      </p:sp>
      <p:sp>
        <p:nvSpPr>
          <p:cNvPr id="4" name="Slide Number Placeholder 3"/>
          <p:cNvSpPr>
            <a:spLocks noGrp="1"/>
          </p:cNvSpPr>
          <p:nvPr>
            <p:ph type="sldNum" sz="quarter" idx="10"/>
          </p:nvPr>
        </p:nvSpPr>
        <p:spPr/>
        <p:txBody>
          <a:bodyPr/>
          <a:lstStyle/>
          <a:p>
            <a:fld id="{CA10DE6C-4B68-4514-9E66-8DA05873F8EB}" type="slidenum">
              <a:rPr lang="en-US" smtClean="0"/>
              <a:pPr/>
              <a:t>5</a:t>
            </a:fld>
            <a:endParaRPr lang="en-US"/>
          </a:p>
        </p:txBody>
      </p:sp>
    </p:spTree>
    <p:extLst>
      <p:ext uri="{BB962C8B-B14F-4D97-AF65-F5344CB8AC3E}">
        <p14:creationId xmlns:p14="http://schemas.microsoft.com/office/powerpoint/2010/main" val="1976863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lstStyle/>
          <a:p>
            <a:r>
              <a:rPr lang="en-US" dirty="0" smtClean="0"/>
              <a:t>If we</a:t>
            </a:r>
            <a:r>
              <a:rPr lang="en-US" baseline="0" dirty="0" smtClean="0"/>
              <a:t> only have to worry about the policy and nothing else, it’s not that complicated.</a:t>
            </a:r>
          </a:p>
          <a:p>
            <a:endParaRPr lang="en-US" baseline="0" dirty="0" smtClean="0"/>
          </a:p>
          <a:p>
            <a:r>
              <a:rPr lang="en-US" baseline="0" dirty="0" smtClean="0"/>
              <a:t>Similarly, if we only had to worry about the other functionality without the policies, it’s also much simpler.</a:t>
            </a:r>
          </a:p>
          <a:p>
            <a:endParaRPr lang="en-US" baseline="0" dirty="0" smtClean="0"/>
          </a:p>
          <a:p>
            <a:r>
              <a:rPr lang="en-US" baseline="0" dirty="0" smtClean="0"/>
              <a:t>Now what we need is a way to put the policies back together with the functionality to get the right results.</a:t>
            </a:r>
          </a:p>
          <a:p>
            <a:endParaRPr lang="en-US" baseline="0" dirty="0" smtClean="0"/>
          </a:p>
          <a:p>
            <a:r>
              <a:rPr lang="en-US" baseline="0" dirty="0" smtClean="0"/>
              <a:t>A tricky part, though, is that handling sensitive values through computations involves integrating with the language semantics.</a:t>
            </a:r>
          </a:p>
          <a:p>
            <a:endParaRPr lang="en-US" baseline="0" dirty="0"/>
          </a:p>
          <a:p>
            <a:r>
              <a:rPr lang="en-US" baseline="0" dirty="0" smtClean="0"/>
              <a:t>TRANSITION: Because of this information flow issue, we propose a language-level approach.</a:t>
            </a:r>
          </a:p>
        </p:txBody>
      </p:sp>
      <p:sp>
        <p:nvSpPr>
          <p:cNvPr id="4" name="Slide Number Placeholder 3"/>
          <p:cNvSpPr>
            <a:spLocks noGrp="1"/>
          </p:cNvSpPr>
          <p:nvPr>
            <p:ph type="sldNum" sz="quarter" idx="10"/>
          </p:nvPr>
        </p:nvSpPr>
        <p:spPr/>
        <p:txBody>
          <a:bodyPr/>
          <a:lstStyle/>
          <a:p>
            <a:fld id="{E3DABC52-ECE7-40D3-BE89-39A07874231F}" type="slidenum">
              <a:rPr lang="en-US" smtClean="0"/>
              <a:t>6</a:t>
            </a:fld>
            <a:endParaRPr lang="en-US"/>
          </a:p>
        </p:txBody>
      </p:sp>
    </p:spTree>
    <p:extLst>
      <p:ext uri="{BB962C8B-B14F-4D97-AF65-F5344CB8AC3E}">
        <p14:creationId xmlns:p14="http://schemas.microsoft.com/office/powerpoint/2010/main" val="3841430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2150"/>
            <a:ext cx="4610100" cy="3457575"/>
          </a:xfrm>
        </p:spPr>
      </p:sp>
      <p:sp>
        <p:nvSpPr>
          <p:cNvPr id="3" name="Notes Placeholder 2"/>
          <p:cNvSpPr>
            <a:spLocks noGrp="1"/>
          </p:cNvSpPr>
          <p:nvPr>
            <p:ph type="body" idx="1"/>
          </p:nvPr>
        </p:nvSpPr>
        <p:spPr/>
        <p:txBody>
          <a:bodyPr>
            <a:normAutofit fontScale="92500" lnSpcReduction="10000"/>
          </a:bodyPr>
          <a:lstStyle/>
          <a:p>
            <a:r>
              <a:rPr lang="en-US" dirty="0" smtClean="0"/>
              <a:t>I’ve been working on the</a:t>
            </a:r>
            <a:r>
              <a:rPr lang="en-US" baseline="0" dirty="0" smtClean="0"/>
              <a:t> Jeeves programming language.</a:t>
            </a:r>
          </a:p>
          <a:p>
            <a:endParaRPr lang="en-US" baseline="0" dirty="0" smtClean="0"/>
          </a:p>
          <a:p>
            <a:r>
              <a:rPr lang="en-US" baseline="0" dirty="0" smtClean="0"/>
              <a:t>The key idea in Jeeves is that the programmer can define different views of a piece of data and rely on the runtime to use the appropriate view for the situation.</a:t>
            </a:r>
          </a:p>
          <a:p>
            <a:r>
              <a:rPr lang="en-US" baseline="0" dirty="0" smtClean="0"/>
              <a:t>[Be more concrete before animating things in.]</a:t>
            </a:r>
          </a:p>
          <a:p>
            <a:r>
              <a:rPr lang="en-US" baseline="0" dirty="0" smtClean="0"/>
              <a:t>Important that people can see a version of the data that does not violate the policies.</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views are associated with a label, to which the programmer may attach policies. The policies can talk about program values and the output channel.</a:t>
            </a:r>
          </a:p>
          <a:p>
            <a:endParaRPr lang="en-US" baseline="0" dirty="0" smtClean="0"/>
          </a:p>
          <a:p>
            <a:r>
              <a:rPr lang="en-US" baseline="0" dirty="0" smtClean="0"/>
              <a:t>The programs can be </a:t>
            </a:r>
            <a:r>
              <a:rPr lang="en-US" i="1" baseline="0" dirty="0" smtClean="0"/>
              <a:t>policy-agnostic</a:t>
            </a:r>
            <a:r>
              <a:rPr lang="en-US" i="0" baseline="0" dirty="0" smtClean="0"/>
              <a:t>, which means that the programmer does not have to know what the specific policies are.</a:t>
            </a:r>
          </a:p>
          <a:p>
            <a:endParaRPr lang="en-US" i="0" baseline="0" dirty="0" smtClean="0"/>
          </a:p>
          <a:p>
            <a:r>
              <a:rPr lang="en-US" i="0" baseline="0" dirty="0" smtClean="0"/>
              <a:t>The runtime simultaneously executes the program on the different views and shows different results to different viewers based on the permissions.</a:t>
            </a:r>
          </a:p>
          <a:p>
            <a:endParaRPr lang="en-US" i="0" baseline="0" dirty="0" smtClean="0"/>
          </a:p>
          <a:p>
            <a:r>
              <a:rPr lang="en-US" i="0" baseline="0" dirty="0" smtClean="0"/>
              <a:t>When </a:t>
            </a:r>
            <a:r>
              <a:rPr lang="en-US" i="0" baseline="0" dirty="0" err="1" smtClean="0"/>
              <a:t>Andrey</a:t>
            </a:r>
            <a:r>
              <a:rPr lang="en-US" i="0" baseline="0" dirty="0" smtClean="0"/>
              <a:t>, my host, tries to see who is at Microsoft Research Cambridge, he might see that his coworker Byron and I are here.</a:t>
            </a:r>
          </a:p>
          <a:p>
            <a:endParaRPr lang="en-US" i="0" baseline="0" dirty="0" smtClean="0"/>
          </a:p>
          <a:p>
            <a:r>
              <a:rPr lang="en-US" i="0" baseline="0" dirty="0" smtClean="0"/>
              <a:t>When my </a:t>
            </a:r>
            <a:r>
              <a:rPr lang="en-US" i="0" baseline="0" dirty="0" err="1" smtClean="0"/>
              <a:t>groupmate</a:t>
            </a:r>
            <a:r>
              <a:rPr lang="en-US" i="0" baseline="0" dirty="0" smtClean="0"/>
              <a:t> </a:t>
            </a:r>
            <a:r>
              <a:rPr lang="en-US" i="0" baseline="0" dirty="0" err="1" smtClean="0"/>
              <a:t>Rishabh</a:t>
            </a:r>
            <a:r>
              <a:rPr lang="en-US" i="0" baseline="0" dirty="0" smtClean="0"/>
              <a:t> tries to perform the same search, he may see that nobody is there.</a:t>
            </a:r>
          </a:p>
          <a:p>
            <a:endParaRPr lang="en-US" dirty="0" smtClean="0"/>
          </a:p>
          <a:p>
            <a:r>
              <a:rPr lang="en-US" dirty="0" smtClean="0"/>
              <a:t>TRANSITION: Let us now look more</a:t>
            </a:r>
            <a:r>
              <a:rPr lang="en-US" baseline="0" dirty="0" smtClean="0"/>
              <a:t> specifically at Jeeves syntax.</a:t>
            </a:r>
            <a:endParaRPr lang="en-US" dirty="0" smtClean="0"/>
          </a:p>
        </p:txBody>
      </p:sp>
      <p:sp>
        <p:nvSpPr>
          <p:cNvPr id="4" name="Slide Number Placeholder 3"/>
          <p:cNvSpPr>
            <a:spLocks noGrp="1"/>
          </p:cNvSpPr>
          <p:nvPr>
            <p:ph type="sldNum" sz="quarter" idx="10"/>
          </p:nvPr>
        </p:nvSpPr>
        <p:spPr/>
        <p:txBody>
          <a:bodyPr/>
          <a:lstStyle/>
          <a:p>
            <a:fld id="{E3DABC52-ECE7-40D3-BE89-39A07874231F}" type="slidenum">
              <a:rPr lang="en-US" smtClean="0"/>
              <a:t>7</a:t>
            </a:fld>
            <a:endParaRPr lang="en-US"/>
          </a:p>
        </p:txBody>
      </p:sp>
    </p:spTree>
    <p:extLst>
      <p:ext uri="{BB962C8B-B14F-4D97-AF65-F5344CB8AC3E}">
        <p14:creationId xmlns:p14="http://schemas.microsoft.com/office/powerpoint/2010/main" val="20702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smtClean="0"/>
              <a:t>First, the programmer can make labels that may be associated with sensitive values.</a:t>
            </a:r>
          </a:p>
          <a:p>
            <a:r>
              <a:rPr lang="en-US" baseline="0" dirty="0" smtClean="0"/>
              <a:t>Sensitive values have a high-confidentiality facet and a low-confidentiality facet, guarded by the label.</a:t>
            </a:r>
          </a:p>
          <a:p>
            <a:r>
              <a:rPr lang="en-US" baseline="0" dirty="0" smtClean="0"/>
              <a:t>If the label’s value is high, then the value acts as the high-confidentiality facet. Otherwise, the value acts as the low-confidentiality facet.</a:t>
            </a:r>
          </a:p>
          <a:p>
            <a:endParaRPr lang="en-US" baseline="0" dirty="0" smtClean="0"/>
          </a:p>
          <a:p>
            <a:r>
              <a:rPr lang="en-US" baseline="0" dirty="0" smtClean="0"/>
              <a:t>The runtime assigns values to the labels based on policies that the programmer provides.</a:t>
            </a:r>
          </a:p>
          <a:p>
            <a:r>
              <a:rPr lang="en-US" baseline="0" dirty="0" smtClean="0"/>
              <a:t>Policies take a label and a function describing restrictions on the label. The function takes an output channel and returns a predicate determining when the label is allowed to be high.</a:t>
            </a:r>
          </a:p>
          <a:p>
            <a:r>
              <a:rPr lang="en-US" baseline="0" dirty="0" smtClean="0"/>
              <a:t>The Jeeves runtime collects these policies to determine which views of sensitive values should be shown.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Jeeves programmer can use sensitive interchangeably with other values.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instance, here we create a string “</a:t>
            </a:r>
            <a:r>
              <a:rPr lang="en-US" baseline="0" dirty="0" err="1" smtClean="0"/>
              <a:t>msg</a:t>
            </a:r>
            <a:r>
              <a:rPr lang="en-US" baseline="0" dirty="0" smtClean="0"/>
              <a:t>” that is the concatenation of the sensitive location with the string “Alice is at.”</a:t>
            </a:r>
          </a:p>
          <a:p>
            <a:endParaRPr lang="en-US" baseline="0" dirty="0" smtClean="0"/>
          </a:p>
          <a:p>
            <a:r>
              <a:rPr lang="en-US" baseline="0" dirty="0" err="1" smtClean="0"/>
              <a:t>Effectful</a:t>
            </a:r>
            <a:r>
              <a:rPr lang="en-US" baseline="0" dirty="0" smtClean="0"/>
              <a:t> computations such as print require a context to determine what the output should be.</a:t>
            </a:r>
          </a:p>
          <a:p>
            <a:r>
              <a:rPr lang="en-US" baseline="0" dirty="0" smtClean="0"/>
              <a:t>To evaluate this, the runtime finds an assignment for the labels that satisfies the policies and then uses this assignment to project out the appropriate result.</a:t>
            </a:r>
          </a:p>
          <a:p>
            <a:r>
              <a:rPr lang="en-US" baseline="0" dirty="0" smtClean="0"/>
              <a:t>Printing in the context of user </a:t>
            </a:r>
            <a:r>
              <a:rPr lang="en-US" baseline="0" dirty="0" err="1" smtClean="0"/>
              <a:t>alice</a:t>
            </a:r>
            <a:r>
              <a:rPr lang="en-US" baseline="0" dirty="0" smtClean="0"/>
              <a:t> should yield the string “Alice is at MIT,” while printing on the context of user bob should yield the string “Alice is at school.”</a:t>
            </a:r>
          </a:p>
          <a:p>
            <a:endParaRPr lang="en-US" baseline="0" dirty="0" smtClean="0"/>
          </a:p>
          <a:p>
            <a:r>
              <a:rPr lang="en-US" baseline="0" dirty="0" smtClean="0"/>
              <a:t>** QUESTIONS? ***</a:t>
            </a:r>
          </a:p>
          <a:p>
            <a:endParaRPr lang="en-US" baseline="0" dirty="0" smtClean="0"/>
          </a:p>
          <a:p>
            <a:r>
              <a:rPr lang="en-US" baseline="0" dirty="0" smtClean="0"/>
              <a:t>TRANSITION: Let’s take a closer look at policies.</a:t>
            </a:r>
          </a:p>
        </p:txBody>
      </p:sp>
      <p:sp>
        <p:nvSpPr>
          <p:cNvPr id="4" name="Slide Number Placeholder 3"/>
          <p:cNvSpPr>
            <a:spLocks noGrp="1"/>
          </p:cNvSpPr>
          <p:nvPr>
            <p:ph type="sldNum" sz="quarter" idx="10"/>
          </p:nvPr>
        </p:nvSpPr>
        <p:spPr/>
        <p:txBody>
          <a:bodyPr/>
          <a:lstStyle/>
          <a:p>
            <a:fld id="{CA10DE6C-4B68-4514-9E66-8DA05873F8EB}" type="slidenum">
              <a:rPr lang="en-US" smtClean="0"/>
              <a:pPr/>
              <a:t>8</a:t>
            </a:fld>
            <a:endParaRPr lang="en-US"/>
          </a:p>
        </p:txBody>
      </p:sp>
    </p:spTree>
    <p:extLst>
      <p:ext uri="{BB962C8B-B14F-4D97-AF65-F5344CB8AC3E}">
        <p14:creationId xmlns:p14="http://schemas.microsoft.com/office/powerpoint/2010/main" val="374584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evaluate sensitive values, the runtime performs faceted execution, evaluating the high and low facets and putting the results back together.</a:t>
            </a:r>
          </a:p>
          <a:p>
            <a:r>
              <a:rPr lang="en-US" baseline="0" dirty="0" smtClean="0"/>
              <a:t>The runtime also handles implicit flows by evaluating both sides of a conditional.</a:t>
            </a:r>
          </a:p>
          <a:p>
            <a:r>
              <a:rPr lang="en-US" baseline="0" dirty="0" smtClean="0"/>
              <a:t>After evaluation, we get trees of faceted values, where each facet is guarded by a label.</a:t>
            </a:r>
          </a:p>
          <a:p>
            <a:r>
              <a:rPr lang="en-US" baseline="0" dirty="0" smtClean="0"/>
              <a:t>Policies determine the values of the labels.</a:t>
            </a:r>
          </a:p>
          <a:p>
            <a:r>
              <a:rPr lang="en-US" baseline="0" dirty="0" smtClean="0"/>
              <a:t>The runtime stores mappings of labels to policies in order to eventually assign values to the labels.</a:t>
            </a:r>
          </a:p>
          <a:p>
            <a:endParaRPr lang="en-US" baseline="0" dirty="0" smtClean="0"/>
          </a:p>
          <a:p>
            <a:r>
              <a:rPr lang="en-US" baseline="0" dirty="0" smtClean="0"/>
              <a:t>Once the runtime gets an output channel, it creates a system of constraints from the labels in order to find a satisfying assignment.</a:t>
            </a:r>
          </a:p>
          <a:p>
            <a:endParaRPr lang="en-US" baseline="0" dirty="0" smtClean="0"/>
          </a:p>
          <a:p>
            <a:r>
              <a:rPr lang="en-US" baseline="0" dirty="0" smtClean="0"/>
              <a:t>Once it gets a satisfying assignment to the labels, the runtime projects values out of the facets in order to produce the value to output.</a:t>
            </a:r>
          </a:p>
          <a:p>
            <a:endParaRPr lang="en-US" baseline="0" dirty="0" smtClean="0"/>
          </a:p>
          <a:p>
            <a:r>
              <a:rPr lang="en-US" baseline="0" dirty="0" smtClean="0"/>
              <a:t>*** QUESTIONS? ***</a:t>
            </a:r>
          </a:p>
          <a:p>
            <a:endParaRPr lang="en-US" baseline="0" dirty="0" smtClean="0"/>
          </a:p>
          <a:p>
            <a:r>
              <a:rPr lang="en-US" baseline="0" dirty="0" smtClean="0"/>
              <a:t>TRANSITION: You may now be wondering…</a:t>
            </a:r>
          </a:p>
        </p:txBody>
      </p:sp>
      <p:sp>
        <p:nvSpPr>
          <p:cNvPr id="4" name="Slide Number Placeholder 3"/>
          <p:cNvSpPr>
            <a:spLocks noGrp="1"/>
          </p:cNvSpPr>
          <p:nvPr>
            <p:ph type="sldNum" sz="quarter" idx="10"/>
          </p:nvPr>
        </p:nvSpPr>
        <p:spPr/>
        <p:txBody>
          <a:bodyPr/>
          <a:lstStyle/>
          <a:p>
            <a:fld id="{CA10DE6C-4B68-4514-9E66-8DA05873F8EB}" type="slidenum">
              <a:rPr lang="en-US" smtClean="0"/>
              <a:pPr/>
              <a:t>9</a:t>
            </a:fld>
            <a:endParaRPr lang="en-US"/>
          </a:p>
        </p:txBody>
      </p:sp>
    </p:spTree>
    <p:extLst>
      <p:ext uri="{BB962C8B-B14F-4D97-AF65-F5344CB8AC3E}">
        <p14:creationId xmlns:p14="http://schemas.microsoft.com/office/powerpoint/2010/main" val="4234821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itchFamily="34" charset="0"/>
                <a:cs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4F6EBA-4EBA-442C-8E7B-7713E57BDAC4}"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4196830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6EBA-4EBA-442C-8E7B-7713E57BDAC4}"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2251137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4F6EBA-4EBA-442C-8E7B-7713E57BDAC4}"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1016196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4F6EBA-4EBA-442C-8E7B-7713E57BDAC4}"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1907763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4F6EBA-4EBA-442C-8E7B-7713E57BDAC4}"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2571561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4F6EBA-4EBA-442C-8E7B-7713E57BDAC4}"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790672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F6EBA-4EBA-442C-8E7B-7713E57BDAC4}"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1867159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F6EBA-4EBA-442C-8E7B-7713E57BDAC4}"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24636805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54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latin typeface="Helvetica" pitchFamily="34" charset="0"/>
                <a:cs typeface="Helvetica" pitchFamily="34" charset="0"/>
              </a:defRPr>
            </a:lvl1pPr>
            <a:lvl2pPr>
              <a:defRPr>
                <a:latin typeface="Helvetica" pitchFamily="34" charset="0"/>
                <a:cs typeface="Helvetica" pitchFamily="34" charset="0"/>
              </a:defRPr>
            </a:lvl2pPr>
            <a:lvl3pPr>
              <a:defRPr>
                <a:latin typeface="Helvetica" pitchFamily="34" charset="0"/>
                <a:cs typeface="Helvetica" pitchFamily="34" charset="0"/>
              </a:defRPr>
            </a:lvl3pPr>
            <a:lvl4pPr>
              <a:defRPr>
                <a:latin typeface="Helvetica" pitchFamily="34" charset="0"/>
                <a:cs typeface="Helvetica" pitchFamily="34" charset="0"/>
              </a:defRPr>
            </a:lvl4pPr>
            <a:lvl5pPr>
              <a:defRPr>
                <a:latin typeface="Helvetica" pitchFamily="34" charset="0"/>
                <a:cs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4F6EBA-4EBA-442C-8E7B-7713E57BDAC4}"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130840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6EBA-4EBA-442C-8E7B-7713E57BDAC4}"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539258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4F6EBA-4EBA-442C-8E7B-7713E57BDAC4}"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3FBBB1-C9BD-4CFC-9E1A-149625C0FB21}" type="slidenum">
              <a:rPr lang="en-US" smtClean="0"/>
              <a:t>‹#›</a:t>
            </a:fld>
            <a:endParaRPr lang="en-US"/>
          </a:p>
        </p:txBody>
      </p:sp>
    </p:spTree>
    <p:extLst>
      <p:ext uri="{BB962C8B-B14F-4D97-AF65-F5344CB8AC3E}">
        <p14:creationId xmlns:p14="http://schemas.microsoft.com/office/powerpoint/2010/main" val="769056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Helvetica" pitchFamily="34" charset="0"/>
                <a:cs typeface="Helvetic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Helvetica" pitchFamily="34" charset="0"/>
                <a:cs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Helvetica" pitchFamily="34" charset="0"/>
                <a:cs typeface="Helvetica" pitchFamily="34" charset="0"/>
              </a:defRPr>
            </a:lvl1pPr>
            <a:lvl2pPr>
              <a:defRPr sz="2400">
                <a:latin typeface="Helvetica" pitchFamily="34" charset="0"/>
                <a:cs typeface="Helvetica" pitchFamily="34" charset="0"/>
              </a:defRPr>
            </a:lvl2pPr>
            <a:lvl3pPr>
              <a:defRPr sz="2000">
                <a:latin typeface="Helvetica" pitchFamily="34" charset="0"/>
                <a:cs typeface="Helvetica" pitchFamily="34" charset="0"/>
              </a:defRPr>
            </a:lvl3pPr>
            <a:lvl4pPr>
              <a:defRPr sz="1800">
                <a:latin typeface="Helvetica" pitchFamily="34" charset="0"/>
                <a:cs typeface="Helvetica" pitchFamily="34" charset="0"/>
              </a:defRPr>
            </a:lvl4pPr>
            <a:lvl5pPr>
              <a:defRPr sz="18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Helvetica" pitchFamily="34" charset="0"/>
                <a:cs typeface="Helvetica" pitchFamily="34" charset="0"/>
              </a:defRPr>
            </a:lvl1pPr>
            <a:lvl2pPr>
              <a:defRPr sz="2400">
                <a:latin typeface="Helvetica" pitchFamily="34" charset="0"/>
                <a:cs typeface="Helvetica" pitchFamily="34" charset="0"/>
              </a:defRPr>
            </a:lvl2pPr>
            <a:lvl3pPr>
              <a:defRPr sz="2000">
                <a:latin typeface="Helvetica" pitchFamily="34" charset="0"/>
                <a:cs typeface="Helvetica" pitchFamily="34" charset="0"/>
              </a:defRPr>
            </a:lvl3pPr>
            <a:lvl4pPr>
              <a:defRPr sz="1800">
                <a:latin typeface="Helvetica" pitchFamily="34" charset="0"/>
                <a:cs typeface="Helvetica" pitchFamily="34" charset="0"/>
              </a:defRPr>
            </a:lvl4pPr>
            <a:lvl5pPr>
              <a:defRPr sz="1800">
                <a:latin typeface="Helvetica" pitchFamily="34" charset="0"/>
                <a:cs typeface="Helvetic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6" name="Footer Placeholder 5"/>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7" name="Slide Number Placeholder 6"/>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Helvetica" pitchFamily="34" charset="0"/>
                <a:cs typeface="Helvetica" pitchFamily="34" charset="0"/>
              </a:defRPr>
            </a:lvl1pPr>
            <a:lvl2pPr>
              <a:defRPr sz="2000">
                <a:latin typeface="Helvetica" pitchFamily="34" charset="0"/>
                <a:cs typeface="Helvetica" pitchFamily="34" charset="0"/>
              </a:defRPr>
            </a:lvl2pPr>
            <a:lvl3pPr>
              <a:defRPr sz="1800">
                <a:latin typeface="Helvetica" pitchFamily="34" charset="0"/>
                <a:cs typeface="Helvetica" pitchFamily="34" charset="0"/>
              </a:defRPr>
            </a:lvl3pPr>
            <a:lvl4pPr>
              <a:defRPr sz="1600">
                <a:latin typeface="Helvetica" pitchFamily="34" charset="0"/>
                <a:cs typeface="Helvetica" pitchFamily="34" charset="0"/>
              </a:defRPr>
            </a:lvl4pPr>
            <a:lvl5pPr>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Helvetica" pitchFamily="34" charset="0"/>
                <a:cs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Helvetica" pitchFamily="34" charset="0"/>
                <a:cs typeface="Helvetica" pitchFamily="34" charset="0"/>
              </a:defRPr>
            </a:lvl1pPr>
            <a:lvl2pPr>
              <a:defRPr sz="2000">
                <a:latin typeface="Helvetica" pitchFamily="34" charset="0"/>
                <a:cs typeface="Helvetica" pitchFamily="34" charset="0"/>
              </a:defRPr>
            </a:lvl2pPr>
            <a:lvl3pPr>
              <a:defRPr sz="1800">
                <a:latin typeface="Helvetica" pitchFamily="34" charset="0"/>
                <a:cs typeface="Helvetica" pitchFamily="34" charset="0"/>
              </a:defRPr>
            </a:lvl3pPr>
            <a:lvl4pPr>
              <a:defRPr sz="1600">
                <a:latin typeface="Helvetica" pitchFamily="34" charset="0"/>
                <a:cs typeface="Helvetica" pitchFamily="34" charset="0"/>
              </a:defRPr>
            </a:lvl4pPr>
            <a:lvl5pPr>
              <a:defRPr sz="1600">
                <a:latin typeface="Helvetica" pitchFamily="34" charset="0"/>
                <a:cs typeface="Helvetica"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8" name="Footer Placeholder 7"/>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9" name="Slide Number Placeholder 8"/>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Helvetica" pitchFamily="34" charset="0"/>
                <a:cs typeface="Helvetica"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4" name="Footer Placeholder 3"/>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5" name="Slide Number Placeholder 4"/>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3" name="Footer Placeholder 2"/>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4" name="Slide Number Placeholder 3"/>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Helvetica" pitchFamily="34" charset="0"/>
                <a:cs typeface="Helvetic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Helvetica" pitchFamily="34" charset="0"/>
                <a:cs typeface="Helvetica" pitchFamily="34" charset="0"/>
              </a:defRPr>
            </a:lvl1pPr>
            <a:lvl2pPr>
              <a:defRPr sz="2800">
                <a:latin typeface="Helvetica" pitchFamily="34" charset="0"/>
                <a:cs typeface="Helvetica" pitchFamily="34" charset="0"/>
              </a:defRPr>
            </a:lvl2pPr>
            <a:lvl3pPr>
              <a:defRPr sz="2400">
                <a:latin typeface="Helvetica" pitchFamily="34" charset="0"/>
                <a:cs typeface="Helvetica" pitchFamily="34" charset="0"/>
              </a:defRPr>
            </a:lvl3pPr>
            <a:lvl4pPr>
              <a:defRPr sz="2000">
                <a:latin typeface="Helvetica" pitchFamily="34" charset="0"/>
                <a:cs typeface="Helvetica" pitchFamily="34" charset="0"/>
              </a:defRPr>
            </a:lvl4pPr>
            <a:lvl5pPr>
              <a:defRPr sz="2000">
                <a:latin typeface="Helvetica" pitchFamily="34" charset="0"/>
                <a:cs typeface="Helvetica"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Helvetica" pitchFamily="34" charset="0"/>
                <a:cs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6" name="Footer Placeholder 5"/>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7" name="Slide Number Placeholder 6"/>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Helvetica" pitchFamily="34" charset="0"/>
                <a:cs typeface="Helvetica"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Helvetica" pitchFamily="34" charset="0"/>
                <a:cs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Helvetica" pitchFamily="34" charset="0"/>
                <a:cs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Helvetica" pitchFamily="34" charset="0"/>
                <a:cs typeface="Helvetica" pitchFamily="34" charset="0"/>
              </a:defRPr>
            </a:lvl1pPr>
          </a:lstStyle>
          <a:p>
            <a:r>
              <a:rPr lang="en-US" dirty="0" smtClean="0"/>
              <a:t>1.25.12</a:t>
            </a:r>
            <a:endParaRPr lang="en-US" dirty="0"/>
          </a:p>
        </p:txBody>
      </p:sp>
      <p:sp>
        <p:nvSpPr>
          <p:cNvPr id="6" name="Footer Placeholder 5"/>
          <p:cNvSpPr>
            <a:spLocks noGrp="1"/>
          </p:cNvSpPr>
          <p:nvPr>
            <p:ph type="ftr" sz="quarter" idx="11"/>
          </p:nvPr>
        </p:nvSpPr>
        <p:spPr/>
        <p:txBody>
          <a:bodyPr/>
          <a:lstStyle>
            <a:lvl1pPr>
              <a:defRPr>
                <a:latin typeface="Helvetica" pitchFamily="34" charset="0"/>
                <a:cs typeface="Helvetica" pitchFamily="34" charset="0"/>
              </a:defRPr>
            </a:lvl1pPr>
          </a:lstStyle>
          <a:p>
            <a:r>
              <a:rPr lang="en-US" dirty="0" smtClean="0"/>
              <a:t>Jean Yang / Jeeves</a:t>
            </a:r>
            <a:endParaRPr lang="en-US" dirty="0"/>
          </a:p>
        </p:txBody>
      </p:sp>
      <p:sp>
        <p:nvSpPr>
          <p:cNvPr id="7" name="Slide Number Placeholder 6"/>
          <p:cNvSpPr>
            <a:spLocks noGrp="1"/>
          </p:cNvSpPr>
          <p:nvPr>
            <p:ph type="sldNum" sz="quarter" idx="12"/>
          </p:nvPr>
        </p:nvSpPr>
        <p:spPr/>
        <p:txBody>
          <a:bodyPr/>
          <a:lstStyle>
            <a:lvl1pPr>
              <a:defRPr>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pitchFamily="34" charset="0"/>
                <a:cs typeface="Helvetica" pitchFamily="34" charset="0"/>
              </a:defRPr>
            </a:lvl1pPr>
          </a:lstStyle>
          <a:p>
            <a:r>
              <a:rPr lang="en-US" dirty="0" smtClean="0"/>
              <a:t>1.25.12</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pitchFamily="34" charset="0"/>
                <a:cs typeface="Helvetica" pitchFamily="34" charset="0"/>
              </a:defRPr>
            </a:lvl1pPr>
          </a:lstStyle>
          <a:p>
            <a:r>
              <a:rPr lang="en-US" dirty="0" smtClean="0"/>
              <a:t>Jean Yang / Jeeves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pitchFamily="34" charset="0"/>
                <a:cs typeface="Helvetica" pitchFamily="34" charset="0"/>
              </a:defRPr>
            </a:lvl1pPr>
          </a:lstStyle>
          <a:p>
            <a:fld id="{AE215CCB-3876-432A-9723-473B512A9DF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Helvetica" pitchFamily="34"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Helvetic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Helvetic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Helvetic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4F6EBA-4EBA-442C-8E7B-7713E57BDAC4}" type="datetimeFigureOut">
              <a:rPr lang="en-US" smtClean="0"/>
              <a:t>4/16/2014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FBBB1-C9BD-4CFC-9E1A-149625C0FB21}" type="slidenum">
              <a:rPr lang="en-US" smtClean="0"/>
              <a:t>‹#›</a:t>
            </a:fld>
            <a:endParaRPr lang="en-US"/>
          </a:p>
        </p:txBody>
      </p:sp>
    </p:spTree>
    <p:extLst>
      <p:ext uri="{BB962C8B-B14F-4D97-AF65-F5344CB8AC3E}">
        <p14:creationId xmlns:p14="http://schemas.microsoft.com/office/powerpoint/2010/main" val="410685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8.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5.jpeg"/><Relationship Id="rId4" Type="http://schemas.openxmlformats.org/officeDocument/2006/relationships/image" Target="../media/image8.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9.jpeg"/><Relationship Id="rId7" Type="http://schemas.openxmlformats.org/officeDocument/2006/relationships/image" Target="../media/image18.jpeg"/><Relationship Id="rId12"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gif"/><Relationship Id="rId11" Type="http://schemas.openxmlformats.org/officeDocument/2006/relationships/image" Target="../media/image24.jpeg"/><Relationship Id="rId5" Type="http://schemas.openxmlformats.org/officeDocument/2006/relationships/image" Target="../media/image20.jpeg"/><Relationship Id="rId10" Type="http://schemas.openxmlformats.org/officeDocument/2006/relationships/image" Target="../media/image23.jpeg"/><Relationship Id="rId4" Type="http://schemas.openxmlformats.org/officeDocument/2006/relationships/image" Target="../media/image16.jpeg"/><Relationship Id="rId9"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gif"/><Relationship Id="rId4" Type="http://schemas.openxmlformats.org/officeDocument/2006/relationships/image" Target="../media/image33.jpe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0.jpeg"/><Relationship Id="rId3" Type="http://schemas.openxmlformats.org/officeDocument/2006/relationships/image" Target="../media/image40.jpeg"/><Relationship Id="rId7" Type="http://schemas.openxmlformats.org/officeDocument/2006/relationships/image" Target="../media/image43.png"/><Relationship Id="rId12"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gif"/><Relationship Id="rId11" Type="http://schemas.openxmlformats.org/officeDocument/2006/relationships/image" Target="../media/image47.jpeg"/><Relationship Id="rId5" Type="http://schemas.openxmlformats.org/officeDocument/2006/relationships/image" Target="../media/image42.jpeg"/><Relationship Id="rId10" Type="http://schemas.openxmlformats.org/officeDocument/2006/relationships/image" Target="../media/image46.png"/><Relationship Id="rId4" Type="http://schemas.openxmlformats.org/officeDocument/2006/relationships/image" Target="../media/image41.jpeg"/><Relationship Id="rId9" Type="http://schemas.openxmlformats.org/officeDocument/2006/relationships/image" Target="../media/image45.png"/><Relationship Id="rId1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6.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8610600" cy="3886200"/>
          </a:xfrm>
        </p:spPr>
        <p:txBody>
          <a:bodyPr>
            <a:noAutofit/>
          </a:bodyPr>
          <a:lstStyle/>
          <a:p>
            <a:r>
              <a:rPr lang="en-US" sz="6600" b="1" dirty="0" smtClean="0"/>
              <a:t>A Framework for Automatically Enforcing Privacy Policies</a:t>
            </a:r>
            <a:endParaRPr lang="en-US" sz="6600" b="1" dirty="0"/>
          </a:p>
        </p:txBody>
      </p:sp>
      <p:sp>
        <p:nvSpPr>
          <p:cNvPr id="3" name="Subtitle 2"/>
          <p:cNvSpPr>
            <a:spLocks noGrp="1"/>
          </p:cNvSpPr>
          <p:nvPr>
            <p:ph type="subTitle" idx="1"/>
          </p:nvPr>
        </p:nvSpPr>
        <p:spPr>
          <a:xfrm>
            <a:off x="609600" y="4572000"/>
            <a:ext cx="7848600" cy="1828800"/>
          </a:xfrm>
        </p:spPr>
        <p:txBody>
          <a:bodyPr>
            <a:normAutofit/>
          </a:bodyPr>
          <a:lstStyle/>
          <a:p>
            <a:r>
              <a:rPr lang="en-US" sz="5400" b="1" dirty="0" smtClean="0">
                <a:solidFill>
                  <a:schemeClr val="tx1">
                    <a:lumMod val="65000"/>
                    <a:lumOff val="35000"/>
                  </a:schemeClr>
                </a:solidFill>
              </a:rPr>
              <a:t>Jean Yang</a:t>
            </a:r>
          </a:p>
          <a:p>
            <a:r>
              <a:rPr lang="en-US" sz="4000" b="1" dirty="0" smtClean="0">
                <a:solidFill>
                  <a:schemeClr val="tx1">
                    <a:lumMod val="50000"/>
                    <a:lumOff val="50000"/>
                  </a:schemeClr>
                </a:solidFill>
              </a:rPr>
              <a:t>MIT </a:t>
            </a:r>
            <a:r>
              <a:rPr lang="en-US" sz="4000" b="1" dirty="0" smtClean="0">
                <a:solidFill>
                  <a:schemeClr val="tx1">
                    <a:lumMod val="50000"/>
                    <a:lumOff val="50000"/>
                  </a:schemeClr>
                </a:solidFill>
              </a:rPr>
              <a:t>KIT </a:t>
            </a:r>
            <a:r>
              <a:rPr lang="en-US" sz="4000" b="1" dirty="0" smtClean="0">
                <a:solidFill>
                  <a:schemeClr val="tx1">
                    <a:lumMod val="50000"/>
                    <a:lumOff val="50000"/>
                  </a:schemeClr>
                </a:solidFill>
              </a:rPr>
              <a:t>/ </a:t>
            </a:r>
            <a:r>
              <a:rPr lang="en-US" sz="4000" b="1" dirty="0" smtClean="0">
                <a:solidFill>
                  <a:schemeClr val="tx1">
                    <a:lumMod val="50000"/>
                    <a:lumOff val="50000"/>
                  </a:schemeClr>
                </a:solidFill>
              </a:rPr>
              <a:t>April 17</a:t>
            </a:r>
            <a:r>
              <a:rPr lang="en-US" sz="4000" b="1" dirty="0" smtClean="0">
                <a:solidFill>
                  <a:schemeClr val="tx1">
                    <a:lumMod val="50000"/>
                    <a:lumOff val="50000"/>
                  </a:schemeClr>
                </a:solidFill>
              </a:rPr>
              <a:t>, </a:t>
            </a:r>
            <a:r>
              <a:rPr lang="en-US" sz="4000" b="1" dirty="0" smtClean="0">
                <a:solidFill>
                  <a:schemeClr val="tx1">
                    <a:lumMod val="50000"/>
                    <a:lumOff val="50000"/>
                  </a:schemeClr>
                </a:solidFill>
              </a:rPr>
              <a:t>2014</a:t>
            </a:r>
            <a:endParaRPr lang="en-US" sz="3600" dirty="0" smtClean="0">
              <a:solidFill>
                <a:schemeClr val="tx1">
                  <a:lumMod val="50000"/>
                  <a:lumOff val="50000"/>
                </a:schemeClr>
              </a:solidFill>
            </a:endParaRPr>
          </a:p>
        </p:txBody>
      </p:sp>
      <p:pic>
        <p:nvPicPr>
          <p:cNvPr id="5124" name="Picture 4"/>
          <p:cNvPicPr>
            <a:picLocks noChangeAspect="1" noChangeArrowheads="1"/>
          </p:cNvPicPr>
          <p:nvPr/>
        </p:nvPicPr>
        <p:blipFill>
          <a:blip r:embed="rId3" cstate="print"/>
          <a:srcRect/>
          <a:stretch>
            <a:fillRect/>
          </a:stretch>
        </p:blipFill>
        <p:spPr bwMode="auto">
          <a:xfrm>
            <a:off x="7239000" y="6217254"/>
            <a:ext cx="954802" cy="564545"/>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a:stretch>
            <a:fillRect/>
          </a:stretch>
        </p:blipFill>
        <p:spPr bwMode="auto">
          <a:xfrm>
            <a:off x="8229600" y="6172200"/>
            <a:ext cx="745067" cy="56934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8312"/>
    </mc:Choice>
    <mc:Fallback xmlns="">
      <p:transition spd="slow" advTm="831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10</a:t>
            </a:fld>
            <a:endParaRPr lang="en-US" dirty="0"/>
          </a:p>
        </p:txBody>
      </p:sp>
      <p:pic>
        <p:nvPicPr>
          <p:cNvPr id="4098" name="Picture 2" descr="http://i.huffpost.com/gen/1202870/thumbs/o-NSA-faceboo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4478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274638"/>
            <a:ext cx="8229600" cy="1143000"/>
          </a:xfrm>
        </p:spPr>
        <p:txBody>
          <a:bodyPr/>
          <a:lstStyle/>
          <a:p>
            <a:r>
              <a:rPr lang="en-US" dirty="0" smtClean="0"/>
              <a:t>Classical Security</a:t>
            </a:r>
            <a:endParaRPr lang="en-US" dirty="0"/>
          </a:p>
        </p:txBody>
      </p:sp>
      <p:sp>
        <p:nvSpPr>
          <p:cNvPr id="13" name="TextBox 12"/>
          <p:cNvSpPr txBox="1"/>
          <p:nvPr/>
        </p:nvSpPr>
        <p:spPr>
          <a:xfrm>
            <a:off x="3429000" y="1600200"/>
            <a:ext cx="2438400" cy="954107"/>
          </a:xfrm>
          <a:prstGeom prst="rect">
            <a:avLst/>
          </a:prstGeom>
          <a:noFill/>
        </p:spPr>
        <p:txBody>
          <a:bodyPr wrap="square" rtlCol="0">
            <a:spAutoFit/>
          </a:bodyPr>
          <a:lstStyle/>
          <a:p>
            <a:pPr algn="r"/>
            <a:r>
              <a:rPr lang="en-US" sz="2800" dirty="0" smtClean="0">
                <a:latin typeface="Helvetica" pitchFamily="34" charset="0"/>
              </a:rPr>
              <a:t>Level 3:</a:t>
            </a:r>
          </a:p>
          <a:p>
            <a:pPr algn="r"/>
            <a:r>
              <a:rPr lang="en-US" sz="2800" dirty="0" smtClean="0">
                <a:latin typeface="Helvetica" pitchFamily="34" charset="0"/>
              </a:rPr>
              <a:t>top secret.</a:t>
            </a:r>
          </a:p>
        </p:txBody>
      </p:sp>
      <p:sp>
        <p:nvSpPr>
          <p:cNvPr id="16" name="TextBox 15"/>
          <p:cNvSpPr txBox="1"/>
          <p:nvPr/>
        </p:nvSpPr>
        <p:spPr>
          <a:xfrm>
            <a:off x="2438400" y="3276600"/>
            <a:ext cx="3429000" cy="954107"/>
          </a:xfrm>
          <a:prstGeom prst="rect">
            <a:avLst/>
          </a:prstGeom>
          <a:noFill/>
        </p:spPr>
        <p:txBody>
          <a:bodyPr wrap="square" rtlCol="0">
            <a:spAutoFit/>
          </a:bodyPr>
          <a:lstStyle/>
          <a:p>
            <a:pPr algn="r"/>
            <a:r>
              <a:rPr lang="en-US" sz="2800" dirty="0" smtClean="0">
                <a:latin typeface="Helvetica" pitchFamily="34" charset="0"/>
              </a:rPr>
              <a:t>Level 2:</a:t>
            </a:r>
          </a:p>
          <a:p>
            <a:pPr algn="r"/>
            <a:r>
              <a:rPr lang="en-US" sz="2800" dirty="0" smtClean="0">
                <a:latin typeface="Helvetica" pitchFamily="34" charset="0"/>
              </a:rPr>
              <a:t>highly classified.</a:t>
            </a:r>
          </a:p>
        </p:txBody>
      </p:sp>
      <p:sp>
        <p:nvSpPr>
          <p:cNvPr id="17" name="TextBox 16"/>
          <p:cNvSpPr txBox="1"/>
          <p:nvPr/>
        </p:nvSpPr>
        <p:spPr>
          <a:xfrm>
            <a:off x="1143000" y="4989493"/>
            <a:ext cx="3810000" cy="954107"/>
          </a:xfrm>
          <a:prstGeom prst="rect">
            <a:avLst/>
          </a:prstGeom>
          <a:noFill/>
        </p:spPr>
        <p:txBody>
          <a:bodyPr wrap="square" rtlCol="0">
            <a:spAutoFit/>
          </a:bodyPr>
          <a:lstStyle/>
          <a:p>
            <a:pPr algn="r"/>
            <a:r>
              <a:rPr lang="en-US" sz="2800" dirty="0" smtClean="0">
                <a:latin typeface="Helvetica" pitchFamily="34" charset="0"/>
              </a:rPr>
              <a:t>Level 1:</a:t>
            </a:r>
          </a:p>
          <a:p>
            <a:pPr algn="r"/>
            <a:r>
              <a:rPr lang="en-US" sz="2800" dirty="0" smtClean="0">
                <a:latin typeface="Helvetica" pitchFamily="34" charset="0"/>
              </a:rPr>
              <a:t>privileged information.</a:t>
            </a:r>
          </a:p>
        </p:txBody>
      </p:sp>
      <p:sp>
        <p:nvSpPr>
          <p:cNvPr id="18" name="TextBox 17"/>
          <p:cNvSpPr txBox="1"/>
          <p:nvPr/>
        </p:nvSpPr>
        <p:spPr>
          <a:xfrm>
            <a:off x="762000" y="1600200"/>
            <a:ext cx="2667000" cy="954107"/>
          </a:xfrm>
          <a:prstGeom prst="rect">
            <a:avLst/>
          </a:prstGeom>
          <a:noFill/>
        </p:spPr>
        <p:txBody>
          <a:bodyPr wrap="square" rtlCol="0">
            <a:spAutoFit/>
          </a:bodyPr>
          <a:lstStyle/>
          <a:p>
            <a:r>
              <a:rPr lang="en-US" sz="2800" i="1" dirty="0" smtClean="0">
                <a:latin typeface="Helvetica" pitchFamily="34" charset="0"/>
              </a:rPr>
              <a:t>Lattice of access levels.</a:t>
            </a:r>
          </a:p>
        </p:txBody>
      </p:sp>
      <p:pic>
        <p:nvPicPr>
          <p:cNvPr id="14" name="Picture 6" descr="http://www.acsac.org/2007/weitzner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8691" y="3177257"/>
            <a:ext cx="804574" cy="12086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people.csail.mit.edu/jeanyang/images/jeanyang_phot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4989321"/>
            <a:ext cx="1239981" cy="12377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people.csail.mit.edu/fuming/files/fum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2600" y="4996988"/>
            <a:ext cx="1243561" cy="1204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884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 descr="http://www.acsac.org/2007/weitzn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8691" y="3177257"/>
            <a:ext cx="804574" cy="12086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people.csail.mit.edu/jeanyang/images/jeanyang_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989321"/>
            <a:ext cx="1239981" cy="123779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people.csail.mit.edu/fuming/files/fum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2600" y="4996988"/>
            <a:ext cx="1243561" cy="120413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11</a:t>
            </a:fld>
            <a:endParaRPr lang="en-US" dirty="0"/>
          </a:p>
        </p:txBody>
      </p:sp>
      <p:pic>
        <p:nvPicPr>
          <p:cNvPr id="4098" name="Picture 2" descr="http://i.huffpost.com/gen/1202870/thumbs/o-NSA-faceboo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14478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274638"/>
            <a:ext cx="8229600" cy="1143000"/>
          </a:xfrm>
        </p:spPr>
        <p:txBody>
          <a:bodyPr/>
          <a:lstStyle/>
          <a:p>
            <a:r>
              <a:rPr lang="en-US" dirty="0" smtClean="0"/>
              <a:t>Classical Security</a:t>
            </a:r>
            <a:endParaRPr lang="en-US" dirty="0"/>
          </a:p>
        </p:txBody>
      </p:sp>
      <p:sp>
        <p:nvSpPr>
          <p:cNvPr id="18" name="TextBox 17"/>
          <p:cNvSpPr txBox="1"/>
          <p:nvPr/>
        </p:nvSpPr>
        <p:spPr>
          <a:xfrm>
            <a:off x="762000" y="5722203"/>
            <a:ext cx="4521200" cy="830997"/>
          </a:xfrm>
          <a:prstGeom prst="rect">
            <a:avLst/>
          </a:prstGeom>
          <a:noFill/>
        </p:spPr>
        <p:txBody>
          <a:bodyPr wrap="square" rtlCol="0">
            <a:spAutoFit/>
          </a:bodyPr>
          <a:lstStyle/>
          <a:p>
            <a:r>
              <a:rPr lang="en-US" sz="2400" i="1" dirty="0" smtClean="0">
                <a:latin typeface="Helvetica" pitchFamily="34" charset="0"/>
              </a:rPr>
              <a:t>Viewers must have access for the highest level.</a:t>
            </a:r>
          </a:p>
        </p:txBody>
      </p:sp>
      <p:sp>
        <p:nvSpPr>
          <p:cNvPr id="6" name="Multiply 5"/>
          <p:cNvSpPr/>
          <p:nvPr/>
        </p:nvSpPr>
        <p:spPr>
          <a:xfrm>
            <a:off x="6172200" y="3196175"/>
            <a:ext cx="1614487" cy="1661920"/>
          </a:xfrm>
          <a:prstGeom prst="mathMultiply">
            <a:avLst>
              <a:gd name="adj1" fmla="val 132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5395913" y="5119880"/>
            <a:ext cx="1614487" cy="1661920"/>
          </a:xfrm>
          <a:prstGeom prst="mathMultiply">
            <a:avLst>
              <a:gd name="adj1" fmla="val 132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6781800" y="5105400"/>
            <a:ext cx="1614487" cy="1661920"/>
          </a:xfrm>
          <a:prstGeom prst="mathMultiply">
            <a:avLst>
              <a:gd name="adj1" fmla="val 1329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toolkit.pellinstitute.org/wp-content/uploads/2009/12/analyz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00" y="1528274"/>
            <a:ext cx="1114022" cy="833926"/>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p:cNvSpPr/>
          <p:nvPr/>
        </p:nvSpPr>
        <p:spPr>
          <a:xfrm>
            <a:off x="2514600" y="2667000"/>
            <a:ext cx="418371" cy="4572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pic>
        <p:nvPicPr>
          <p:cNvPr id="17" name="Picture 8" descr="Use links below to save ima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200400"/>
            <a:ext cx="2746428" cy="20798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08034" y="1524000"/>
            <a:ext cx="768566" cy="769441"/>
          </a:xfrm>
          <a:prstGeom prst="rect">
            <a:avLst/>
          </a:prstGeom>
          <a:noFill/>
        </p:spPr>
        <p:txBody>
          <a:bodyPr wrap="square" rtlCol="0">
            <a:spAutoFit/>
          </a:bodyPr>
          <a:lstStyle/>
          <a:p>
            <a:r>
              <a:rPr lang="en-US" sz="4400" dirty="0" smtClean="0"/>
              <a:t>+</a:t>
            </a:r>
            <a:endParaRPr lang="en-US" sz="4400" dirty="0"/>
          </a:p>
        </p:txBody>
      </p:sp>
      <p:sp>
        <p:nvSpPr>
          <p:cNvPr id="3" name="TextBox 2"/>
          <p:cNvSpPr txBox="1"/>
          <p:nvPr/>
        </p:nvSpPr>
        <p:spPr>
          <a:xfrm>
            <a:off x="1219200" y="2362200"/>
            <a:ext cx="1365034" cy="461665"/>
          </a:xfrm>
          <a:prstGeom prst="rect">
            <a:avLst/>
          </a:prstGeom>
          <a:noFill/>
        </p:spPr>
        <p:txBody>
          <a:bodyPr wrap="square" rtlCol="0">
            <a:spAutoFit/>
          </a:bodyPr>
          <a:lstStyle/>
          <a:p>
            <a:pPr algn="ctr"/>
            <a:r>
              <a:rPr lang="en-US" sz="2400" dirty="0" smtClean="0"/>
              <a:t>Level 3</a:t>
            </a:r>
            <a:endParaRPr lang="en-US" sz="2400" dirty="0"/>
          </a:p>
        </p:txBody>
      </p:sp>
      <p:sp>
        <p:nvSpPr>
          <p:cNvPr id="21" name="TextBox 20"/>
          <p:cNvSpPr txBox="1"/>
          <p:nvPr/>
        </p:nvSpPr>
        <p:spPr>
          <a:xfrm>
            <a:off x="2063966" y="5257800"/>
            <a:ext cx="1365034" cy="461665"/>
          </a:xfrm>
          <a:prstGeom prst="rect">
            <a:avLst/>
          </a:prstGeom>
          <a:noFill/>
        </p:spPr>
        <p:txBody>
          <a:bodyPr wrap="square" rtlCol="0">
            <a:spAutoFit/>
          </a:bodyPr>
          <a:lstStyle/>
          <a:p>
            <a:pPr algn="ctr"/>
            <a:r>
              <a:rPr lang="en-US" sz="2400" dirty="0" smtClean="0"/>
              <a:t>Level 3</a:t>
            </a:r>
            <a:endParaRPr lang="en-US" sz="2400" dirty="0"/>
          </a:p>
        </p:txBody>
      </p:sp>
      <p:pic>
        <p:nvPicPr>
          <p:cNvPr id="1026" name="Picture 2" descr="http://upload.wikimedia.org/wikipedia/commons/4/4a/In_the_style_of_Andy_Warho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6601" y="1506231"/>
            <a:ext cx="841428" cy="87801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054566" y="2362200"/>
            <a:ext cx="1365034" cy="461665"/>
          </a:xfrm>
          <a:prstGeom prst="rect">
            <a:avLst/>
          </a:prstGeom>
          <a:noFill/>
        </p:spPr>
        <p:txBody>
          <a:bodyPr wrap="square" rtlCol="0">
            <a:spAutoFit/>
          </a:bodyPr>
          <a:lstStyle/>
          <a:p>
            <a:pPr algn="ctr"/>
            <a:r>
              <a:rPr lang="en-US" sz="2400" dirty="0" smtClean="0"/>
              <a:t>Level 0</a:t>
            </a:r>
            <a:endParaRPr lang="en-US" sz="2400" dirty="0"/>
          </a:p>
        </p:txBody>
      </p:sp>
    </p:spTree>
    <p:extLst>
      <p:ext uri="{BB962C8B-B14F-4D97-AF65-F5344CB8AC3E}">
        <p14:creationId xmlns:p14="http://schemas.microsoft.com/office/powerpoint/2010/main" val="52551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9600" y="1143000"/>
            <a:ext cx="5029200" cy="1446550"/>
          </a:xfrm>
          <a:prstGeom prst="rect">
            <a:avLst/>
          </a:prstGeom>
          <a:noFill/>
        </p:spPr>
        <p:txBody>
          <a:bodyPr wrap="square" rtlCol="0">
            <a:spAutoFit/>
          </a:bodyPr>
          <a:lstStyle/>
          <a:p>
            <a:pPr algn="ctr"/>
            <a:r>
              <a:rPr lang="en-US" sz="8800" dirty="0" smtClean="0">
                <a:latin typeface="Helvetica" pitchFamily="34" charset="0"/>
                <a:sym typeface="Symbol"/>
              </a:rPr>
              <a:t>   |   </a:t>
            </a:r>
            <a:endParaRPr lang="en-US" sz="8800" dirty="0">
              <a:latin typeface="Helvetica" pitchFamily="34" charset="0"/>
            </a:endParaRPr>
          </a:p>
        </p:txBody>
      </p:sp>
      <p:pic>
        <p:nvPicPr>
          <p:cNvPr id="23" name="Picture 8" descr="http://www.oasisanimalclinic.com/wp-content/uploads/2012/07/guaranteed-results-stam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6881"/>
            <a:ext cx="1612900" cy="12213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toolkit.pellinstitute.org/wp-content/uploads/2009/12/analyz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1722760"/>
            <a:ext cx="989870" cy="740989"/>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12</a:t>
            </a:fld>
            <a:endParaRPr lang="en-US" dirty="0"/>
          </a:p>
        </p:txBody>
      </p:sp>
      <p:pic>
        <p:nvPicPr>
          <p:cNvPr id="4098" name="Picture 2" descr="http://i.huffpost.com/gen/1202870/thumbs/o-NSA-faceboo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3761609"/>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457200" y="274638"/>
            <a:ext cx="8229600" cy="1143000"/>
          </a:xfrm>
        </p:spPr>
        <p:txBody>
          <a:bodyPr/>
          <a:lstStyle/>
          <a:p>
            <a:r>
              <a:rPr lang="en-US" dirty="0" smtClean="0"/>
              <a:t>Jeeves Security</a:t>
            </a:r>
            <a:endParaRPr lang="en-US" dirty="0"/>
          </a:p>
        </p:txBody>
      </p:sp>
      <p:sp>
        <p:nvSpPr>
          <p:cNvPr id="14" name="Down Arrow 13"/>
          <p:cNvSpPr/>
          <p:nvPr/>
        </p:nvSpPr>
        <p:spPr>
          <a:xfrm rot="2400657">
            <a:off x="3473228" y="2653946"/>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5" name="Down Arrow 14"/>
          <p:cNvSpPr/>
          <p:nvPr/>
        </p:nvSpPr>
        <p:spPr>
          <a:xfrm rot="19449904">
            <a:off x="5396649" y="2678428"/>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1" name="TextBox 20"/>
          <p:cNvSpPr txBox="1"/>
          <p:nvPr/>
        </p:nvSpPr>
        <p:spPr>
          <a:xfrm>
            <a:off x="4419600" y="2057400"/>
            <a:ext cx="685800" cy="646331"/>
          </a:xfrm>
          <a:prstGeom prst="rect">
            <a:avLst/>
          </a:prstGeom>
          <a:noFill/>
        </p:spPr>
        <p:txBody>
          <a:bodyPr wrap="square" rtlCol="0">
            <a:spAutoFit/>
          </a:bodyPr>
          <a:lstStyle/>
          <a:p>
            <a:r>
              <a:rPr lang="en-US" sz="3600" i="1" dirty="0" smtClean="0">
                <a:latin typeface="Helvetica" pitchFamily="34" charset="0"/>
              </a:rPr>
              <a:t>p</a:t>
            </a:r>
            <a:endParaRPr lang="en-US" sz="3600" i="1" dirty="0">
              <a:latin typeface="Helvetica" pitchFamily="34" charset="0"/>
            </a:endParaRPr>
          </a:p>
        </p:txBody>
      </p:sp>
      <p:pic>
        <p:nvPicPr>
          <p:cNvPr id="7176" name="Picture 8" descr="Use links below to sav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683368"/>
            <a:ext cx="2746428" cy="207981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870234" y="1524000"/>
            <a:ext cx="768566" cy="769441"/>
          </a:xfrm>
          <a:prstGeom prst="rect">
            <a:avLst/>
          </a:prstGeom>
          <a:noFill/>
        </p:spPr>
        <p:txBody>
          <a:bodyPr wrap="square" rtlCol="0">
            <a:spAutoFit/>
          </a:bodyPr>
          <a:lstStyle/>
          <a:p>
            <a:r>
              <a:rPr lang="en-US" sz="4400" dirty="0" smtClean="0"/>
              <a:t>+</a:t>
            </a:r>
            <a:endParaRPr lang="en-US" sz="4400" dirty="0"/>
          </a:p>
        </p:txBody>
      </p:sp>
      <p:pic>
        <p:nvPicPr>
          <p:cNvPr id="19" name="Picture 2" descr="http://upload.wikimedia.org/wikipedia/commons/4/4a/In_the_style_of_Andy_Warho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8801" y="1506231"/>
            <a:ext cx="841428" cy="8780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us.123rf.com/400wm/400/400/dinozzz/dinozzz1202/dinozzz120200051/12484987-grunge-access-denied-rubber-stamp-vector-illustratio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5838" y="1722760"/>
            <a:ext cx="1024892" cy="7156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se links below to save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8200" y="3683369"/>
            <a:ext cx="2934537" cy="207981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acsac.org/2007/weitzner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2344" y="3983831"/>
            <a:ext cx="438000" cy="6579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people.csail.mit.edu/jeanyang/images/jeanyang_photo.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374537" y="4723277"/>
            <a:ext cx="617063" cy="61597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people.csail.mit.edu/fuming/files/fuming.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695196" y="4723277"/>
            <a:ext cx="636148" cy="615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344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animBg="1"/>
      <p:bldP spid="15" grpId="0" animBg="1"/>
      <p:bldP spid="21"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Down Arrow 50"/>
          <p:cNvSpPr/>
          <p:nvPr/>
        </p:nvSpPr>
        <p:spPr>
          <a:xfrm>
            <a:off x="6165486" y="3200400"/>
            <a:ext cx="418371" cy="45720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 name="Title 1"/>
          <p:cNvSpPr>
            <a:spLocks noGrp="1"/>
          </p:cNvSpPr>
          <p:nvPr>
            <p:ph type="title"/>
          </p:nvPr>
        </p:nvSpPr>
        <p:spPr/>
        <p:txBody>
          <a:bodyPr/>
          <a:lstStyle/>
          <a:p>
            <a:r>
              <a:rPr lang="en-US" dirty="0" smtClean="0"/>
              <a:t>Implementation</a:t>
            </a:r>
            <a:endParaRPr lang="en-US" dirty="0"/>
          </a:p>
        </p:txBody>
      </p:sp>
      <p:sp>
        <p:nvSpPr>
          <p:cNvPr id="16" name="TextBox 15"/>
          <p:cNvSpPr txBox="1"/>
          <p:nvPr/>
        </p:nvSpPr>
        <p:spPr>
          <a:xfrm>
            <a:off x="1295400" y="1371600"/>
            <a:ext cx="3733800" cy="830997"/>
          </a:xfrm>
          <a:prstGeom prst="rect">
            <a:avLst/>
          </a:prstGeom>
          <a:noFill/>
        </p:spPr>
        <p:txBody>
          <a:bodyPr wrap="square" rtlCol="0">
            <a:spAutoFit/>
          </a:bodyPr>
          <a:lstStyle/>
          <a:p>
            <a:r>
              <a:rPr lang="en-US" sz="2400" dirty="0" smtClean="0">
                <a:latin typeface="Helvetica" pitchFamily="34" charset="0"/>
                <a:sym typeface="Mathematica1"/>
              </a:rPr>
              <a:t>Overload operators for faceted evaluation.</a:t>
            </a:r>
            <a:endParaRPr lang="en-US" sz="2400" dirty="0">
              <a:latin typeface="Helvetica" pitchFamily="34" charset="0"/>
            </a:endParaRPr>
          </a:p>
        </p:txBody>
      </p:sp>
      <p:sp>
        <p:nvSpPr>
          <p:cNvPr id="53" name="Rectangle 52"/>
          <p:cNvSpPr/>
          <p:nvPr/>
        </p:nvSpPr>
        <p:spPr>
          <a:xfrm>
            <a:off x="5149486" y="3810000"/>
            <a:ext cx="2413000" cy="114299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rPr>
              <a:t>Policy environment</a:t>
            </a:r>
            <a:endParaRPr lang="en-US" sz="2400" dirty="0">
              <a:solidFill>
                <a:schemeClr val="tx1"/>
              </a:solidFill>
              <a:latin typeface="Helvetica" pitchFamily="34" charset="0"/>
            </a:endParaRPr>
          </a:p>
        </p:txBody>
      </p:sp>
      <p:pic>
        <p:nvPicPr>
          <p:cNvPr id="7170" name="Picture 2"/>
          <p:cNvPicPr>
            <a:picLocks noChangeAspect="1" noChangeArrowheads="1"/>
          </p:cNvPicPr>
          <p:nvPr/>
        </p:nvPicPr>
        <p:blipFill>
          <a:blip r:embed="rId4" cstate="print"/>
          <a:srcRect/>
          <a:stretch>
            <a:fillRect/>
          </a:stretch>
        </p:blipFill>
        <p:spPr bwMode="auto">
          <a:xfrm>
            <a:off x="3155586" y="5172184"/>
            <a:ext cx="990600" cy="600075"/>
          </a:xfrm>
          <a:prstGeom prst="rect">
            <a:avLst/>
          </a:prstGeom>
          <a:noFill/>
          <a:ln w="9525">
            <a:noFill/>
            <a:miter lim="800000"/>
            <a:headEnd/>
            <a:tailEnd/>
          </a:ln>
        </p:spPr>
      </p:pic>
      <p:sp>
        <p:nvSpPr>
          <p:cNvPr id="67" name="TextBox 66"/>
          <p:cNvSpPr txBox="1"/>
          <p:nvPr/>
        </p:nvSpPr>
        <p:spPr>
          <a:xfrm>
            <a:off x="1295400" y="5029200"/>
            <a:ext cx="1905000" cy="1569660"/>
          </a:xfrm>
          <a:prstGeom prst="rect">
            <a:avLst/>
          </a:prstGeom>
          <a:noFill/>
        </p:spPr>
        <p:txBody>
          <a:bodyPr wrap="square" rtlCol="0">
            <a:spAutoFit/>
          </a:bodyPr>
          <a:lstStyle/>
          <a:p>
            <a:r>
              <a:rPr lang="en-US" sz="2400" dirty="0" smtClean="0">
                <a:latin typeface="Helvetica" pitchFamily="34" charset="0"/>
                <a:sym typeface="Mathematica1"/>
              </a:rPr>
              <a:t>Use an SMT solver as a model finder.</a:t>
            </a:r>
            <a:endParaRPr lang="en-US" sz="2400" dirty="0">
              <a:latin typeface="Helvetica" pitchFamily="34" charset="0"/>
            </a:endParaRPr>
          </a:p>
        </p:txBody>
      </p:sp>
      <p:sp>
        <p:nvSpPr>
          <p:cNvPr id="27" name="TextBox 26"/>
          <p:cNvSpPr txBox="1"/>
          <p:nvPr/>
        </p:nvSpPr>
        <p:spPr>
          <a:xfrm>
            <a:off x="4933586" y="5160429"/>
            <a:ext cx="1676400" cy="461665"/>
          </a:xfrm>
          <a:prstGeom prst="rect">
            <a:avLst/>
          </a:prstGeom>
          <a:noFill/>
        </p:spPr>
        <p:txBody>
          <a:bodyPr wrap="square" rtlCol="0">
            <a:spAutoFit/>
          </a:bodyPr>
          <a:lstStyle/>
          <a:p>
            <a:r>
              <a:rPr lang="en-US" sz="2400" b="1" dirty="0" smtClean="0">
                <a:latin typeface="Helvetica" pitchFamily="34" charset="0"/>
                <a:sym typeface="Mathematica1"/>
              </a:rPr>
              <a:t>print</a:t>
            </a:r>
            <a:endParaRPr lang="en-US" sz="2400" b="1" dirty="0">
              <a:latin typeface="Helvetica" pitchFamily="34" charset="0"/>
            </a:endParaRPr>
          </a:p>
        </p:txBody>
      </p:sp>
      <p:sp>
        <p:nvSpPr>
          <p:cNvPr id="30" name="TextBox 29"/>
          <p:cNvSpPr txBox="1"/>
          <p:nvPr/>
        </p:nvSpPr>
        <p:spPr>
          <a:xfrm>
            <a:off x="5327286" y="2362200"/>
            <a:ext cx="1676400" cy="830997"/>
          </a:xfrm>
          <a:prstGeom prst="rect">
            <a:avLst/>
          </a:prstGeom>
          <a:noFill/>
        </p:spPr>
        <p:txBody>
          <a:bodyPr wrap="square" rtlCol="0">
            <a:spAutoFit/>
          </a:bodyPr>
          <a:lstStyle/>
          <a:p>
            <a:r>
              <a:rPr lang="en-US" sz="2400" b="1" dirty="0" err="1" smtClean="0">
                <a:latin typeface="Helvetica" pitchFamily="34" charset="0"/>
                <a:sym typeface="Mathematica1"/>
              </a:rPr>
              <a:t>mkLabel</a:t>
            </a:r>
            <a:endParaRPr lang="en-US" sz="2400" b="1" dirty="0" smtClean="0">
              <a:latin typeface="Helvetica" pitchFamily="34" charset="0"/>
              <a:sym typeface="Mathematica1"/>
            </a:endParaRPr>
          </a:p>
          <a:p>
            <a:r>
              <a:rPr lang="en-US" sz="2400" b="1" dirty="0" smtClean="0">
                <a:latin typeface="Helvetica" pitchFamily="34" charset="0"/>
                <a:sym typeface="Mathematica1"/>
              </a:rPr>
              <a:t>restrict</a:t>
            </a:r>
            <a:endParaRPr lang="en-US" sz="2400" b="1" dirty="0">
              <a:latin typeface="Helvetica" pitchFamily="34" charset="0"/>
            </a:endParaRPr>
          </a:p>
        </p:txBody>
      </p:sp>
      <p:sp>
        <p:nvSpPr>
          <p:cNvPr id="3" name="Slide Number Placeholder 2"/>
          <p:cNvSpPr>
            <a:spLocks noGrp="1"/>
          </p:cNvSpPr>
          <p:nvPr>
            <p:ph type="sldNum" sz="quarter" idx="12"/>
          </p:nvPr>
        </p:nvSpPr>
        <p:spPr/>
        <p:txBody>
          <a:bodyPr/>
          <a:lstStyle/>
          <a:p>
            <a:fld id="{AE215CCB-3876-432A-9723-473B512A9DFC}" type="slidenum">
              <a:rPr lang="en-US" smtClean="0"/>
              <a:pPr/>
              <a:t>13</a:t>
            </a:fld>
            <a:endParaRPr lang="en-US" dirty="0"/>
          </a:p>
        </p:txBody>
      </p:sp>
      <p:sp>
        <p:nvSpPr>
          <p:cNvPr id="8" name="Footer Placeholder 7"/>
          <p:cNvSpPr>
            <a:spLocks noGrp="1"/>
          </p:cNvSpPr>
          <p:nvPr>
            <p:ph type="ftr" sz="quarter" idx="11"/>
          </p:nvPr>
        </p:nvSpPr>
        <p:spPr/>
        <p:txBody>
          <a:bodyPr/>
          <a:lstStyle/>
          <a:p>
            <a:r>
              <a:rPr lang="en-US" dirty="0" smtClean="0"/>
              <a:t>Jean Yang / Jeeves</a:t>
            </a:r>
            <a:endParaRPr lang="en-US" dirty="0"/>
          </a:p>
        </p:txBody>
      </p:sp>
      <p:sp>
        <p:nvSpPr>
          <p:cNvPr id="23" name="Oval 22"/>
          <p:cNvSpPr/>
          <p:nvPr/>
        </p:nvSpPr>
        <p:spPr>
          <a:xfrm>
            <a:off x="2888886" y="2362200"/>
            <a:ext cx="5334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rPr>
              <a:t>=</a:t>
            </a:r>
            <a:endParaRPr lang="en-US" sz="2400" dirty="0">
              <a:solidFill>
                <a:schemeClr val="tx1"/>
              </a:solidFill>
              <a:latin typeface="Helvetica" pitchFamily="34" charset="0"/>
            </a:endParaRPr>
          </a:p>
        </p:txBody>
      </p:sp>
      <p:cxnSp>
        <p:nvCxnSpPr>
          <p:cNvPr id="24" name="Straight Connector 23"/>
          <p:cNvCxnSpPr>
            <a:stCxn id="29" idx="0"/>
            <a:endCxn id="23" idx="3"/>
          </p:cNvCxnSpPr>
          <p:nvPr/>
        </p:nvCxnSpPr>
        <p:spPr>
          <a:xfrm flipV="1">
            <a:off x="2469786" y="2817485"/>
            <a:ext cx="497215" cy="459116"/>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498486" y="3276600"/>
            <a:ext cx="5334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pitchFamily="34" charset="0"/>
              </a:rPr>
              <a:t>3</a:t>
            </a:r>
          </a:p>
        </p:txBody>
      </p:sp>
      <p:cxnSp>
        <p:nvCxnSpPr>
          <p:cNvPr id="28" name="Straight Connector 27"/>
          <p:cNvCxnSpPr>
            <a:stCxn id="25" idx="0"/>
            <a:endCxn id="23" idx="5"/>
          </p:cNvCxnSpPr>
          <p:nvPr/>
        </p:nvCxnSpPr>
        <p:spPr>
          <a:xfrm rot="16200000" flipV="1">
            <a:off x="3325122" y="2836535"/>
            <a:ext cx="459115" cy="421015"/>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Flowchart: Alternate Process 28"/>
          <p:cNvSpPr/>
          <p:nvPr/>
        </p:nvSpPr>
        <p:spPr>
          <a:xfrm>
            <a:off x="1669686" y="3276601"/>
            <a:ext cx="16002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3 </a:t>
            </a:r>
            <a:r>
              <a:rPr lang="en-US" sz="2400" dirty="0">
                <a:solidFill>
                  <a:schemeClr val="tx1"/>
                </a:solidFill>
                <a:latin typeface="Helvetica" pitchFamily="34" charset="0"/>
                <a:sym typeface="Symbol"/>
              </a:rPr>
              <a:t>| </a:t>
            </a:r>
            <a:r>
              <a:rPr lang="en-US" sz="2400" dirty="0" smtClean="0">
                <a:solidFill>
                  <a:schemeClr val="tx1"/>
                </a:solidFill>
                <a:latin typeface="Helvetica" pitchFamily="34" charset="0"/>
                <a:sym typeface="Symbol"/>
              </a:rPr>
              <a:t>42</a:t>
            </a:r>
            <a:r>
              <a:rPr lang="en-US" sz="2400" i="1" baseline="-25000" dirty="0" smtClean="0">
                <a:solidFill>
                  <a:schemeClr val="tx1"/>
                </a:solidFill>
                <a:latin typeface="Helvetica" pitchFamily="34" charset="0"/>
                <a:sym typeface="Mathematica1"/>
              </a:rPr>
              <a:t> a</a:t>
            </a:r>
            <a:endParaRPr lang="en-US" sz="2400" dirty="0">
              <a:solidFill>
                <a:schemeClr val="tx1"/>
              </a:solidFill>
            </a:endParaRPr>
          </a:p>
        </p:txBody>
      </p:sp>
      <p:sp>
        <p:nvSpPr>
          <p:cNvPr id="35" name="TextBox 34"/>
          <p:cNvSpPr txBox="1"/>
          <p:nvPr/>
        </p:nvSpPr>
        <p:spPr>
          <a:xfrm>
            <a:off x="4749800" y="1371600"/>
            <a:ext cx="3022600" cy="830997"/>
          </a:xfrm>
          <a:prstGeom prst="rect">
            <a:avLst/>
          </a:prstGeom>
          <a:noFill/>
        </p:spPr>
        <p:txBody>
          <a:bodyPr wrap="square" rtlCol="0">
            <a:spAutoFit/>
          </a:bodyPr>
          <a:lstStyle/>
          <a:p>
            <a:r>
              <a:rPr lang="en-US" sz="2400" dirty="0" smtClean="0">
                <a:latin typeface="Helvetica" pitchFamily="34" charset="0"/>
                <a:sym typeface="Mathematica1"/>
              </a:rPr>
              <a:t>Store policies in runtime environment</a:t>
            </a:r>
            <a:endParaRPr lang="en-US" sz="2400" dirty="0">
              <a:latin typeface="Helvetica" pitchFamily="34" charset="0"/>
            </a:endParaRPr>
          </a:p>
        </p:txBody>
      </p:sp>
      <p:sp>
        <p:nvSpPr>
          <p:cNvPr id="48" name="Down Arrow 47"/>
          <p:cNvSpPr/>
          <p:nvPr/>
        </p:nvSpPr>
        <p:spPr>
          <a:xfrm>
            <a:off x="3003915" y="3886200"/>
            <a:ext cx="418371" cy="45720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49" name="Flowchart: Alternate Process 48"/>
          <p:cNvSpPr/>
          <p:nvPr/>
        </p:nvSpPr>
        <p:spPr>
          <a:xfrm>
            <a:off x="1898286" y="4419600"/>
            <a:ext cx="24384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true </a:t>
            </a:r>
            <a:r>
              <a:rPr lang="en-US" sz="2400" dirty="0">
                <a:solidFill>
                  <a:schemeClr val="tx1"/>
                </a:solidFill>
                <a:latin typeface="Helvetica" pitchFamily="34" charset="0"/>
                <a:sym typeface="Symbol"/>
              </a:rPr>
              <a:t>| </a:t>
            </a:r>
            <a:r>
              <a:rPr lang="en-US" sz="2400" dirty="0" smtClean="0">
                <a:solidFill>
                  <a:schemeClr val="tx1"/>
                </a:solidFill>
                <a:latin typeface="Helvetica" pitchFamily="34" charset="0"/>
                <a:sym typeface="Symbol"/>
              </a:rPr>
              <a:t>false</a:t>
            </a:r>
            <a:r>
              <a:rPr lang="en-US" sz="2400" i="1" baseline="-25000" dirty="0" smtClean="0">
                <a:solidFill>
                  <a:schemeClr val="tx1"/>
                </a:solidFill>
                <a:latin typeface="Helvetica" pitchFamily="34" charset="0"/>
                <a:sym typeface="Mathematica1"/>
              </a:rPr>
              <a:t> a</a:t>
            </a:r>
            <a:endParaRPr lang="en-US" sz="2400" dirty="0">
              <a:solidFill>
                <a:schemeClr val="tx1"/>
              </a:solidFill>
            </a:endParaRPr>
          </a:p>
        </p:txBody>
      </p:sp>
      <p:sp>
        <p:nvSpPr>
          <p:cNvPr id="54" name="Down Arrow 53"/>
          <p:cNvSpPr/>
          <p:nvPr/>
        </p:nvSpPr>
        <p:spPr>
          <a:xfrm>
            <a:off x="4260486" y="5138826"/>
            <a:ext cx="609600" cy="621833"/>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56" name="Flowchart: Alternate Process 55"/>
          <p:cNvSpPr/>
          <p:nvPr/>
        </p:nvSpPr>
        <p:spPr>
          <a:xfrm>
            <a:off x="4038600" y="5836861"/>
            <a:ext cx="9906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false</a:t>
            </a:r>
            <a:endParaRPr lang="en-US" sz="2400" dirty="0">
              <a:solidFill>
                <a:schemeClr val="tx1"/>
              </a:solidFill>
            </a:endParaRPr>
          </a:p>
        </p:txBody>
      </p:sp>
    </p:spTree>
    <p:custDataLst>
      <p:tags r:id="rId1"/>
    </p:custDataLst>
    <p:extLst>
      <p:ext uri="{BB962C8B-B14F-4D97-AF65-F5344CB8AC3E}">
        <p14:creationId xmlns:p14="http://schemas.microsoft.com/office/powerpoint/2010/main" val="2610426371"/>
      </p:ext>
    </p:extLst>
  </p:cSld>
  <p:clrMapOvr>
    <a:masterClrMapping/>
  </p:clrMapOvr>
  <mc:AlternateContent xmlns:mc="http://schemas.openxmlformats.org/markup-compatibility/2006" xmlns:p14="http://schemas.microsoft.com/office/powerpoint/2010/main">
    <mc:Choice Requires="p14">
      <p:transition spd="slow" p14:dur="2000" advTm="32257"/>
    </mc:Choice>
    <mc:Fallback xmlns="">
      <p:transition spd="slow" advTm="322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6" grpId="0"/>
      <p:bldP spid="53" grpId="0" animBg="1"/>
      <p:bldP spid="67" grpId="0"/>
      <p:bldP spid="27" grpId="0"/>
      <p:bldP spid="30" grpId="0"/>
      <p:bldP spid="23" grpId="0" animBg="1"/>
      <p:bldP spid="25" grpId="0" animBg="1"/>
      <p:bldP spid="29" grpId="0" animBg="1"/>
      <p:bldP spid="35" grpId="0"/>
      <p:bldP spid="48" grpId="0" animBg="1"/>
      <p:bldP spid="49" grpId="0" animBg="1"/>
      <p:bldP spid="54" grpId="0" animBg="1"/>
      <p:bldP spid="5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lstStyle/>
          <a:p>
            <a:r>
              <a:rPr lang="en-US" dirty="0" smtClean="0"/>
              <a:t>Case Studies in Progress</a:t>
            </a:r>
            <a:endParaRPr lang="en-US" dirty="0"/>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14</a:t>
            </a:fld>
            <a:endParaRPr lang="en-US" dirty="0"/>
          </a:p>
        </p:txBody>
      </p:sp>
      <p:pic>
        <p:nvPicPr>
          <p:cNvPr id="8194" name="Picture 2" descr="http://www.clker.com/cliparts/h/x/n/7/T/g/meetin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2971800"/>
            <a:ext cx="1655023"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4400" y="4286071"/>
            <a:ext cx="2133600" cy="1200329"/>
          </a:xfrm>
          <a:prstGeom prst="rect">
            <a:avLst/>
          </a:prstGeom>
          <a:noFill/>
        </p:spPr>
        <p:txBody>
          <a:bodyPr wrap="square" rtlCol="0">
            <a:spAutoFit/>
          </a:bodyPr>
          <a:lstStyle/>
          <a:p>
            <a:pPr algn="ctr"/>
            <a:r>
              <a:rPr lang="en-US" sz="2400" dirty="0" smtClean="0"/>
              <a:t>Conference management system</a:t>
            </a:r>
            <a:endParaRPr lang="en-US" sz="2400" dirty="0"/>
          </a:p>
        </p:txBody>
      </p:sp>
      <p:pic>
        <p:nvPicPr>
          <p:cNvPr id="8196" name="Picture 4" descr="http://www.hatboro-horsham.org/cms/lib2/PA01000027/Centricity/Domain/571/Back%20to%20School%20Clip%20Art/CHALKBOARD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6841" y="2373443"/>
            <a:ext cx="1650318" cy="125279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52800" y="3676471"/>
            <a:ext cx="2514600" cy="461665"/>
          </a:xfrm>
          <a:prstGeom prst="rect">
            <a:avLst/>
          </a:prstGeom>
          <a:noFill/>
        </p:spPr>
        <p:txBody>
          <a:bodyPr wrap="square" rtlCol="0">
            <a:spAutoFit/>
          </a:bodyPr>
          <a:lstStyle/>
          <a:p>
            <a:pPr algn="ctr"/>
            <a:r>
              <a:rPr lang="en-US" sz="2400" dirty="0" smtClean="0"/>
              <a:t>Course manager</a:t>
            </a:r>
            <a:endParaRPr lang="en-US" sz="2400" dirty="0"/>
          </a:p>
        </p:txBody>
      </p:sp>
      <p:pic>
        <p:nvPicPr>
          <p:cNvPr id="8198" name="Picture 6" descr="http://creationrevolution.com/wp-content/uploads/2010/11/cell-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2971800"/>
            <a:ext cx="1398215" cy="12752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248400" y="4278456"/>
            <a:ext cx="2133600" cy="830997"/>
          </a:xfrm>
          <a:prstGeom prst="rect">
            <a:avLst/>
          </a:prstGeom>
          <a:noFill/>
        </p:spPr>
        <p:txBody>
          <a:bodyPr wrap="square" rtlCol="0">
            <a:spAutoFit/>
          </a:bodyPr>
          <a:lstStyle/>
          <a:p>
            <a:pPr algn="ctr"/>
            <a:r>
              <a:rPr lang="en-US" sz="2400" dirty="0" smtClean="0"/>
              <a:t>Protein signaling</a:t>
            </a:r>
            <a:endParaRPr lang="en-US" sz="2400" dirty="0"/>
          </a:p>
        </p:txBody>
      </p:sp>
      <p:pic>
        <p:nvPicPr>
          <p:cNvPr id="8200" name="Picture 8" descr="http://t1.gstatic.com/images?q=tbn:ANd9GcSaviTjaq91KQsAIs9jnSL_LRBaaZOoBIrHY_7ne2Zwf3R_49tOj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191000"/>
            <a:ext cx="1828800" cy="12901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352800" y="5557336"/>
            <a:ext cx="2514600" cy="830997"/>
          </a:xfrm>
          <a:prstGeom prst="rect">
            <a:avLst/>
          </a:prstGeom>
          <a:noFill/>
        </p:spPr>
        <p:txBody>
          <a:bodyPr wrap="square" rtlCol="0">
            <a:spAutoFit/>
          </a:bodyPr>
          <a:lstStyle/>
          <a:p>
            <a:pPr algn="ctr"/>
            <a:r>
              <a:rPr lang="en-US" sz="2400" dirty="0" smtClean="0"/>
              <a:t>Fitness tracking (with Fuming)</a:t>
            </a:r>
            <a:endParaRPr lang="en-US" sz="2400" dirty="0"/>
          </a:p>
        </p:txBody>
      </p:sp>
    </p:spTree>
    <p:extLst>
      <p:ext uri="{BB962C8B-B14F-4D97-AF65-F5344CB8AC3E}">
        <p14:creationId xmlns:p14="http://schemas.microsoft.com/office/powerpoint/2010/main" val="1646675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162" y="965"/>
            <a:ext cx="9356162" cy="687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AE215CCB-3876-432A-9723-473B512A9DFC}" type="slidenum">
              <a:rPr lang="en-US" smtClean="0"/>
              <a:pPr/>
              <a:t>15</a:t>
            </a:fld>
            <a:endParaRPr lang="en-US" dirty="0"/>
          </a:p>
        </p:txBody>
      </p:sp>
      <p:sp>
        <p:nvSpPr>
          <p:cNvPr id="6" name="TextBox 5"/>
          <p:cNvSpPr txBox="1"/>
          <p:nvPr/>
        </p:nvSpPr>
        <p:spPr>
          <a:xfrm>
            <a:off x="3124200" y="0"/>
            <a:ext cx="5486400" cy="1077218"/>
          </a:xfrm>
          <a:prstGeom prst="rect">
            <a:avLst/>
          </a:prstGeom>
          <a:noFill/>
        </p:spPr>
        <p:txBody>
          <a:bodyPr wrap="square" rtlCol="0">
            <a:spAutoFit/>
          </a:bodyPr>
          <a:lstStyle/>
          <a:p>
            <a:r>
              <a:rPr lang="en-US" sz="3200" i="1" dirty="0" smtClean="0">
                <a:latin typeface="Malgun Gothic" pitchFamily="34" charset="-127"/>
                <a:ea typeface="Malgun Gothic" pitchFamily="34" charset="-127"/>
              </a:rPr>
              <a:t>FINALLY..  I CAN FOCUS ON FUNCTIONALITY!</a:t>
            </a:r>
            <a:endParaRPr lang="en-US" sz="3200" i="1" dirty="0">
              <a:latin typeface="Malgun Gothic" pitchFamily="34" charset="-127"/>
              <a:ea typeface="Malgun Gothic" pitchFamily="34" charset="-127"/>
            </a:endParaRPr>
          </a:p>
        </p:txBody>
      </p:sp>
    </p:spTree>
    <p:extLst>
      <p:ext uri="{BB962C8B-B14F-4D97-AF65-F5344CB8AC3E}">
        <p14:creationId xmlns:p14="http://schemas.microsoft.com/office/powerpoint/2010/main" val="3636101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27717" y="3962401"/>
            <a:ext cx="1753483" cy="2608420"/>
          </a:xfrm>
          <a:prstGeom prst="rect">
            <a:avLst/>
          </a:prstGeom>
          <a:solidFill>
            <a:schemeClr val="bg1">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6" name="Rectangle 25"/>
          <p:cNvSpPr/>
          <p:nvPr/>
        </p:nvSpPr>
        <p:spPr>
          <a:xfrm>
            <a:off x="4741762" y="1905000"/>
            <a:ext cx="1744762" cy="2608420"/>
          </a:xfrm>
          <a:prstGeom prst="rect">
            <a:avLst/>
          </a:prstGeom>
          <a:solidFill>
            <a:schemeClr val="bg1">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3" name="Rectangle 22"/>
          <p:cNvSpPr/>
          <p:nvPr/>
        </p:nvSpPr>
        <p:spPr>
          <a:xfrm>
            <a:off x="6637238" y="1905000"/>
            <a:ext cx="2278162" cy="2608420"/>
          </a:xfrm>
          <a:prstGeom prst="rect">
            <a:avLst/>
          </a:prstGeom>
          <a:solidFill>
            <a:schemeClr val="bg1">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elvetica" pitchFamily="34" charset="0"/>
            </a:endParaRPr>
          </a:p>
        </p:txBody>
      </p:sp>
      <p:sp>
        <p:nvSpPr>
          <p:cNvPr id="3" name="Rectangle 2"/>
          <p:cNvSpPr/>
          <p:nvPr/>
        </p:nvSpPr>
        <p:spPr>
          <a:xfrm>
            <a:off x="2505958" y="457200"/>
            <a:ext cx="4047242" cy="838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8" name="Rectangle 7"/>
          <p:cNvSpPr/>
          <p:nvPr/>
        </p:nvSpPr>
        <p:spPr>
          <a:xfrm>
            <a:off x="228600" y="1066800"/>
            <a:ext cx="1753483" cy="2785883"/>
          </a:xfrm>
          <a:prstGeom prst="rect">
            <a:avLst/>
          </a:prstGeom>
          <a:solidFill>
            <a:schemeClr val="bg1">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 name="Title 1"/>
          <p:cNvSpPr>
            <a:spLocks noGrp="1"/>
          </p:cNvSpPr>
          <p:nvPr>
            <p:ph type="title"/>
          </p:nvPr>
        </p:nvSpPr>
        <p:spPr/>
        <p:txBody>
          <a:bodyPr/>
          <a:lstStyle/>
          <a:p>
            <a:r>
              <a:rPr lang="en-US" dirty="0" smtClean="0"/>
              <a:t>Jeeves Team</a:t>
            </a:r>
            <a:endParaRPr lang="en-US" dirty="0"/>
          </a:p>
        </p:txBody>
      </p:sp>
      <p:sp>
        <p:nvSpPr>
          <p:cNvPr id="4" name="Footer Placeholder 3"/>
          <p:cNvSpPr>
            <a:spLocks noGrp="1"/>
          </p:cNvSpPr>
          <p:nvPr>
            <p:ph type="ftr" sz="quarter" idx="11"/>
          </p:nvPr>
        </p:nvSpPr>
        <p:spPr/>
        <p:txBody>
          <a:bodyPr/>
          <a:lstStyle/>
          <a:p>
            <a:r>
              <a:rPr lang="en-US" dirty="0"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16</a:t>
            </a:fld>
            <a:endParaRPr lang="en-US"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4" y="1168194"/>
            <a:ext cx="1600201" cy="16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1" y="2837021"/>
            <a:ext cx="1753482" cy="1015663"/>
          </a:xfrm>
          <a:prstGeom prst="rect">
            <a:avLst/>
          </a:prstGeom>
          <a:noFill/>
        </p:spPr>
        <p:txBody>
          <a:bodyPr wrap="square" rtlCol="0">
            <a:spAutoFit/>
          </a:bodyPr>
          <a:lstStyle/>
          <a:p>
            <a:pPr algn="ctr"/>
            <a:r>
              <a:rPr lang="en-US" sz="2000" dirty="0" smtClean="0">
                <a:latin typeface="Helvetica" pitchFamily="34" charset="0"/>
              </a:rPr>
              <a:t>Armando Solar-</a:t>
            </a:r>
            <a:r>
              <a:rPr lang="en-US" sz="2000" dirty="0" err="1" smtClean="0">
                <a:latin typeface="Helvetica" pitchFamily="34" charset="0"/>
              </a:rPr>
              <a:t>Lezama</a:t>
            </a:r>
            <a:endParaRPr lang="en-US" sz="2000" dirty="0" smtClean="0">
              <a:latin typeface="Helvetica" pitchFamily="34" charset="0"/>
            </a:endParaRPr>
          </a:p>
        </p:txBody>
      </p:sp>
      <p:pic>
        <p:nvPicPr>
          <p:cNvPr id="2050" name="Picture 2" descr="http://4.bp.blogspot.com/-t_Calq4ZHzg/TwTrCgVnpLI/AAAAAAAAACA/FVT9YLDFv6A/s220/IMG_01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983609"/>
            <a:ext cx="2095500" cy="1571626"/>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934200" y="3656110"/>
            <a:ext cx="1719703" cy="707886"/>
          </a:xfrm>
          <a:prstGeom prst="rect">
            <a:avLst/>
          </a:prstGeom>
          <a:noFill/>
        </p:spPr>
        <p:txBody>
          <a:bodyPr wrap="square" rtlCol="0">
            <a:spAutoFit/>
          </a:bodyPr>
          <a:lstStyle/>
          <a:p>
            <a:pPr algn="ctr"/>
            <a:r>
              <a:rPr lang="en-US" sz="2000" dirty="0" smtClean="0">
                <a:latin typeface="Helvetica" pitchFamily="34" charset="0"/>
              </a:rPr>
              <a:t>Thomas Austin</a:t>
            </a:r>
          </a:p>
        </p:txBody>
      </p:sp>
      <p:pic>
        <p:nvPicPr>
          <p:cNvPr id="2052" name="Picture 4" descr="mugsh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0651" y="2006393"/>
            <a:ext cx="1333501" cy="160020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724400" y="3675220"/>
            <a:ext cx="1719703" cy="707886"/>
          </a:xfrm>
          <a:prstGeom prst="rect">
            <a:avLst/>
          </a:prstGeom>
          <a:noFill/>
        </p:spPr>
        <p:txBody>
          <a:bodyPr wrap="square" rtlCol="0">
            <a:spAutoFit/>
          </a:bodyPr>
          <a:lstStyle/>
          <a:p>
            <a:pPr algn="ctr"/>
            <a:r>
              <a:rPr lang="en-US" sz="2000" dirty="0" smtClean="0">
                <a:latin typeface="Helvetica" pitchFamily="34" charset="0"/>
              </a:rPr>
              <a:t>Cormac Flanagan</a:t>
            </a:r>
          </a:p>
        </p:txBody>
      </p:sp>
      <p:sp>
        <p:nvSpPr>
          <p:cNvPr id="15" name="Rectangle 14"/>
          <p:cNvSpPr/>
          <p:nvPr/>
        </p:nvSpPr>
        <p:spPr>
          <a:xfrm>
            <a:off x="2218441" y="1922622"/>
            <a:ext cx="1753483" cy="2608420"/>
          </a:xfrm>
          <a:prstGeom prst="rect">
            <a:avLst/>
          </a:prstGeom>
          <a:solidFill>
            <a:schemeClr val="bg1">
              <a:alpha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7" name="TextBox 16"/>
          <p:cNvSpPr txBox="1"/>
          <p:nvPr/>
        </p:nvSpPr>
        <p:spPr>
          <a:xfrm>
            <a:off x="2218442" y="3692842"/>
            <a:ext cx="1753482" cy="707886"/>
          </a:xfrm>
          <a:prstGeom prst="rect">
            <a:avLst/>
          </a:prstGeom>
          <a:noFill/>
        </p:spPr>
        <p:txBody>
          <a:bodyPr wrap="square" rtlCol="0">
            <a:spAutoFit/>
          </a:bodyPr>
          <a:lstStyle/>
          <a:p>
            <a:pPr algn="ctr"/>
            <a:r>
              <a:rPr lang="en-US" sz="2000" dirty="0" smtClean="0">
                <a:latin typeface="Helvetica" pitchFamily="34" charset="0"/>
              </a:rPr>
              <a:t>Travis</a:t>
            </a:r>
          </a:p>
          <a:p>
            <a:pPr algn="ctr"/>
            <a:r>
              <a:rPr lang="en-US" sz="2000" dirty="0" err="1" smtClean="0">
                <a:latin typeface="Helvetica" pitchFamily="34" charset="0"/>
              </a:rPr>
              <a:t>Hance</a:t>
            </a:r>
            <a:endParaRPr lang="en-US" sz="2000" dirty="0" smtClean="0">
              <a:latin typeface="Helvetica" pitchFamily="34" charset="0"/>
            </a:endParaRP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92304" y="2036206"/>
            <a:ext cx="1592102" cy="1588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227718" y="5732621"/>
            <a:ext cx="1753482" cy="707886"/>
          </a:xfrm>
          <a:prstGeom prst="rect">
            <a:avLst/>
          </a:prstGeom>
          <a:noFill/>
        </p:spPr>
        <p:txBody>
          <a:bodyPr wrap="square" rtlCol="0">
            <a:spAutoFit/>
          </a:bodyPr>
          <a:lstStyle/>
          <a:p>
            <a:pPr algn="ctr"/>
            <a:r>
              <a:rPr lang="en-US" sz="2000" dirty="0" smtClean="0">
                <a:latin typeface="Helvetica" pitchFamily="34" charset="0"/>
              </a:rPr>
              <a:t>Benjamin</a:t>
            </a:r>
          </a:p>
          <a:p>
            <a:pPr algn="ctr"/>
            <a:r>
              <a:rPr lang="en-US" sz="2000" dirty="0" err="1" smtClean="0">
                <a:latin typeface="Helvetica" pitchFamily="34" charset="0"/>
              </a:rPr>
              <a:t>Shaibu</a:t>
            </a:r>
            <a:endParaRPr lang="en-US" sz="2000" dirty="0" smtClean="0">
              <a:latin typeface="Helvetica" pitchFamily="34" charset="0"/>
            </a:endParaRPr>
          </a:p>
        </p:txBody>
      </p:sp>
      <p:pic>
        <p:nvPicPr>
          <p:cNvPr id="4102" name="Picture 6" descr="https://si0.twimg.com/profile_images/516698775/csail_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52524" y="4699159"/>
            <a:ext cx="1871662" cy="187166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cipp.ucsc.edu/%7Ehaber/webpage/uc-santa-cruz-banana-slug-sma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4727655"/>
            <a:ext cx="1889999" cy="16002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mail-attachment.googleusercontent.com/attachment/u/0/?ui=2&amp;ik=12e2ec763f&amp;view=att&amp;th=1419fbc8dcd5e5d2&amp;attid=0.1&amp;disp=inline&amp;realattid=f_hml8nyna0&amp;safe=1&amp;zw&amp;saduie=AG9B_P-A0rpwHqkaQIlUW0HxNsWw&amp;sadet=1381529623101&amp;sads=YqXUaPeg6PlA9aZ9V2z_Pl8Deo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https://mail-attachment.googleusercontent.com/attachment/u/0/?ui=2&amp;ik=12e2ec763f&amp;view=att&amp;th=1419fbc8dcd5e5d2&amp;attid=0.1&amp;disp=inline&amp;realattid=f_hml8nyna0&amp;safe=1&amp;zw&amp;saduie=AG9B_P-A0rpwHqkaQIlUW0HxNsWw&amp;sadet=1381529623101&amp;sads=YqXUaPeg6PlA9aZ9V2z_Pl8Deo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9184" y="4066611"/>
            <a:ext cx="1263416" cy="1568379"/>
          </a:xfrm>
          <a:prstGeom prst="rect">
            <a:avLst/>
          </a:prstGeom>
        </p:spPr>
      </p:pic>
      <p:pic>
        <p:nvPicPr>
          <p:cNvPr id="11" name="Picture 2" descr="http://collegefootballzealots.com/images/stories/SJSU%20Logo.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32792" y="4800600"/>
            <a:ext cx="2196884" cy="1335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27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1143000" y="1450419"/>
            <a:ext cx="1410906" cy="461665"/>
          </a:xfrm>
          <a:prstGeom prst="rect">
            <a:avLst/>
          </a:prstGeom>
          <a:noFill/>
        </p:spPr>
        <p:txBody>
          <a:bodyPr wrap="square" rtlCol="0">
            <a:spAutoFit/>
          </a:bodyPr>
          <a:lstStyle/>
          <a:p>
            <a:pPr algn="ctr"/>
            <a:r>
              <a:rPr lang="en-US" sz="2400" dirty="0" smtClean="0">
                <a:latin typeface="Helvetica" pitchFamily="34" charset="0"/>
                <a:sym typeface="Symbol"/>
              </a:rPr>
              <a:t>   |   </a:t>
            </a:r>
            <a:endParaRPr lang="en-US" sz="2400" dirty="0">
              <a:latin typeface="Helvetica" pitchFamily="34" charset="0"/>
            </a:endParaRPr>
          </a:p>
        </p:txBody>
      </p:sp>
      <p:sp>
        <p:nvSpPr>
          <p:cNvPr id="2" name="Title 1"/>
          <p:cNvSpPr>
            <a:spLocks noGrp="1"/>
          </p:cNvSpPr>
          <p:nvPr>
            <p:ph type="title"/>
          </p:nvPr>
        </p:nvSpPr>
        <p:spPr/>
        <p:txBody>
          <a:bodyPr/>
          <a:lstStyle/>
          <a:p>
            <a:r>
              <a:rPr lang="en-US" dirty="0" smtClean="0"/>
              <a:t>This Talk</a:t>
            </a:r>
            <a:endParaRPr lang="en-US" dirty="0"/>
          </a:p>
        </p:txBody>
      </p:sp>
      <p:sp>
        <p:nvSpPr>
          <p:cNvPr id="44" name="Footer Placeholder 3"/>
          <p:cNvSpPr>
            <a:spLocks noGrp="1"/>
          </p:cNvSpPr>
          <p:nvPr>
            <p:ph type="ftr" sz="quarter" idx="11"/>
          </p:nvPr>
        </p:nvSpPr>
        <p:spPr>
          <a:xfrm>
            <a:off x="3124200" y="6356350"/>
            <a:ext cx="2895600" cy="365125"/>
          </a:xfrm>
        </p:spPr>
        <p:txBody>
          <a:bodyPr/>
          <a:lstStyle/>
          <a:p>
            <a:r>
              <a:rPr lang="en-US" dirty="0" smtClean="0"/>
              <a:t>Jean Yang / Jeeves</a:t>
            </a:r>
            <a:endParaRPr lang="en-US" dirty="0"/>
          </a:p>
        </p:txBody>
      </p:sp>
      <p:sp>
        <p:nvSpPr>
          <p:cNvPr id="30" name="Rectangle 29"/>
          <p:cNvSpPr/>
          <p:nvPr/>
        </p:nvSpPr>
        <p:spPr>
          <a:xfrm>
            <a:off x="5961656" y="6273225"/>
            <a:ext cx="3202328" cy="584775"/>
          </a:xfrm>
          <a:prstGeom prst="rect">
            <a:avLst/>
          </a:prstGeom>
        </p:spPr>
        <p:txBody>
          <a:bodyPr wrap="square">
            <a:spAutoFit/>
          </a:bodyPr>
          <a:lstStyle/>
          <a:p>
            <a:pPr marL="1588" indent="-1588" algn="r"/>
            <a:r>
              <a:rPr lang="en-US" sz="3200" b="1" dirty="0">
                <a:latin typeface="Helvetica" pitchFamily="34" charset="0"/>
                <a:sym typeface="Mathematica1"/>
              </a:rPr>
              <a:t>j</a:t>
            </a:r>
            <a:r>
              <a:rPr lang="en-US" sz="3200" b="1" dirty="0" smtClean="0">
                <a:latin typeface="Helvetica" pitchFamily="34" charset="0"/>
                <a:sym typeface="Mathematica1"/>
              </a:rPr>
              <a:t>eeveslang.org</a:t>
            </a:r>
            <a:endParaRPr lang="en-US" sz="3200" b="1" baseline="-25000" dirty="0">
              <a:latin typeface="Helvetica" pitchFamily="34" charset="0"/>
            </a:endParaRPr>
          </a:p>
        </p:txBody>
      </p:sp>
      <p:sp>
        <p:nvSpPr>
          <p:cNvPr id="46" name="Rectangle 45"/>
          <p:cNvSpPr/>
          <p:nvPr/>
        </p:nvSpPr>
        <p:spPr>
          <a:xfrm>
            <a:off x="1628349" y="2188773"/>
            <a:ext cx="495998" cy="156750"/>
          </a:xfrm>
          <a:prstGeom prst="rect">
            <a:avLst/>
          </a:prstGeom>
          <a:solidFill>
            <a:schemeClr val="bg1"/>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2000" dirty="0">
              <a:solidFill>
                <a:schemeClr val="tx2"/>
              </a:solidFill>
              <a:latin typeface="Courier New" pitchFamily="49" charset="0"/>
              <a:cs typeface="Courier New" pitchFamily="49" charset="0"/>
            </a:endParaRPr>
          </a:p>
        </p:txBody>
      </p:sp>
      <p:sp>
        <p:nvSpPr>
          <p:cNvPr id="47" name="Down Arrow 46"/>
          <p:cNvSpPr/>
          <p:nvPr/>
        </p:nvSpPr>
        <p:spPr>
          <a:xfrm rot="2400657">
            <a:off x="1466415" y="2421778"/>
            <a:ext cx="206215" cy="2057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48" name="Down Arrow 47"/>
          <p:cNvSpPr/>
          <p:nvPr/>
        </p:nvSpPr>
        <p:spPr>
          <a:xfrm rot="19449904">
            <a:off x="2049879" y="2425451"/>
            <a:ext cx="231938" cy="19483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pic>
        <p:nvPicPr>
          <p:cNvPr id="50" name="Picture 8" descr="https://encrypted-tbn2.gstatic.com/images?q=tbn:ANd9GcRUH1wPdyDsx6byOWO4KUH-CfXmFwqEN8Ws5sqQC3hg6ixOND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7598" y="1584007"/>
            <a:ext cx="195641" cy="20081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people.csail.mit.edu/jeanyang/images/jeanyang_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9398" y="2659227"/>
            <a:ext cx="349578" cy="348963"/>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2095445" y="2700209"/>
            <a:ext cx="792747" cy="461665"/>
          </a:xfrm>
          <a:prstGeom prst="rect">
            <a:avLst/>
          </a:prstGeom>
          <a:noFill/>
        </p:spPr>
        <p:txBody>
          <a:bodyPr wrap="square" rtlCol="0">
            <a:spAutoFit/>
          </a:bodyPr>
          <a:lstStyle/>
          <a:p>
            <a:r>
              <a:rPr lang="en-US" sz="800" i="1" dirty="0" smtClean="0">
                <a:latin typeface="Helvetica" pitchFamily="34" charset="0"/>
                <a:sym typeface="Mathematica1"/>
              </a:rPr>
              <a:t>You have no friends in this location.</a:t>
            </a:r>
            <a:endParaRPr lang="en-US" sz="800" i="1" dirty="0">
              <a:latin typeface="Helvetica" pitchFamily="34" charset="0"/>
            </a:endParaRPr>
          </a:p>
        </p:txBody>
      </p:sp>
      <p:sp>
        <p:nvSpPr>
          <p:cNvPr id="54" name="Down Arrow 53"/>
          <p:cNvSpPr/>
          <p:nvPr/>
        </p:nvSpPr>
        <p:spPr>
          <a:xfrm>
            <a:off x="1714637" y="1933052"/>
            <a:ext cx="268981" cy="160147"/>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pic>
        <p:nvPicPr>
          <p:cNvPr id="57" name="Picture 6" descr="http://www.acsac.org/2007/weitzn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30084" y="2673437"/>
            <a:ext cx="226417" cy="34013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https://www.jewishvirtuallibrary.org/jsource/images/us-map2.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76348" y="1595166"/>
            <a:ext cx="291489" cy="182562"/>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p:cNvSpPr/>
          <p:nvPr/>
        </p:nvSpPr>
        <p:spPr>
          <a:xfrm>
            <a:off x="228600" y="3131403"/>
            <a:ext cx="3202328" cy="830997"/>
          </a:xfrm>
          <a:prstGeom prst="rect">
            <a:avLst/>
          </a:prstGeom>
        </p:spPr>
        <p:txBody>
          <a:bodyPr wrap="square">
            <a:spAutoFit/>
          </a:bodyPr>
          <a:lstStyle/>
          <a:p>
            <a:pPr marL="1588" indent="-1588" algn="ctr"/>
            <a:r>
              <a:rPr lang="en-US" sz="2400" dirty="0" smtClean="0">
                <a:latin typeface="Helvetica" pitchFamily="34" charset="0"/>
                <a:sym typeface="Mathematica1"/>
              </a:rPr>
              <a:t>Jeeves programming</a:t>
            </a:r>
          </a:p>
          <a:p>
            <a:pPr marL="1588" indent="-1588" algn="ctr"/>
            <a:r>
              <a:rPr lang="en-US" sz="2400" dirty="0" smtClean="0">
                <a:latin typeface="Helvetica" pitchFamily="34" charset="0"/>
                <a:sym typeface="Mathematica1"/>
              </a:rPr>
              <a:t>model</a:t>
            </a:r>
            <a:endParaRPr lang="en-US" sz="2400" baseline="-25000" dirty="0">
              <a:latin typeface="Helvetica" pitchFamily="34" charset="0"/>
            </a:endParaRPr>
          </a:p>
        </p:txBody>
      </p:sp>
      <p:sp>
        <p:nvSpPr>
          <p:cNvPr id="61" name="Oval 60"/>
          <p:cNvSpPr/>
          <p:nvPr/>
        </p:nvSpPr>
        <p:spPr>
          <a:xfrm>
            <a:off x="4178107" y="1858671"/>
            <a:ext cx="768773" cy="76877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813614" y="2059751"/>
            <a:ext cx="152400" cy="1524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244837" y="2501976"/>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006573" y="1754833"/>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301453" y="1600200"/>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794480" y="2734265"/>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748589" y="2543411"/>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596189" y="1648709"/>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487828" y="2826603"/>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5410200" y="1955322"/>
            <a:ext cx="152400" cy="1524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5" descr="C:\Users\jeanyang\AppData\Local\Microsoft\Windows\Temporary Internet Files\Content.IE5\0PWR2WQD\MC900431614[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1235" y="1880892"/>
            <a:ext cx="662519" cy="662519"/>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75"/>
          <p:cNvSpPr/>
          <p:nvPr/>
        </p:nvSpPr>
        <p:spPr>
          <a:xfrm>
            <a:off x="3441861" y="3131403"/>
            <a:ext cx="2273139" cy="830997"/>
          </a:xfrm>
          <a:prstGeom prst="rect">
            <a:avLst/>
          </a:prstGeom>
        </p:spPr>
        <p:txBody>
          <a:bodyPr wrap="square">
            <a:spAutoFit/>
          </a:bodyPr>
          <a:lstStyle/>
          <a:p>
            <a:pPr marL="1588" indent="-1588" algn="ctr"/>
            <a:r>
              <a:rPr lang="en-US" sz="2400" dirty="0" smtClean="0">
                <a:latin typeface="Helvetica" pitchFamily="34" charset="0"/>
                <a:sym typeface="Mathematica1"/>
              </a:rPr>
              <a:t>Theoretical guarantees</a:t>
            </a:r>
            <a:endParaRPr lang="en-US" sz="2400" baseline="-25000" dirty="0">
              <a:latin typeface="Helvetica" pitchFamily="34" charset="0"/>
            </a:endParaRPr>
          </a:p>
        </p:txBody>
      </p:sp>
      <p:pic>
        <p:nvPicPr>
          <p:cNvPr id="82" name="Picture 4" descr="http://upload.wikimedia.org/wikipedia/en/8/85/Scala_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36605" y="1538396"/>
            <a:ext cx="1283395" cy="36278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 descr="http://img2.nairaland.com/attachments/693947_python-logo_png26f0333ad80ad765dabb1115dde4896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60989" y="1843196"/>
            <a:ext cx="1923393" cy="649638"/>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p:cNvSpPr/>
          <p:nvPr/>
        </p:nvSpPr>
        <p:spPr>
          <a:xfrm>
            <a:off x="6172200" y="3124200"/>
            <a:ext cx="2273139" cy="830997"/>
          </a:xfrm>
          <a:prstGeom prst="rect">
            <a:avLst/>
          </a:prstGeom>
        </p:spPr>
        <p:txBody>
          <a:bodyPr wrap="square">
            <a:spAutoFit/>
          </a:bodyPr>
          <a:lstStyle/>
          <a:p>
            <a:pPr marL="1588" indent="-1588" algn="ctr"/>
            <a:r>
              <a:rPr lang="en-US" sz="2400" dirty="0" smtClean="0">
                <a:latin typeface="Helvetica" pitchFamily="34" charset="0"/>
                <a:sym typeface="Mathematica1"/>
              </a:rPr>
              <a:t>Implementation strategies</a:t>
            </a:r>
            <a:endParaRPr lang="en-US" sz="2400" baseline="-25000" dirty="0">
              <a:latin typeface="Helvetica" pitchFamily="34" charset="0"/>
            </a:endParaRPr>
          </a:p>
        </p:txBody>
      </p:sp>
      <p:sp>
        <p:nvSpPr>
          <p:cNvPr id="93" name="Can 92"/>
          <p:cNvSpPr/>
          <p:nvPr/>
        </p:nvSpPr>
        <p:spPr>
          <a:xfrm>
            <a:off x="7992316" y="2540479"/>
            <a:ext cx="475975" cy="355121"/>
          </a:xfrm>
          <a:prstGeom prst="can">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Helvetica" pitchFamily="34" charset="0"/>
            </a:endParaRPr>
          </a:p>
        </p:txBody>
      </p:sp>
      <p:sp>
        <p:nvSpPr>
          <p:cNvPr id="94" name="Rectangle 93"/>
          <p:cNvSpPr/>
          <p:nvPr/>
        </p:nvSpPr>
        <p:spPr>
          <a:xfrm>
            <a:off x="7086600" y="2527369"/>
            <a:ext cx="493788" cy="368231"/>
          </a:xfrm>
          <a:prstGeom prst="rect">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2400" dirty="0">
              <a:solidFill>
                <a:schemeClr val="tx1"/>
              </a:solidFill>
              <a:latin typeface="Helvetica" pitchFamily="34" charset="0"/>
            </a:endParaRPr>
          </a:p>
        </p:txBody>
      </p:sp>
      <p:sp>
        <p:nvSpPr>
          <p:cNvPr id="95" name="Flowchart: Internal Storage 94"/>
          <p:cNvSpPr/>
          <p:nvPr/>
        </p:nvSpPr>
        <p:spPr>
          <a:xfrm>
            <a:off x="6230645" y="2540479"/>
            <a:ext cx="452189" cy="355121"/>
          </a:xfrm>
          <a:prstGeom prst="flowChartInternalStorage">
            <a:avLst/>
          </a:prstGeom>
          <a:solidFill>
            <a:schemeClr val="accent4">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Helvetica" pitchFamily="34" charset="0"/>
            </a:endParaRPr>
          </a:p>
        </p:txBody>
      </p:sp>
      <p:sp>
        <p:nvSpPr>
          <p:cNvPr id="96" name="Up-Down Arrow 95"/>
          <p:cNvSpPr/>
          <p:nvPr/>
        </p:nvSpPr>
        <p:spPr>
          <a:xfrm rot="16200000">
            <a:off x="7651468" y="2499780"/>
            <a:ext cx="271056" cy="420853"/>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98" name="Up-Down Arrow 97"/>
          <p:cNvSpPr/>
          <p:nvPr/>
        </p:nvSpPr>
        <p:spPr>
          <a:xfrm rot="16200000">
            <a:off x="6740645" y="2487841"/>
            <a:ext cx="271056" cy="420853"/>
          </a:xfrm>
          <a:prstGeom prst="up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pic>
        <p:nvPicPr>
          <p:cNvPr id="99" name="Picture 2" descr="http://www.clker.com/cliparts/h/x/n/7/T/g/meeting-hi.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80323" y="4655923"/>
            <a:ext cx="591392" cy="43565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4" descr="http://www.hatboro-horsham.org/cms/lib2/PA01000027/Centricity/Domain/571/Back%20to%20School%20Clip%20Art/CHALKBOARD_LARGE.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61356" y="4162864"/>
            <a:ext cx="476912" cy="36203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http://creationrevolution.com/wp-content/uploads/2010/11/cell-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4614" y="4670070"/>
            <a:ext cx="481114" cy="43881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8" descr="http://t1.gstatic.com/images?q=tbn:ANd9GcSaviTjaq91KQsAIs9jnSL_LRBaaZOoBIrHY_7ne2Zwf3R_49tOj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58087" y="5224861"/>
            <a:ext cx="631178" cy="445268"/>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p:cNvSpPr/>
          <p:nvPr/>
        </p:nvSpPr>
        <p:spPr>
          <a:xfrm>
            <a:off x="1524000" y="5667873"/>
            <a:ext cx="3202328" cy="461665"/>
          </a:xfrm>
          <a:prstGeom prst="rect">
            <a:avLst/>
          </a:prstGeom>
        </p:spPr>
        <p:txBody>
          <a:bodyPr wrap="square">
            <a:spAutoFit/>
          </a:bodyPr>
          <a:lstStyle/>
          <a:p>
            <a:pPr marL="1588" indent="-1588" algn="ctr"/>
            <a:r>
              <a:rPr lang="en-US" sz="2400" dirty="0" smtClean="0">
                <a:latin typeface="Helvetica" pitchFamily="34" charset="0"/>
                <a:sym typeface="Mathematica1"/>
              </a:rPr>
              <a:t>Case studies</a:t>
            </a:r>
            <a:endParaRPr lang="en-US" sz="2400" baseline="-25000" dirty="0">
              <a:latin typeface="Helvetica" pitchFamily="34" charset="0"/>
            </a:endParaRPr>
          </a:p>
        </p:txBody>
      </p:sp>
      <p:pic>
        <p:nvPicPr>
          <p:cNvPr id="104" name="Picture 2" descr="http://www.readtv.com/images/uploads/under-construction.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68138" y="4114800"/>
            <a:ext cx="1537178" cy="1537178"/>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104"/>
          <p:cNvSpPr/>
          <p:nvPr/>
        </p:nvSpPr>
        <p:spPr>
          <a:xfrm>
            <a:off x="4343400" y="5672338"/>
            <a:ext cx="3202328" cy="461665"/>
          </a:xfrm>
          <a:prstGeom prst="rect">
            <a:avLst/>
          </a:prstGeom>
        </p:spPr>
        <p:txBody>
          <a:bodyPr wrap="square">
            <a:spAutoFit/>
          </a:bodyPr>
          <a:lstStyle/>
          <a:p>
            <a:pPr marL="1588" indent="-1588" algn="ctr"/>
            <a:r>
              <a:rPr lang="en-US" sz="2400" dirty="0" smtClean="0">
                <a:latin typeface="Helvetica" pitchFamily="34" charset="0"/>
                <a:sym typeface="Mathematica1"/>
              </a:rPr>
              <a:t>Join us!</a:t>
            </a:r>
            <a:endParaRPr lang="en-US" sz="2400" baseline="-25000" dirty="0">
              <a:latin typeface="Helvetica" pitchFamily="34" charset="0"/>
            </a:endParaRPr>
          </a:p>
        </p:txBody>
      </p:sp>
    </p:spTree>
    <p:extLst>
      <p:ext uri="{BB962C8B-B14F-4D97-AF65-F5344CB8AC3E}">
        <p14:creationId xmlns:p14="http://schemas.microsoft.com/office/powerpoint/2010/main" val="1949841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714500"/>
          </a:xfrm>
        </p:spPr>
        <p:txBody>
          <a:bodyPr>
            <a:normAutofit/>
          </a:bodyPr>
          <a:lstStyle/>
          <a:p>
            <a:r>
              <a:rPr lang="en-US" sz="4600" dirty="0" smtClean="0"/>
              <a:t>Privacy matters.</a:t>
            </a:r>
            <a:br>
              <a:rPr lang="en-US" sz="4600" dirty="0" smtClean="0"/>
            </a:br>
            <a:r>
              <a:rPr lang="en-US" sz="4600" dirty="0" smtClean="0"/>
              <a:t>People get it wrong.</a:t>
            </a:r>
            <a:endParaRPr lang="en-US" sz="46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486" y="4043353"/>
            <a:ext cx="6748314" cy="2128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http://www.vetsintech.co/wp-content/uploads/2012/06/facebook-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9375" y="2286000"/>
            <a:ext cx="290512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jeany.THEFACEBOOK\AppData\Local\Microsoft\Windows\Temporary Internet Files\Content.IE5\ZVI5LH8F\MC900441753[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0" y="2120900"/>
            <a:ext cx="1714500" cy="18415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00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normAutofit fontScale="90000"/>
          </a:bodyPr>
          <a:lstStyle/>
          <a:p>
            <a:r>
              <a:rPr lang="en-US" sz="4600" dirty="0"/>
              <a:t>Many </a:t>
            </a:r>
            <a:r>
              <a:rPr lang="en-US" sz="4600" dirty="0" smtClean="0"/>
              <a:t>possible points </a:t>
            </a:r>
            <a:r>
              <a:rPr lang="en-US" sz="4600" dirty="0"/>
              <a:t>of failure.</a:t>
            </a:r>
          </a:p>
        </p:txBody>
      </p:sp>
      <p:sp>
        <p:nvSpPr>
          <p:cNvPr id="12" name="Rectangle 11"/>
          <p:cNvSpPr/>
          <p:nvPr/>
        </p:nvSpPr>
        <p:spPr>
          <a:xfrm>
            <a:off x="381000" y="2367905"/>
            <a:ext cx="3952875" cy="3664595"/>
          </a:xfrm>
          <a:prstGeom prst="rect">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accent3">
                  <a:lumMod val="75000"/>
                </a:schemeClr>
              </a:solidFill>
            </a:endParaRPr>
          </a:p>
        </p:txBody>
      </p:sp>
      <p:sp>
        <p:nvSpPr>
          <p:cNvPr id="13" name="Rectangle 12"/>
          <p:cNvSpPr/>
          <p:nvPr/>
        </p:nvSpPr>
        <p:spPr>
          <a:xfrm>
            <a:off x="4810125" y="2367905"/>
            <a:ext cx="3810000" cy="3664595"/>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tx2"/>
              </a:solidFill>
            </a:endParaRPr>
          </a:p>
        </p:txBody>
      </p:sp>
      <p:sp>
        <p:nvSpPr>
          <p:cNvPr id="14" name="TextBox 13"/>
          <p:cNvSpPr txBox="1"/>
          <p:nvPr/>
        </p:nvSpPr>
        <p:spPr>
          <a:xfrm>
            <a:off x="4953000" y="3175000"/>
            <a:ext cx="2809875"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getLocation</a:t>
            </a:r>
            <a:r>
              <a:rPr lang="en-US" sz="2000" b="1" dirty="0">
                <a:solidFill>
                  <a:schemeClr val="tx2"/>
                </a:solidFill>
                <a:latin typeface="Courier New" pitchFamily="49" charset="0"/>
                <a:cs typeface="Courier New" pitchFamily="49" charset="0"/>
              </a:rPr>
              <a:t>(user)</a:t>
            </a:r>
          </a:p>
        </p:txBody>
      </p:sp>
      <p:sp>
        <p:nvSpPr>
          <p:cNvPr id="15" name="TextBox 14"/>
          <p:cNvSpPr txBox="1"/>
          <p:nvPr/>
        </p:nvSpPr>
        <p:spPr>
          <a:xfrm>
            <a:off x="4953000" y="4148188"/>
            <a:ext cx="3524250"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findAllUsers</a:t>
            </a:r>
            <a:r>
              <a:rPr lang="en-US" sz="2000" b="1" dirty="0">
                <a:solidFill>
                  <a:schemeClr val="tx2"/>
                </a:solidFill>
                <a:latin typeface="Courier New" pitchFamily="49" charset="0"/>
                <a:cs typeface="Courier New" pitchFamily="49" charset="0"/>
              </a:rPr>
              <a:t>(location)</a:t>
            </a:r>
          </a:p>
        </p:txBody>
      </p:sp>
      <p:sp>
        <p:nvSpPr>
          <p:cNvPr id="16" name="TextBox 15"/>
          <p:cNvSpPr txBox="1"/>
          <p:nvPr/>
        </p:nvSpPr>
        <p:spPr>
          <a:xfrm>
            <a:off x="4953000" y="5037188"/>
            <a:ext cx="3524250"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findTopLocations</a:t>
            </a:r>
            <a:r>
              <a:rPr lang="en-US" sz="2000" b="1" dirty="0">
                <a:solidFill>
                  <a:schemeClr val="tx2"/>
                </a:solidFill>
                <a:latin typeface="Courier New" pitchFamily="49" charset="0"/>
                <a:cs typeface="Courier New" pitchFamily="49" charset="0"/>
              </a:rPr>
              <a:t>()</a:t>
            </a:r>
          </a:p>
        </p:txBody>
      </p:sp>
      <p:pic>
        <p:nvPicPr>
          <p:cNvPr id="17" name="Picture 8" descr="https://encrypted-tbn2.gstatic.com/images?q=tbn:ANd9GcRUH1wPdyDsx6byOWO4KUH-CfXmFwqEN8Ws5sqQC3hg6ixOND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343400"/>
            <a:ext cx="1238250" cy="1172354"/>
          </a:xfrm>
          <a:prstGeom prst="rect">
            <a:avLst/>
          </a:prstGeom>
          <a:noFill/>
          <a:extLst>
            <a:ext uri="{909E8E84-426E-40DD-AFC4-6F175D3DCCD1}">
              <a14:hiddenFill xmlns:a14="http://schemas.microsoft.com/office/drawing/2010/main">
                <a:solidFill>
                  <a:srgbClr val="FFFFFF"/>
                </a:solidFill>
              </a14:hiddenFill>
            </a:ext>
          </a:extLst>
        </p:spPr>
      </p:pic>
      <p:sp>
        <p:nvSpPr>
          <p:cNvPr id="18" name="Line Callout 1 17"/>
          <p:cNvSpPr/>
          <p:nvPr/>
        </p:nvSpPr>
        <p:spPr>
          <a:xfrm>
            <a:off x="1987351" y="2912495"/>
            <a:ext cx="2128243" cy="2231006"/>
          </a:xfrm>
          <a:prstGeom prst="borderCallout1">
            <a:avLst>
              <a:gd name="adj1" fmla="val 58743"/>
              <a:gd name="adj2" fmla="val -8719"/>
              <a:gd name="adj3" fmla="val 86790"/>
              <a:gd name="adj4" fmla="val -30450"/>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Only friends can see GPS location.</a:t>
            </a:r>
          </a:p>
        </p:txBody>
      </p:sp>
      <p:sp>
        <p:nvSpPr>
          <p:cNvPr id="20" name="TextBox 19"/>
          <p:cNvSpPr txBox="1"/>
          <p:nvPr/>
        </p:nvSpPr>
        <p:spPr>
          <a:xfrm>
            <a:off x="476250" y="1651000"/>
            <a:ext cx="3810000" cy="495520"/>
          </a:xfrm>
          <a:prstGeom prst="rect">
            <a:avLst/>
          </a:prstGeom>
          <a:noFill/>
        </p:spPr>
        <p:txBody>
          <a:bodyPr wrap="square" lIns="64008" tIns="32004" rIns="64008" bIns="32004" rtlCol="0">
            <a:spAutoFit/>
          </a:bodyPr>
          <a:lstStyle/>
          <a:p>
            <a:pPr algn="ctr"/>
            <a:r>
              <a:rPr lang="en-US" sz="2800" b="1" dirty="0"/>
              <a:t>Desired Policy</a:t>
            </a:r>
          </a:p>
        </p:txBody>
      </p:sp>
      <p:sp>
        <p:nvSpPr>
          <p:cNvPr id="23" name="Line Callout 1 22"/>
          <p:cNvSpPr/>
          <p:nvPr/>
        </p:nvSpPr>
        <p:spPr>
          <a:xfrm>
            <a:off x="7429500" y="2633267"/>
            <a:ext cx="1064121" cy="558455"/>
          </a:xfrm>
          <a:prstGeom prst="borderCallout1">
            <a:avLst>
              <a:gd name="adj1" fmla="val 58743"/>
              <a:gd name="adj2" fmla="val -8719"/>
              <a:gd name="adj3" fmla="val 86790"/>
              <a:gd name="adj4" fmla="val -30450"/>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Policy</a:t>
            </a:r>
          </a:p>
        </p:txBody>
      </p:sp>
      <p:sp>
        <p:nvSpPr>
          <p:cNvPr id="24" name="TextBox 23"/>
          <p:cNvSpPr txBox="1"/>
          <p:nvPr/>
        </p:nvSpPr>
        <p:spPr>
          <a:xfrm>
            <a:off x="4810125" y="1651000"/>
            <a:ext cx="3810000" cy="495520"/>
          </a:xfrm>
          <a:prstGeom prst="rect">
            <a:avLst/>
          </a:prstGeom>
          <a:noFill/>
        </p:spPr>
        <p:txBody>
          <a:bodyPr wrap="square" lIns="64008" tIns="32004" rIns="64008" bIns="32004" rtlCol="0">
            <a:spAutoFit/>
          </a:bodyPr>
          <a:lstStyle/>
          <a:p>
            <a:pPr algn="ctr"/>
            <a:r>
              <a:rPr lang="en-US" sz="2800" b="1" dirty="0"/>
              <a:t>Implementation</a:t>
            </a:r>
          </a:p>
        </p:txBody>
      </p:sp>
      <p:sp>
        <p:nvSpPr>
          <p:cNvPr id="25" name="Line Callout 1 24"/>
          <p:cNvSpPr/>
          <p:nvPr/>
        </p:nvSpPr>
        <p:spPr>
          <a:xfrm>
            <a:off x="7429500" y="3632545"/>
            <a:ext cx="1064121" cy="558455"/>
          </a:xfrm>
          <a:prstGeom prst="borderCallout1">
            <a:avLst>
              <a:gd name="adj1" fmla="val 58743"/>
              <a:gd name="adj2" fmla="val -8719"/>
              <a:gd name="adj3" fmla="val 86790"/>
              <a:gd name="adj4" fmla="val -30450"/>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Policy</a:t>
            </a:r>
          </a:p>
        </p:txBody>
      </p:sp>
      <p:sp>
        <p:nvSpPr>
          <p:cNvPr id="26" name="Line Callout 1 25"/>
          <p:cNvSpPr/>
          <p:nvPr/>
        </p:nvSpPr>
        <p:spPr>
          <a:xfrm>
            <a:off x="7429500" y="4585045"/>
            <a:ext cx="1064121" cy="558455"/>
          </a:xfrm>
          <a:prstGeom prst="borderCallout1">
            <a:avLst>
              <a:gd name="adj1" fmla="val 58743"/>
              <a:gd name="adj2" fmla="val -8719"/>
              <a:gd name="adj3" fmla="val 86790"/>
              <a:gd name="adj4" fmla="val -30450"/>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Policy</a:t>
            </a:r>
          </a:p>
        </p:txBody>
      </p:sp>
    </p:spTree>
    <p:extLst>
      <p:ext uri="{BB962C8B-B14F-4D97-AF65-F5344CB8AC3E}">
        <p14:creationId xmlns:p14="http://schemas.microsoft.com/office/powerpoint/2010/main" val="1037832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8229600" cy="1143000"/>
          </a:xfrm>
        </p:spPr>
        <p:txBody>
          <a:bodyPr>
            <a:normAutofit fontScale="90000"/>
          </a:bodyPr>
          <a:lstStyle/>
          <a:p>
            <a:r>
              <a:rPr lang="en-US" sz="4600" dirty="0"/>
              <a:t>Increasingly complex policies.</a:t>
            </a:r>
          </a:p>
        </p:txBody>
      </p:sp>
      <p:sp>
        <p:nvSpPr>
          <p:cNvPr id="19" name="Rectangle 18"/>
          <p:cNvSpPr/>
          <p:nvPr/>
        </p:nvSpPr>
        <p:spPr>
          <a:xfrm>
            <a:off x="2524125" y="2367905"/>
            <a:ext cx="3952875" cy="3664595"/>
          </a:xfrm>
          <a:prstGeom prst="rect">
            <a:avLst/>
          </a:prstGeom>
          <a:solidFill>
            <a:schemeClr val="bg1"/>
          </a:solid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accent3">
                  <a:lumMod val="75000"/>
                </a:schemeClr>
              </a:solidFill>
            </a:endParaRPr>
          </a:p>
        </p:txBody>
      </p:sp>
      <p:pic>
        <p:nvPicPr>
          <p:cNvPr id="21" name="Picture 8" descr="https://encrypted-tbn2.gstatic.com/images?q=tbn:ANd9GcRUH1wPdyDsx6byOWO4KUH-CfXmFwqEN8Ws5sqQC3hg6ixOND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4343400"/>
            <a:ext cx="1238250" cy="1184453"/>
          </a:xfrm>
          <a:prstGeom prst="rect">
            <a:avLst/>
          </a:prstGeom>
          <a:noFill/>
          <a:extLst>
            <a:ext uri="{909E8E84-426E-40DD-AFC4-6F175D3DCCD1}">
              <a14:hiddenFill xmlns:a14="http://schemas.microsoft.com/office/drawing/2010/main">
                <a:solidFill>
                  <a:srgbClr val="FFFFFF"/>
                </a:solidFill>
              </a14:hiddenFill>
            </a:ext>
          </a:extLst>
        </p:spPr>
      </p:pic>
      <p:sp>
        <p:nvSpPr>
          <p:cNvPr id="22" name="Line Callout 1 21"/>
          <p:cNvSpPr/>
          <p:nvPr/>
        </p:nvSpPr>
        <p:spPr>
          <a:xfrm>
            <a:off x="4130476" y="2912495"/>
            <a:ext cx="2128243" cy="2231006"/>
          </a:xfrm>
          <a:prstGeom prst="borderCallout1">
            <a:avLst>
              <a:gd name="adj1" fmla="val 58743"/>
              <a:gd name="adj2" fmla="val -8719"/>
              <a:gd name="adj3" fmla="val 86790"/>
              <a:gd name="adj4" fmla="val -30450"/>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Only friends can see GPS location.</a:t>
            </a:r>
          </a:p>
        </p:txBody>
      </p:sp>
      <p:sp>
        <p:nvSpPr>
          <p:cNvPr id="27" name="TextBox 26"/>
          <p:cNvSpPr txBox="1"/>
          <p:nvPr/>
        </p:nvSpPr>
        <p:spPr>
          <a:xfrm>
            <a:off x="2619375" y="1651000"/>
            <a:ext cx="3810000" cy="495520"/>
          </a:xfrm>
          <a:prstGeom prst="rect">
            <a:avLst/>
          </a:prstGeom>
          <a:noFill/>
        </p:spPr>
        <p:txBody>
          <a:bodyPr wrap="square" lIns="64008" tIns="32004" rIns="64008" bIns="32004" rtlCol="0">
            <a:spAutoFit/>
          </a:bodyPr>
          <a:lstStyle/>
          <a:p>
            <a:pPr algn="ctr"/>
            <a:r>
              <a:rPr lang="en-US" sz="2800" b="1" dirty="0"/>
              <a:t>Desired Policy</a:t>
            </a:r>
          </a:p>
        </p:txBody>
      </p:sp>
      <p:sp>
        <p:nvSpPr>
          <p:cNvPr id="3" name="TextBox 2"/>
          <p:cNvSpPr txBox="1"/>
          <p:nvPr/>
        </p:nvSpPr>
        <p:spPr>
          <a:xfrm>
            <a:off x="6572250" y="3302001"/>
            <a:ext cx="1857375" cy="834074"/>
          </a:xfrm>
          <a:prstGeom prst="rect">
            <a:avLst/>
          </a:prstGeom>
          <a:noFill/>
        </p:spPr>
        <p:txBody>
          <a:bodyPr wrap="square" lIns="64008" tIns="32004" rIns="64008" bIns="32004" rtlCol="0">
            <a:spAutoFit/>
          </a:bodyPr>
          <a:lstStyle/>
          <a:p>
            <a:r>
              <a:rPr lang="en-US" sz="2500" i="1" dirty="0">
                <a:solidFill>
                  <a:schemeClr val="tx2"/>
                </a:solidFill>
              </a:rPr>
              <a:t>who are local</a:t>
            </a:r>
          </a:p>
        </p:txBody>
      </p:sp>
      <p:sp>
        <p:nvSpPr>
          <p:cNvPr id="28" name="TextBox 27"/>
          <p:cNvSpPr txBox="1"/>
          <p:nvPr/>
        </p:nvSpPr>
        <p:spPr>
          <a:xfrm>
            <a:off x="6619875" y="4191001"/>
            <a:ext cx="2428875" cy="834074"/>
          </a:xfrm>
          <a:prstGeom prst="rect">
            <a:avLst/>
          </a:prstGeom>
          <a:noFill/>
        </p:spPr>
        <p:txBody>
          <a:bodyPr wrap="square" lIns="64008" tIns="32004" rIns="64008" bIns="32004" rtlCol="0">
            <a:spAutoFit/>
          </a:bodyPr>
          <a:lstStyle/>
          <a:p>
            <a:r>
              <a:rPr lang="en-US" sz="2500" i="1" dirty="0">
                <a:solidFill>
                  <a:schemeClr val="tx2"/>
                </a:solidFill>
              </a:rPr>
              <a:t>within next five hours</a:t>
            </a:r>
          </a:p>
        </p:txBody>
      </p:sp>
      <p:cxnSp>
        <p:nvCxnSpPr>
          <p:cNvPr id="5" name="Straight Connector 4"/>
          <p:cNvCxnSpPr>
            <a:stCxn id="3" idx="1"/>
          </p:cNvCxnSpPr>
          <p:nvPr/>
        </p:nvCxnSpPr>
        <p:spPr>
          <a:xfrm flipH="1">
            <a:off x="6143626" y="3719038"/>
            <a:ext cx="428624" cy="0"/>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857875" y="4508499"/>
            <a:ext cx="714375" cy="2"/>
          </a:xfrm>
          <a:prstGeom prst="line">
            <a:avLst/>
          </a:prstGeom>
          <a:ln w="635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024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Jean Yang / Jeeves</a:t>
            </a:r>
            <a:endParaRPr lang="en-US" dirty="0"/>
          </a:p>
        </p:txBody>
      </p:sp>
      <p:sp>
        <p:nvSpPr>
          <p:cNvPr id="5" name="Slide Number Placeholder 4"/>
          <p:cNvSpPr>
            <a:spLocks noGrp="1"/>
          </p:cNvSpPr>
          <p:nvPr>
            <p:ph type="sldNum" sz="quarter" idx="12"/>
          </p:nvPr>
        </p:nvSpPr>
        <p:spPr/>
        <p:txBody>
          <a:bodyPr/>
          <a:lstStyle/>
          <a:p>
            <a:fld id="{AE215CCB-3876-432A-9723-473B512A9DFC}" type="slidenum">
              <a:rPr lang="en-US" smtClean="0"/>
              <a:pPr/>
              <a:t>5</a:t>
            </a:fld>
            <a:endParaRPr lang="en-US" dirty="0"/>
          </a:p>
        </p:txBody>
      </p:sp>
      <p:pic>
        <p:nvPicPr>
          <p:cNvPr id="2050" name="Picture 2" descr="http://25.media.tumblr.com/c72a65af020e7e0d7864bc26b85da0bd/tumblr_mh78agKCOI1rk8o0xo1_1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66826"/>
            <a:ext cx="12192000" cy="812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652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939405"/>
            <a:ext cx="3952875" cy="2857500"/>
          </a:xfrm>
          <a:prstGeom prst="rect">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accent3">
                  <a:lumMod val="75000"/>
                </a:schemeClr>
              </a:solidFill>
            </a:endParaRPr>
          </a:p>
        </p:txBody>
      </p:sp>
      <p:pic>
        <p:nvPicPr>
          <p:cNvPr id="15" name="Picture 8" descr="https://encrypted-tbn2.gstatic.com/images?q=tbn:ANd9GcRUH1wPdyDsx6byOWO4KUH-CfXmFwqEN8Ws5sqQC3hg6ixOND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343400"/>
            <a:ext cx="1238250" cy="117235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16310" y="-127000"/>
            <a:ext cx="8494316" cy="2519362"/>
          </a:xfrm>
        </p:spPr>
        <p:txBody>
          <a:bodyPr>
            <a:normAutofit/>
          </a:bodyPr>
          <a:lstStyle/>
          <a:p>
            <a:r>
              <a:rPr lang="en-US" sz="4600" dirty="0"/>
              <a:t>Easier if we separate policies from other functionality.</a:t>
            </a:r>
          </a:p>
        </p:txBody>
      </p:sp>
      <p:sp>
        <p:nvSpPr>
          <p:cNvPr id="4" name="Rectangle 3"/>
          <p:cNvSpPr/>
          <p:nvPr/>
        </p:nvSpPr>
        <p:spPr>
          <a:xfrm>
            <a:off x="4810125" y="2939405"/>
            <a:ext cx="3810000" cy="2857500"/>
          </a:xfrm>
          <a:prstGeom prst="rect">
            <a:avLst/>
          </a:prstGeom>
          <a:solidFill>
            <a:schemeClr val="bg1"/>
          </a:solidFill>
          <a:ln w="63500"/>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tx2"/>
              </a:solidFill>
            </a:endParaRPr>
          </a:p>
        </p:txBody>
      </p:sp>
      <p:sp>
        <p:nvSpPr>
          <p:cNvPr id="6" name="TextBox 5"/>
          <p:cNvSpPr txBox="1"/>
          <p:nvPr/>
        </p:nvSpPr>
        <p:spPr>
          <a:xfrm>
            <a:off x="4953000" y="3383905"/>
            <a:ext cx="2809875"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getLocation</a:t>
            </a:r>
            <a:r>
              <a:rPr lang="en-US" sz="2000" b="1" dirty="0">
                <a:solidFill>
                  <a:schemeClr val="tx2"/>
                </a:solidFill>
                <a:latin typeface="Courier New" pitchFamily="49" charset="0"/>
                <a:cs typeface="Courier New" pitchFamily="49" charset="0"/>
              </a:rPr>
              <a:t>(user)</a:t>
            </a:r>
          </a:p>
        </p:txBody>
      </p:sp>
      <p:sp>
        <p:nvSpPr>
          <p:cNvPr id="7" name="TextBox 6"/>
          <p:cNvSpPr txBox="1"/>
          <p:nvPr/>
        </p:nvSpPr>
        <p:spPr>
          <a:xfrm>
            <a:off x="4953000" y="4103093"/>
            <a:ext cx="3524250"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findAllUsers</a:t>
            </a:r>
            <a:r>
              <a:rPr lang="en-US" sz="2000" b="1" dirty="0">
                <a:solidFill>
                  <a:schemeClr val="tx2"/>
                </a:solidFill>
                <a:latin typeface="Courier New" pitchFamily="49" charset="0"/>
                <a:cs typeface="Courier New" pitchFamily="49" charset="0"/>
              </a:rPr>
              <a:t>(location)</a:t>
            </a:r>
          </a:p>
        </p:txBody>
      </p:sp>
      <p:sp>
        <p:nvSpPr>
          <p:cNvPr id="8" name="TextBox 7"/>
          <p:cNvSpPr txBox="1"/>
          <p:nvPr/>
        </p:nvSpPr>
        <p:spPr>
          <a:xfrm>
            <a:off x="4953000" y="4865093"/>
            <a:ext cx="3524250" cy="372410"/>
          </a:xfrm>
          <a:prstGeom prst="rect">
            <a:avLst/>
          </a:prstGeom>
          <a:noFill/>
        </p:spPr>
        <p:txBody>
          <a:bodyPr wrap="square" lIns="64008" tIns="32004" rIns="64008" bIns="32004" rtlCol="0">
            <a:spAutoFit/>
          </a:bodyPr>
          <a:lstStyle/>
          <a:p>
            <a:r>
              <a:rPr lang="en-US" sz="2000" b="1" dirty="0" err="1">
                <a:solidFill>
                  <a:schemeClr val="tx2"/>
                </a:solidFill>
                <a:latin typeface="Courier New" pitchFamily="49" charset="0"/>
                <a:cs typeface="Courier New" pitchFamily="49" charset="0"/>
              </a:rPr>
              <a:t>findTopLocations</a:t>
            </a:r>
            <a:r>
              <a:rPr lang="en-US" sz="2000" b="1" dirty="0">
                <a:solidFill>
                  <a:schemeClr val="tx2"/>
                </a:solidFill>
                <a:latin typeface="Courier New" pitchFamily="49" charset="0"/>
                <a:cs typeface="Courier New" pitchFamily="49" charset="0"/>
              </a:rPr>
              <a:t>()</a:t>
            </a:r>
          </a:p>
        </p:txBody>
      </p:sp>
      <p:sp>
        <p:nvSpPr>
          <p:cNvPr id="11" name="AutoShape 6" descr="http://www.clker.com/cliparts/W/0/g/a/W/E/map-pin-red.svg"/>
          <p:cNvSpPr>
            <a:spLocks noChangeAspect="1" noChangeArrowheads="1"/>
          </p:cNvSpPr>
          <p:nvPr/>
        </p:nvSpPr>
        <p:spPr bwMode="auto">
          <a:xfrm>
            <a:off x="192485" y="-2043907"/>
            <a:ext cx="4065984" cy="45323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4008" tIns="32004" rIns="64008" bIns="32004" numCol="1" anchor="t" anchorCtr="0" compatLnSpc="1">
            <a:prstTxWarp prst="textNoShape">
              <a:avLst/>
            </a:prstTxWarp>
          </a:bodyPr>
          <a:lstStyle/>
          <a:p>
            <a:endParaRPr lang="en-US"/>
          </a:p>
        </p:txBody>
      </p:sp>
      <p:sp>
        <p:nvSpPr>
          <p:cNvPr id="12" name="Line Callout 1 11"/>
          <p:cNvSpPr/>
          <p:nvPr/>
        </p:nvSpPr>
        <p:spPr>
          <a:xfrm>
            <a:off x="1987351" y="3210127"/>
            <a:ext cx="2128243" cy="1951778"/>
          </a:xfrm>
          <a:prstGeom prst="borderCallout1">
            <a:avLst>
              <a:gd name="adj1" fmla="val 58743"/>
              <a:gd name="adj2" fmla="val -8719"/>
              <a:gd name="adj3" fmla="val 86790"/>
              <a:gd name="adj4" fmla="val -30450"/>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r>
              <a:rPr lang="en-US" sz="2500" dirty="0">
                <a:solidFill>
                  <a:schemeClr val="tx1"/>
                </a:solidFill>
              </a:rPr>
              <a:t>Only friends can see GPS location.</a:t>
            </a:r>
          </a:p>
        </p:txBody>
      </p:sp>
      <p:sp>
        <p:nvSpPr>
          <p:cNvPr id="16" name="TextBox 15"/>
          <p:cNvSpPr txBox="1"/>
          <p:nvPr/>
        </p:nvSpPr>
        <p:spPr>
          <a:xfrm>
            <a:off x="380999" y="2222500"/>
            <a:ext cx="3952875" cy="495520"/>
          </a:xfrm>
          <a:prstGeom prst="rect">
            <a:avLst/>
          </a:prstGeom>
          <a:noFill/>
        </p:spPr>
        <p:txBody>
          <a:bodyPr wrap="square" lIns="64008" tIns="32004" rIns="64008" bIns="32004" rtlCol="0">
            <a:spAutoFit/>
          </a:bodyPr>
          <a:lstStyle/>
          <a:p>
            <a:pPr algn="ctr"/>
            <a:r>
              <a:rPr lang="en-US" sz="2800" b="1" dirty="0"/>
              <a:t>Policy Implementation</a:t>
            </a:r>
          </a:p>
        </p:txBody>
      </p:sp>
      <p:sp>
        <p:nvSpPr>
          <p:cNvPr id="17" name="TextBox 16"/>
          <p:cNvSpPr txBox="1"/>
          <p:nvPr/>
        </p:nvSpPr>
        <p:spPr>
          <a:xfrm>
            <a:off x="4810125" y="2222500"/>
            <a:ext cx="3810000" cy="495520"/>
          </a:xfrm>
          <a:prstGeom prst="rect">
            <a:avLst/>
          </a:prstGeom>
          <a:noFill/>
        </p:spPr>
        <p:txBody>
          <a:bodyPr wrap="square" lIns="64008" tIns="32004" rIns="64008" bIns="32004" rtlCol="0">
            <a:spAutoFit/>
          </a:bodyPr>
          <a:lstStyle/>
          <a:p>
            <a:pPr algn="ctr"/>
            <a:r>
              <a:rPr lang="en-US" sz="2800" b="1" dirty="0"/>
              <a:t>Other Implementation</a:t>
            </a:r>
          </a:p>
        </p:txBody>
      </p:sp>
      <p:sp>
        <p:nvSpPr>
          <p:cNvPr id="13" name="Rectangle 12"/>
          <p:cNvSpPr/>
          <p:nvPr/>
        </p:nvSpPr>
        <p:spPr>
          <a:xfrm>
            <a:off x="4962525" y="3962400"/>
            <a:ext cx="3514725" cy="1447800"/>
          </a:xfrm>
          <a:prstGeom prst="rect">
            <a:avLst/>
          </a:prstGeom>
          <a:no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4400" dirty="0">
              <a:solidFill>
                <a:schemeClr val="tx2"/>
              </a:solidFill>
            </a:endParaRPr>
          </a:p>
        </p:txBody>
      </p:sp>
    </p:spTree>
    <p:extLst>
      <p:ext uri="{BB962C8B-B14F-4D97-AF65-F5344CB8AC3E}">
        <p14:creationId xmlns:p14="http://schemas.microsoft.com/office/powerpoint/2010/main" val="10090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057400" y="1033552"/>
            <a:ext cx="5029200" cy="1446550"/>
          </a:xfrm>
          <a:prstGeom prst="rect">
            <a:avLst/>
          </a:prstGeom>
          <a:noFill/>
        </p:spPr>
        <p:txBody>
          <a:bodyPr wrap="square" rtlCol="0">
            <a:spAutoFit/>
          </a:bodyPr>
          <a:lstStyle/>
          <a:p>
            <a:pPr algn="ctr"/>
            <a:r>
              <a:rPr lang="en-US" sz="8800" dirty="0" smtClean="0">
                <a:latin typeface="Helvetica" pitchFamily="34" charset="0"/>
                <a:sym typeface="Symbol"/>
              </a:rPr>
              <a:t>   |   </a:t>
            </a:r>
            <a:endParaRPr lang="en-US" sz="8800" dirty="0">
              <a:latin typeface="Helvetica" pitchFamily="34" charset="0"/>
            </a:endParaRPr>
          </a:p>
        </p:txBody>
      </p:sp>
      <p:sp>
        <p:nvSpPr>
          <p:cNvPr id="24" name="Rectangle 23"/>
          <p:cNvSpPr/>
          <p:nvPr/>
        </p:nvSpPr>
        <p:spPr>
          <a:xfrm>
            <a:off x="2743200" y="3048000"/>
            <a:ext cx="3657600" cy="685800"/>
          </a:xfrm>
          <a:prstGeom prst="rect">
            <a:avLst/>
          </a:prstGeom>
          <a:solidFill>
            <a:schemeClr val="bg1"/>
          </a:solidFill>
          <a:ln w="635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2000" dirty="0" err="1" smtClean="0">
                <a:solidFill>
                  <a:schemeClr val="tx2"/>
                </a:solidFill>
                <a:latin typeface="Courier New" pitchFamily="49" charset="0"/>
                <a:cs typeface="Courier New" pitchFamily="49" charset="0"/>
              </a:rPr>
              <a:t>findAllUsers</a:t>
            </a:r>
            <a:r>
              <a:rPr lang="en-US" sz="2000" dirty="0" smtClean="0">
                <a:solidFill>
                  <a:schemeClr val="tx2"/>
                </a:solidFill>
                <a:latin typeface="Courier New" pitchFamily="49" charset="0"/>
                <a:cs typeface="Courier New" pitchFamily="49" charset="0"/>
              </a:rPr>
              <a:t>(MIT)</a:t>
            </a:r>
            <a:endParaRPr lang="en-US" sz="2000" dirty="0">
              <a:solidFill>
                <a:schemeClr val="tx2"/>
              </a:solidFill>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The Jeeves Language</a:t>
            </a:r>
            <a:endParaRPr lang="en-US" dirty="0"/>
          </a:p>
        </p:txBody>
      </p:sp>
      <p:sp>
        <p:nvSpPr>
          <p:cNvPr id="17" name="Down Arrow 16"/>
          <p:cNvSpPr/>
          <p:nvPr/>
        </p:nvSpPr>
        <p:spPr>
          <a:xfrm rot="2400657">
            <a:off x="3118801" y="4409798"/>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18" name="Down Arrow 17"/>
          <p:cNvSpPr/>
          <p:nvPr/>
        </p:nvSpPr>
        <p:spPr>
          <a:xfrm rot="19449904">
            <a:off x="5614980" y="4408172"/>
            <a:ext cx="418371" cy="609600"/>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0" name="TextBox 19"/>
          <p:cNvSpPr txBox="1"/>
          <p:nvPr/>
        </p:nvSpPr>
        <p:spPr>
          <a:xfrm>
            <a:off x="5791200" y="1981200"/>
            <a:ext cx="685800" cy="646331"/>
          </a:xfrm>
          <a:prstGeom prst="rect">
            <a:avLst/>
          </a:prstGeom>
          <a:noFill/>
        </p:spPr>
        <p:txBody>
          <a:bodyPr wrap="square" rtlCol="0">
            <a:spAutoFit/>
          </a:bodyPr>
          <a:lstStyle/>
          <a:p>
            <a:r>
              <a:rPr lang="en-US" sz="3600" i="1" dirty="0" smtClean="0">
                <a:latin typeface="Helvetica" pitchFamily="34" charset="0"/>
              </a:rPr>
              <a:t>k</a:t>
            </a:r>
            <a:endParaRPr lang="en-US" sz="3600" i="1" dirty="0">
              <a:latin typeface="Helvetica" pitchFamily="34" charset="0"/>
            </a:endParaRPr>
          </a:p>
        </p:txBody>
      </p:sp>
      <p:pic>
        <p:nvPicPr>
          <p:cNvPr id="32" name="Picture 8" descr="https://encrypted-tbn2.gstatic.com/images?q=tbn:ANd9GcRUH1wPdyDsx6byOWO4KUH-CfXmFwqEN8Ws5sqQC3hg6ixOND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3308" y="1558076"/>
            <a:ext cx="680092" cy="69807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people.csail.mit.edu/jeanyang/images/jeanyang_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5061237"/>
            <a:ext cx="955961" cy="95427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ttp://people.csail.mit.edu/rishabh/website/wp-content/uploads/rishabh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4400" y="3886200"/>
            <a:ext cx="584765" cy="72032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5476131" y="5131573"/>
            <a:ext cx="3429000" cy="830997"/>
          </a:xfrm>
          <a:prstGeom prst="rect">
            <a:avLst/>
          </a:prstGeom>
          <a:noFill/>
        </p:spPr>
        <p:txBody>
          <a:bodyPr wrap="square" rtlCol="0">
            <a:spAutoFit/>
          </a:bodyPr>
          <a:lstStyle/>
          <a:p>
            <a:r>
              <a:rPr lang="en-US" sz="2400" i="1" dirty="0" smtClean="0">
                <a:latin typeface="Helvetica" pitchFamily="34" charset="0"/>
                <a:sym typeface="Mathematica1"/>
              </a:rPr>
              <a:t>You have no friends in this location.</a:t>
            </a:r>
            <a:endParaRPr lang="en-US" sz="2400" i="1" dirty="0">
              <a:latin typeface="Helvetica" pitchFamily="34" charset="0"/>
            </a:endParaRPr>
          </a:p>
        </p:txBody>
      </p:sp>
      <p:sp>
        <p:nvSpPr>
          <p:cNvPr id="43" name="Down Arrow 42"/>
          <p:cNvSpPr/>
          <p:nvPr/>
        </p:nvSpPr>
        <p:spPr>
          <a:xfrm>
            <a:off x="4343400" y="2514600"/>
            <a:ext cx="418371" cy="445772"/>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44" name="Footer Placeholder 3"/>
          <p:cNvSpPr>
            <a:spLocks noGrp="1"/>
          </p:cNvSpPr>
          <p:nvPr>
            <p:ph type="ftr" sz="quarter" idx="11"/>
          </p:nvPr>
        </p:nvSpPr>
        <p:spPr>
          <a:xfrm>
            <a:off x="3124200" y="6356350"/>
            <a:ext cx="2895600" cy="365125"/>
          </a:xfrm>
        </p:spPr>
        <p:txBody>
          <a:bodyPr/>
          <a:lstStyle/>
          <a:p>
            <a:r>
              <a:rPr lang="en-US" dirty="0" smtClean="0"/>
              <a:t>Jean Yang / Jeeves</a:t>
            </a:r>
            <a:endParaRPr lang="en-US" dirty="0"/>
          </a:p>
        </p:txBody>
      </p:sp>
      <p:sp>
        <p:nvSpPr>
          <p:cNvPr id="45" name="Slide Number Placeholder 4"/>
          <p:cNvSpPr>
            <a:spLocks noGrp="1"/>
          </p:cNvSpPr>
          <p:nvPr>
            <p:ph type="sldNum" sz="quarter" idx="12"/>
          </p:nvPr>
        </p:nvSpPr>
        <p:spPr>
          <a:xfrm>
            <a:off x="6553200" y="6356350"/>
            <a:ext cx="2133600" cy="365125"/>
          </a:xfrm>
        </p:spPr>
        <p:txBody>
          <a:bodyPr/>
          <a:lstStyle/>
          <a:p>
            <a:fld id="{AE215CCB-3876-432A-9723-473B512A9DFC}" type="slidenum">
              <a:rPr lang="en-US" smtClean="0"/>
              <a:pPr/>
              <a:t>7</a:t>
            </a:fld>
            <a:endParaRPr lang="en-US" dirty="0"/>
          </a:p>
        </p:txBody>
      </p:sp>
      <p:sp>
        <p:nvSpPr>
          <p:cNvPr id="3" name="TextBox 2"/>
          <p:cNvSpPr txBox="1"/>
          <p:nvPr/>
        </p:nvSpPr>
        <p:spPr>
          <a:xfrm>
            <a:off x="6493165" y="1944469"/>
            <a:ext cx="2324675" cy="830997"/>
          </a:xfrm>
          <a:prstGeom prst="rect">
            <a:avLst/>
          </a:prstGeom>
          <a:noFill/>
        </p:spPr>
        <p:txBody>
          <a:bodyPr wrap="none" rtlCol="0">
            <a:spAutoFit/>
          </a:bodyPr>
          <a:lstStyle/>
          <a:p>
            <a:r>
              <a:rPr lang="en-US" sz="2400" dirty="0" smtClean="0">
                <a:solidFill>
                  <a:schemeClr val="accent3"/>
                </a:solidFill>
              </a:rPr>
              <a:t>Associated with</a:t>
            </a:r>
          </a:p>
          <a:p>
            <a:r>
              <a:rPr lang="en-US" sz="2400" dirty="0" smtClean="0">
                <a:solidFill>
                  <a:schemeClr val="accent3"/>
                </a:solidFill>
              </a:rPr>
              <a:t>policies.</a:t>
            </a:r>
            <a:endParaRPr lang="en-US" sz="2400" dirty="0">
              <a:solidFill>
                <a:schemeClr val="accent3"/>
              </a:solidFill>
            </a:endParaRPr>
          </a:p>
        </p:txBody>
      </p:sp>
      <p:pic>
        <p:nvPicPr>
          <p:cNvPr id="1026" name="Picture 2" descr="http://people.csail.mit.edu/fuming/files/fumi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173" y="3881882"/>
            <a:ext cx="748372" cy="7246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acsac.org/2007/weitzner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0467" y="5061237"/>
            <a:ext cx="632733" cy="9505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www.jewishvirtuallibrary.org/jsource/images/us-map2.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24400" y="1613996"/>
            <a:ext cx="951294" cy="595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41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4" grpId="0" animBg="1"/>
      <p:bldP spid="17" grpId="0" animBg="1"/>
      <p:bldP spid="18" grpId="0" animBg="1"/>
      <p:bldP spid="20" grpId="0"/>
      <p:bldP spid="41" grpId="0"/>
      <p:bldP spid="43"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380999" y="986135"/>
            <a:ext cx="8153401" cy="461665"/>
          </a:xfrm>
          <a:prstGeom prst="rect">
            <a:avLst/>
          </a:prstGeom>
        </p:spPr>
        <p:txBody>
          <a:bodyPr wrap="square">
            <a:spAutoFit/>
          </a:bodyPr>
          <a:lstStyle/>
          <a:p>
            <a:pPr marL="1588" indent="-1588"/>
            <a:r>
              <a:rPr lang="en-US" sz="2400" b="1" dirty="0" err="1" smtClean="0">
                <a:latin typeface="Helvetica" pitchFamily="34" charset="0"/>
                <a:cs typeface="Courier New" pitchFamily="49" charset="0"/>
              </a:rPr>
              <a:t>val</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loc</a:t>
            </a:r>
            <a:r>
              <a:rPr lang="en-US" sz="2400" dirty="0" smtClean="0">
                <a:latin typeface="Helvetica" pitchFamily="34" charset="0"/>
                <a:cs typeface="Courier New" pitchFamily="49" charset="0"/>
              </a:rPr>
              <a:t> = </a:t>
            </a:r>
            <a:r>
              <a:rPr lang="en-US" sz="2400" dirty="0" smtClean="0">
                <a:latin typeface="Helvetica" pitchFamily="34" charset="0"/>
                <a:cs typeface="Courier New" pitchFamily="49" charset="0"/>
                <a:sym typeface="Symbol"/>
              </a:rPr>
              <a:t></a:t>
            </a:r>
            <a:r>
              <a:rPr lang="en-US" sz="2400" dirty="0" err="1" smtClean="0">
                <a:latin typeface="Helvetica" pitchFamily="34" charset="0"/>
                <a:sym typeface="Mathematica1"/>
              </a:rPr>
              <a:t>gpsCoords</a:t>
            </a:r>
            <a:r>
              <a:rPr lang="en-US" sz="2400" dirty="0" smtClean="0">
                <a:latin typeface="Helvetica" pitchFamily="34" charset="0"/>
                <a:sym typeface="Mathematica1"/>
              </a:rPr>
              <a:t> | country(</a:t>
            </a:r>
            <a:r>
              <a:rPr lang="en-US" sz="2400" dirty="0" err="1" smtClean="0">
                <a:latin typeface="Helvetica" pitchFamily="34" charset="0"/>
                <a:sym typeface="Mathematica1"/>
              </a:rPr>
              <a:t>gpsCoords</a:t>
            </a:r>
            <a:r>
              <a:rPr lang="en-US" sz="2400" dirty="0" smtClean="0">
                <a:latin typeface="Helvetica" pitchFamily="34" charset="0"/>
                <a:sym typeface="Mathematica1"/>
              </a:rPr>
              <a:t>)</a:t>
            </a:r>
            <a:r>
              <a:rPr lang="en-US" sz="2400" dirty="0" smtClean="0">
                <a:latin typeface="Helvetica" pitchFamily="34" charset="0"/>
                <a:cs typeface="Courier New" pitchFamily="49" charset="0"/>
                <a:sym typeface="Symbol"/>
              </a:rPr>
              <a:t></a:t>
            </a:r>
            <a:r>
              <a:rPr lang="en-US" sz="2400" i="1" baseline="-25000" dirty="0" smtClean="0">
                <a:latin typeface="Helvetica" pitchFamily="34" charset="0"/>
                <a:sym typeface="Mathematica1"/>
              </a:rPr>
              <a:t>a</a:t>
            </a:r>
            <a:endParaRPr lang="en-US" sz="2400" i="1" baseline="-25000" dirty="0">
              <a:latin typeface="Helvetica" pitchFamily="34" charset="0"/>
            </a:endParaRPr>
          </a:p>
        </p:txBody>
      </p:sp>
      <p:sp>
        <p:nvSpPr>
          <p:cNvPr id="50" name="Rectangle 49"/>
          <p:cNvSpPr/>
          <p:nvPr/>
        </p:nvSpPr>
        <p:spPr>
          <a:xfrm>
            <a:off x="381000" y="605135"/>
            <a:ext cx="3657600" cy="461665"/>
          </a:xfrm>
          <a:prstGeom prst="rect">
            <a:avLst/>
          </a:prstGeom>
        </p:spPr>
        <p:txBody>
          <a:bodyPr wrap="square">
            <a:spAutoFit/>
          </a:bodyPr>
          <a:lstStyle/>
          <a:p>
            <a:pPr marL="1588" indent="-1588">
              <a:buNone/>
            </a:pPr>
            <a:r>
              <a:rPr lang="en-US" sz="2400" b="1" dirty="0" smtClean="0">
                <a:latin typeface="Helvetica" pitchFamily="34" charset="0"/>
                <a:cs typeface="Courier New" pitchFamily="49" charset="0"/>
              </a:rPr>
              <a:t>label</a:t>
            </a:r>
            <a:r>
              <a:rPr lang="en-US" sz="2400" dirty="0" smtClean="0">
                <a:latin typeface="Helvetica" pitchFamily="34" charset="0"/>
                <a:cs typeface="Courier New" pitchFamily="49" charset="0"/>
              </a:rPr>
              <a:t> a</a:t>
            </a:r>
            <a:endParaRPr lang="en-US" sz="2400" b="1" dirty="0" smtClean="0">
              <a:latin typeface="Helvetica" pitchFamily="34" charset="0"/>
              <a:cs typeface="Courier New" pitchFamily="49" charset="0"/>
            </a:endParaRPr>
          </a:p>
        </p:txBody>
      </p:sp>
      <p:sp>
        <p:nvSpPr>
          <p:cNvPr id="54" name="Rectangle 53"/>
          <p:cNvSpPr/>
          <p:nvPr/>
        </p:nvSpPr>
        <p:spPr>
          <a:xfrm>
            <a:off x="381000" y="4129206"/>
            <a:ext cx="6992170" cy="830997"/>
          </a:xfrm>
          <a:prstGeom prst="rect">
            <a:avLst/>
          </a:prstGeom>
        </p:spPr>
        <p:txBody>
          <a:bodyPr wrap="square">
            <a:spAutoFit/>
          </a:bodyPr>
          <a:lstStyle/>
          <a:p>
            <a:pPr marL="1588" indent="-1588">
              <a:buNone/>
            </a:pPr>
            <a:r>
              <a:rPr lang="en-US" sz="2400" b="1" dirty="0" smtClean="0">
                <a:solidFill>
                  <a:srgbClr val="C00000"/>
                </a:solidFill>
                <a:latin typeface="Helvetica" pitchFamily="34" charset="0"/>
                <a:cs typeface="Courier New" pitchFamily="49" charset="0"/>
              </a:rPr>
              <a:t>Core Functionality</a:t>
            </a:r>
          </a:p>
          <a:p>
            <a:pPr marL="1588" indent="-1588">
              <a:buNone/>
            </a:pPr>
            <a:r>
              <a:rPr lang="en-US" sz="2400" b="1" dirty="0" err="1" smtClean="0">
                <a:latin typeface="Helvetica" pitchFamily="34" charset="0"/>
                <a:cs typeface="Courier New" pitchFamily="49" charset="0"/>
              </a:rPr>
              <a:t>val</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msg</a:t>
            </a:r>
            <a:r>
              <a:rPr lang="en-US" sz="2400" dirty="0" smtClean="0">
                <a:latin typeface="Helvetica" pitchFamily="34" charset="0"/>
                <a:cs typeface="Courier New" pitchFamily="49" charset="0"/>
              </a:rPr>
              <a:t> = “Jean’s location is ” + </a:t>
            </a:r>
            <a:r>
              <a:rPr lang="en-US" sz="2400" dirty="0" err="1" smtClean="0">
                <a:latin typeface="Helvetica" pitchFamily="34" charset="0"/>
                <a:cs typeface="Courier New" pitchFamily="49" charset="0"/>
              </a:rPr>
              <a:t>asStr</a:t>
            </a:r>
            <a:r>
              <a:rPr lang="en-US" sz="2400" dirty="0" smtClean="0">
                <a:latin typeface="Helvetica" pitchFamily="34" charset="0"/>
                <a:cs typeface="Courier New" pitchFamily="49" charset="0"/>
              </a:rPr>
              <a:t>(</a:t>
            </a:r>
            <a:r>
              <a:rPr lang="en-US" sz="2400" dirty="0" err="1" smtClean="0">
                <a:latin typeface="Helvetica" pitchFamily="34" charset="0"/>
                <a:cs typeface="Courier New" pitchFamily="49" charset="0"/>
              </a:rPr>
              <a:t>loc</a:t>
            </a:r>
            <a:r>
              <a:rPr lang="en-US" sz="2400" dirty="0" smtClean="0">
                <a:latin typeface="Helvetica" pitchFamily="34" charset="0"/>
                <a:cs typeface="Courier New" pitchFamily="49" charset="0"/>
              </a:rPr>
              <a:t>)</a:t>
            </a:r>
          </a:p>
        </p:txBody>
      </p:sp>
      <p:sp>
        <p:nvSpPr>
          <p:cNvPr id="58" name="Rectangle 57"/>
          <p:cNvSpPr/>
          <p:nvPr/>
        </p:nvSpPr>
        <p:spPr>
          <a:xfrm>
            <a:off x="417870" y="5200471"/>
            <a:ext cx="8649930" cy="1200329"/>
          </a:xfrm>
          <a:prstGeom prst="rect">
            <a:avLst/>
          </a:prstGeom>
        </p:spPr>
        <p:txBody>
          <a:bodyPr wrap="square">
            <a:spAutoFit/>
          </a:bodyPr>
          <a:lstStyle/>
          <a:p>
            <a:pPr marL="1588" indent="-1588">
              <a:buNone/>
            </a:pPr>
            <a:r>
              <a:rPr lang="en-US" sz="2400" b="1" dirty="0" smtClean="0">
                <a:solidFill>
                  <a:srgbClr val="C00000"/>
                </a:solidFill>
                <a:latin typeface="Helvetica" pitchFamily="34" charset="0"/>
                <a:cs typeface="Courier New" pitchFamily="49" charset="0"/>
              </a:rPr>
              <a:t>Contextual Enforcement</a:t>
            </a:r>
          </a:p>
          <a:p>
            <a:pPr marL="1588" indent="-1588">
              <a:buNone/>
            </a:pPr>
            <a:r>
              <a:rPr lang="en-US" sz="2400" b="1" dirty="0" smtClean="0">
                <a:latin typeface="Helvetica" pitchFamily="34" charset="0"/>
                <a:cs typeface="Courier New" pitchFamily="49" charset="0"/>
              </a:rPr>
              <a:t>print</a:t>
            </a:r>
            <a:r>
              <a:rPr lang="en-US" sz="2400" dirty="0" smtClean="0">
                <a:latin typeface="Helvetica" pitchFamily="34" charset="0"/>
                <a:cs typeface="Courier New" pitchFamily="49" charset="0"/>
              </a:rPr>
              <a:t> {fuming}  </a:t>
            </a:r>
            <a:r>
              <a:rPr lang="en-US" sz="2400" dirty="0" err="1" smtClean="0">
                <a:latin typeface="Helvetica" pitchFamily="34" charset="0"/>
                <a:cs typeface="Courier New" pitchFamily="49" charset="0"/>
              </a:rPr>
              <a:t>msg</a:t>
            </a:r>
            <a:r>
              <a:rPr lang="en-US" sz="2400" dirty="0" smtClean="0">
                <a:latin typeface="Helvetica" pitchFamily="34" charset="0"/>
                <a:cs typeface="Courier New" pitchFamily="49" charset="0"/>
              </a:rPr>
              <a:t> </a:t>
            </a:r>
            <a:r>
              <a:rPr lang="en-US" sz="2400" i="1" dirty="0" smtClean="0">
                <a:solidFill>
                  <a:schemeClr val="accent3">
                    <a:lumMod val="75000"/>
                  </a:schemeClr>
                </a:solidFill>
                <a:latin typeface="Helvetica" pitchFamily="34" charset="0"/>
                <a:cs typeface="Courier New" pitchFamily="49" charset="0"/>
              </a:rPr>
              <a:t>“Jean’s location is  N 42</a:t>
            </a:r>
            <a:r>
              <a:rPr lang="en-US" sz="2400" i="1" dirty="0" smtClean="0">
                <a:solidFill>
                  <a:schemeClr val="accent3">
                    <a:lumMod val="75000"/>
                  </a:schemeClr>
                </a:solidFill>
                <a:latin typeface="Helvetica" pitchFamily="34" charset="0"/>
                <a:cs typeface="Courier New" pitchFamily="49" charset="0"/>
                <a:sym typeface="Symbol"/>
              </a:rPr>
              <a:t></a:t>
            </a:r>
            <a:r>
              <a:rPr lang="en-US" sz="2400" i="1" dirty="0" smtClean="0">
                <a:solidFill>
                  <a:schemeClr val="accent3">
                    <a:lumMod val="75000"/>
                  </a:schemeClr>
                </a:solidFill>
                <a:latin typeface="Helvetica" pitchFamily="34" charset="0"/>
                <a:cs typeface="Courier New" pitchFamily="49" charset="0"/>
              </a:rPr>
              <a:t>, W 71</a:t>
            </a:r>
            <a:r>
              <a:rPr lang="en-US" sz="2400" i="1" dirty="0" smtClean="0">
                <a:solidFill>
                  <a:schemeClr val="accent3">
                    <a:lumMod val="75000"/>
                  </a:schemeClr>
                </a:solidFill>
                <a:latin typeface="Helvetica" pitchFamily="34" charset="0"/>
                <a:cs typeface="Courier New" pitchFamily="49" charset="0"/>
                <a:sym typeface="Symbol"/>
              </a:rPr>
              <a:t>.</a:t>
            </a:r>
            <a:r>
              <a:rPr lang="en-US" sz="2400" i="1" dirty="0" smtClean="0">
                <a:solidFill>
                  <a:schemeClr val="accent3">
                    <a:lumMod val="75000"/>
                  </a:schemeClr>
                </a:solidFill>
                <a:latin typeface="Helvetica" pitchFamily="34" charset="0"/>
                <a:cs typeface="Courier New" pitchFamily="49" charset="0"/>
              </a:rPr>
              <a:t>”</a:t>
            </a:r>
            <a:endParaRPr lang="en-US" sz="2800" i="1" dirty="0" smtClean="0">
              <a:solidFill>
                <a:schemeClr val="accent3">
                  <a:lumMod val="75000"/>
                </a:schemeClr>
              </a:solidFill>
              <a:latin typeface="Helvetica" pitchFamily="34" charset="0"/>
              <a:cs typeface="Courier New" pitchFamily="49" charset="0"/>
            </a:endParaRPr>
          </a:p>
          <a:p>
            <a:pPr marL="1588" indent="-1588">
              <a:buNone/>
            </a:pPr>
            <a:r>
              <a:rPr lang="en-US" sz="2400" b="1" dirty="0" smtClean="0">
                <a:latin typeface="Helvetica" pitchFamily="34" charset="0"/>
                <a:cs typeface="Courier New" pitchFamily="49" charset="0"/>
              </a:rPr>
              <a:t>print</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rishabh</a:t>
            </a:r>
            <a:r>
              <a:rPr lang="en-US" sz="2400" dirty="0" smtClean="0">
                <a:latin typeface="Helvetica" pitchFamily="34" charset="0"/>
                <a:cs typeface="Courier New" pitchFamily="49" charset="0"/>
              </a:rPr>
              <a:t>} </a:t>
            </a:r>
            <a:r>
              <a:rPr lang="en-US" sz="2400" dirty="0" err="1" smtClean="0">
                <a:latin typeface="Helvetica" pitchFamily="34" charset="0"/>
                <a:cs typeface="Courier New" pitchFamily="49" charset="0"/>
              </a:rPr>
              <a:t>msg</a:t>
            </a:r>
            <a:r>
              <a:rPr lang="en-US" sz="2400" dirty="0" smtClean="0">
                <a:latin typeface="Helvetica" pitchFamily="34" charset="0"/>
                <a:cs typeface="Courier New" pitchFamily="49" charset="0"/>
              </a:rPr>
              <a:t> </a:t>
            </a:r>
            <a:r>
              <a:rPr lang="en-US" sz="2400" i="1" dirty="0" smtClean="0">
                <a:solidFill>
                  <a:schemeClr val="accent3">
                    <a:lumMod val="75000"/>
                  </a:schemeClr>
                </a:solidFill>
                <a:latin typeface="Helvetica" pitchFamily="34" charset="0"/>
                <a:cs typeface="Courier New" pitchFamily="49" charset="0"/>
              </a:rPr>
              <a:t>“Jean’s location is in the United States.”</a:t>
            </a:r>
            <a:endParaRPr lang="en-US" sz="2800" b="1" dirty="0" smtClean="0">
              <a:solidFill>
                <a:schemeClr val="accent3">
                  <a:lumMod val="75000"/>
                </a:schemeClr>
              </a:solidFill>
              <a:latin typeface="Helvetica" pitchFamily="34" charset="0"/>
              <a:cs typeface="Courier New" pitchFamily="49" charset="0"/>
            </a:endParaRPr>
          </a:p>
        </p:txBody>
      </p:sp>
      <p:sp>
        <p:nvSpPr>
          <p:cNvPr id="71" name="TextBox 70"/>
          <p:cNvSpPr txBox="1"/>
          <p:nvPr/>
        </p:nvSpPr>
        <p:spPr>
          <a:xfrm>
            <a:off x="381000" y="2136338"/>
            <a:ext cx="6169742" cy="830997"/>
          </a:xfrm>
          <a:prstGeom prst="rect">
            <a:avLst/>
          </a:prstGeom>
          <a:noFill/>
        </p:spPr>
        <p:txBody>
          <a:bodyPr wrap="square" rtlCol="0">
            <a:spAutoFit/>
          </a:bodyPr>
          <a:lstStyle/>
          <a:p>
            <a:r>
              <a:rPr lang="en-US" sz="2400" b="1" dirty="0" smtClean="0">
                <a:solidFill>
                  <a:srgbClr val="C00000"/>
                </a:solidFill>
                <a:latin typeface="Helvetica" pitchFamily="34" charset="0"/>
                <a:sym typeface="Mathematica1"/>
              </a:rPr>
              <a:t>Policies</a:t>
            </a:r>
          </a:p>
          <a:p>
            <a:r>
              <a:rPr lang="en-US" sz="2400" b="1" dirty="0" smtClean="0">
                <a:latin typeface="Helvetica" pitchFamily="34" charset="0"/>
                <a:sym typeface="Mathematica1"/>
              </a:rPr>
              <a:t>restrict </a:t>
            </a:r>
            <a:r>
              <a:rPr lang="en-US" sz="2400" dirty="0">
                <a:latin typeface="Helvetica" pitchFamily="34" charset="0"/>
                <a:sym typeface="Mathematica1"/>
              </a:rPr>
              <a:t>a</a:t>
            </a:r>
            <a:r>
              <a:rPr lang="en-US" sz="2400" dirty="0" smtClean="0">
                <a:latin typeface="Helvetica" pitchFamily="34" charset="0"/>
                <a:sym typeface="Mathematica1"/>
              </a:rPr>
              <a:t>: </a:t>
            </a:r>
            <a:r>
              <a:rPr lang="en-US" sz="2400" dirty="0" smtClean="0">
                <a:latin typeface="Symbol" pitchFamily="18" charset="2"/>
                <a:sym typeface="Mathematica1"/>
              </a:rPr>
              <a:t>l</a:t>
            </a:r>
            <a:r>
              <a:rPr lang="en-US" sz="2400" dirty="0" smtClean="0">
                <a:latin typeface="Helvetica" pitchFamily="34" charset="0"/>
                <a:sym typeface="Mathematica1"/>
              </a:rPr>
              <a:t>oc.(</a:t>
            </a:r>
            <a:r>
              <a:rPr lang="en-US" sz="2400" dirty="0" err="1" smtClean="0">
                <a:latin typeface="Helvetica" pitchFamily="34" charset="0"/>
                <a:sym typeface="Mathematica1"/>
              </a:rPr>
              <a:t>isNear</a:t>
            </a:r>
            <a:r>
              <a:rPr lang="en-US" sz="2400" dirty="0" smtClean="0">
                <a:latin typeface="Helvetica" pitchFamily="34" charset="0"/>
                <a:sym typeface="Mathematica1"/>
              </a:rPr>
              <a:t>(</a:t>
            </a:r>
            <a:r>
              <a:rPr lang="en-US" sz="2400" dirty="0" err="1" smtClean="0">
                <a:latin typeface="Helvetica" pitchFamily="34" charset="0"/>
                <a:sym typeface="Mathematica1"/>
              </a:rPr>
              <a:t>oc</a:t>
            </a:r>
            <a:r>
              <a:rPr lang="en-US" sz="2400" dirty="0" smtClean="0">
                <a:latin typeface="Helvetica" pitchFamily="34" charset="0"/>
                <a:sym typeface="Mathematica1"/>
              </a:rPr>
              <a:t>, jean))</a:t>
            </a:r>
            <a:endParaRPr lang="en-US" sz="2400" dirty="0">
              <a:latin typeface="Helvetica" pitchFamily="34" charset="0"/>
            </a:endParaRPr>
          </a:p>
        </p:txBody>
      </p:sp>
      <p:sp>
        <p:nvSpPr>
          <p:cNvPr id="23" name="TextBox 22"/>
          <p:cNvSpPr txBox="1"/>
          <p:nvPr/>
        </p:nvSpPr>
        <p:spPr>
          <a:xfrm>
            <a:off x="1676400" y="597932"/>
            <a:ext cx="2133600" cy="461665"/>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rPr>
              <a:t>{ </a:t>
            </a:r>
            <a:r>
              <a:rPr lang="en-US" sz="2400" b="1" dirty="0" smtClean="0">
                <a:solidFill>
                  <a:schemeClr val="accent3">
                    <a:lumMod val="75000"/>
                  </a:schemeClr>
                </a:solidFill>
                <a:latin typeface="Helvetica" pitchFamily="34" charset="0"/>
              </a:rPr>
              <a:t>low</a:t>
            </a:r>
            <a:r>
              <a:rPr lang="en-US" sz="2400" dirty="0" smtClean="0">
                <a:solidFill>
                  <a:schemeClr val="accent3">
                    <a:lumMod val="75000"/>
                  </a:schemeClr>
                </a:solidFill>
                <a:latin typeface="Helvetica" pitchFamily="34" charset="0"/>
              </a:rPr>
              <a:t>, </a:t>
            </a:r>
            <a:r>
              <a:rPr lang="en-US" sz="2400" b="1" dirty="0" smtClean="0">
                <a:solidFill>
                  <a:schemeClr val="accent3">
                    <a:lumMod val="75000"/>
                  </a:schemeClr>
                </a:solidFill>
                <a:latin typeface="Helvetica" pitchFamily="34" charset="0"/>
              </a:rPr>
              <a:t>high</a:t>
            </a:r>
            <a:r>
              <a:rPr lang="en-US" sz="2400" dirty="0" smtClean="0">
                <a:solidFill>
                  <a:schemeClr val="accent3">
                    <a:lumMod val="75000"/>
                  </a:schemeClr>
                </a:solidFill>
                <a:latin typeface="Helvetica" pitchFamily="34" charset="0"/>
              </a:rPr>
              <a:t> }</a:t>
            </a:r>
            <a:endParaRPr lang="en-US" sz="2400" dirty="0">
              <a:solidFill>
                <a:schemeClr val="accent3">
                  <a:lumMod val="75000"/>
                </a:schemeClr>
              </a:solidFill>
              <a:latin typeface="Helvetica" pitchFamily="34" charset="0"/>
            </a:endParaRPr>
          </a:p>
        </p:txBody>
      </p:sp>
      <p:sp>
        <p:nvSpPr>
          <p:cNvPr id="3" name="Slide Number Placeholder 2"/>
          <p:cNvSpPr>
            <a:spLocks noGrp="1"/>
          </p:cNvSpPr>
          <p:nvPr>
            <p:ph type="sldNum" sz="quarter" idx="12"/>
          </p:nvPr>
        </p:nvSpPr>
        <p:spPr/>
        <p:txBody>
          <a:bodyPr/>
          <a:lstStyle/>
          <a:p>
            <a:fld id="{AE215CCB-3876-432A-9723-473B512A9DFC}" type="slidenum">
              <a:rPr lang="en-US" smtClean="0">
                <a:solidFill>
                  <a:schemeClr val="tx1"/>
                </a:solidFill>
              </a:rPr>
              <a:pPr/>
              <a:t>8</a:t>
            </a:fld>
            <a:endParaRPr lang="en-US" dirty="0">
              <a:solidFill>
                <a:schemeClr val="tx1"/>
              </a:solidFill>
            </a:endParaRPr>
          </a:p>
        </p:txBody>
      </p:sp>
      <p:sp>
        <p:nvSpPr>
          <p:cNvPr id="24" name="Rectangle 23"/>
          <p:cNvSpPr/>
          <p:nvPr/>
        </p:nvSpPr>
        <p:spPr>
          <a:xfrm>
            <a:off x="381000" y="221397"/>
            <a:ext cx="3657600" cy="461665"/>
          </a:xfrm>
          <a:prstGeom prst="rect">
            <a:avLst/>
          </a:prstGeom>
        </p:spPr>
        <p:txBody>
          <a:bodyPr wrap="square">
            <a:spAutoFit/>
          </a:bodyPr>
          <a:lstStyle/>
          <a:p>
            <a:pPr marL="1588" indent="-1588">
              <a:buNone/>
            </a:pPr>
            <a:r>
              <a:rPr lang="en-US" sz="2400" b="1" dirty="0" smtClean="0">
                <a:solidFill>
                  <a:srgbClr val="C00000"/>
                </a:solidFill>
                <a:latin typeface="Helvetica" pitchFamily="34" charset="0"/>
                <a:cs typeface="Courier New" pitchFamily="49" charset="0"/>
              </a:rPr>
              <a:t>Sensitive Values</a:t>
            </a:r>
          </a:p>
        </p:txBody>
      </p:sp>
      <p:sp>
        <p:nvSpPr>
          <p:cNvPr id="8" name="Footer Placeholder 7"/>
          <p:cNvSpPr>
            <a:spLocks noGrp="1"/>
          </p:cNvSpPr>
          <p:nvPr>
            <p:ph type="ftr" sz="quarter" idx="11"/>
          </p:nvPr>
        </p:nvSpPr>
        <p:spPr/>
        <p:txBody>
          <a:bodyPr/>
          <a:lstStyle/>
          <a:p>
            <a:r>
              <a:rPr lang="en-US" dirty="0" smtClean="0">
                <a:solidFill>
                  <a:schemeClr val="tx1"/>
                </a:solidFill>
              </a:rPr>
              <a:t>Jean Yang / Jeeves</a:t>
            </a:r>
            <a:endParaRPr lang="en-US" dirty="0">
              <a:solidFill>
                <a:schemeClr val="tx1"/>
              </a:solidFill>
            </a:endParaRPr>
          </a:p>
        </p:txBody>
      </p:sp>
      <p:sp>
        <p:nvSpPr>
          <p:cNvPr id="22" name="Oval 21"/>
          <p:cNvSpPr/>
          <p:nvPr/>
        </p:nvSpPr>
        <p:spPr>
          <a:xfrm>
            <a:off x="1525640" y="2583666"/>
            <a:ext cx="341260" cy="347686"/>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cxnSp>
        <p:nvCxnSpPr>
          <p:cNvPr id="25" name="Straight Connector 24"/>
          <p:cNvCxnSpPr>
            <a:stCxn id="22" idx="4"/>
          </p:cNvCxnSpPr>
          <p:nvPr/>
        </p:nvCxnSpPr>
        <p:spPr>
          <a:xfrm>
            <a:off x="1696270" y="2931352"/>
            <a:ext cx="0" cy="271786"/>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219200" y="3122473"/>
            <a:ext cx="1447800" cy="461665"/>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rPr>
              <a:t>Label.</a:t>
            </a:r>
            <a:endParaRPr lang="en-US" dirty="0">
              <a:solidFill>
                <a:schemeClr val="accent3">
                  <a:lumMod val="75000"/>
                </a:schemeClr>
              </a:solidFill>
              <a:latin typeface="Helvetica" pitchFamily="34" charset="0"/>
            </a:endParaRPr>
          </a:p>
        </p:txBody>
      </p:sp>
      <p:sp>
        <p:nvSpPr>
          <p:cNvPr id="32" name="Oval 31"/>
          <p:cNvSpPr/>
          <p:nvPr/>
        </p:nvSpPr>
        <p:spPr>
          <a:xfrm>
            <a:off x="6248400" y="1158367"/>
            <a:ext cx="341260" cy="347686"/>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cxnSp>
        <p:nvCxnSpPr>
          <p:cNvPr id="33" name="Straight Connector 32"/>
          <p:cNvCxnSpPr>
            <a:stCxn id="32" idx="4"/>
          </p:cNvCxnSpPr>
          <p:nvPr/>
        </p:nvCxnSpPr>
        <p:spPr>
          <a:xfrm>
            <a:off x="6419030" y="1506053"/>
            <a:ext cx="0" cy="24208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715000" y="1748135"/>
            <a:ext cx="1447800" cy="461665"/>
          </a:xfrm>
          <a:prstGeom prst="rect">
            <a:avLst/>
          </a:prstGeom>
          <a:noFill/>
        </p:spPr>
        <p:txBody>
          <a:bodyPr wrap="square" rtlCol="0">
            <a:spAutoFit/>
          </a:bodyPr>
          <a:lstStyle/>
          <a:p>
            <a:pPr algn="ctr"/>
            <a:r>
              <a:rPr lang="en-US" sz="2400" dirty="0" smtClean="0">
                <a:solidFill>
                  <a:schemeClr val="accent3">
                    <a:lumMod val="75000"/>
                  </a:schemeClr>
                </a:solidFill>
                <a:latin typeface="Helvetica" pitchFamily="34" charset="0"/>
              </a:rPr>
              <a:t>Label.</a:t>
            </a:r>
            <a:endParaRPr lang="en-US" dirty="0">
              <a:solidFill>
                <a:schemeClr val="accent3">
                  <a:lumMod val="75000"/>
                </a:schemeClr>
              </a:solidFill>
              <a:latin typeface="Helvetica" pitchFamily="34" charset="0"/>
            </a:endParaRPr>
          </a:p>
        </p:txBody>
      </p:sp>
      <p:cxnSp>
        <p:nvCxnSpPr>
          <p:cNvPr id="35" name="Straight Connector 34"/>
          <p:cNvCxnSpPr/>
          <p:nvPr/>
        </p:nvCxnSpPr>
        <p:spPr>
          <a:xfrm>
            <a:off x="2209800" y="2921968"/>
            <a:ext cx="0" cy="74283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50113" y="3588603"/>
            <a:ext cx="2378887" cy="461665"/>
          </a:xfrm>
          <a:prstGeom prst="rect">
            <a:avLst/>
          </a:prstGeom>
          <a:noFill/>
        </p:spPr>
        <p:txBody>
          <a:bodyPr wrap="square" rtlCol="0">
            <a:spAutoFit/>
          </a:bodyPr>
          <a:lstStyle/>
          <a:p>
            <a:r>
              <a:rPr lang="en-US" sz="2400" dirty="0" smtClean="0">
                <a:solidFill>
                  <a:schemeClr val="accent3">
                    <a:lumMod val="75000"/>
                  </a:schemeClr>
                </a:solidFill>
                <a:latin typeface="Helvetica" pitchFamily="34" charset="0"/>
              </a:rPr>
              <a:t>Output channel.</a:t>
            </a:r>
            <a:endParaRPr lang="en-US" dirty="0">
              <a:solidFill>
                <a:schemeClr val="accent3">
                  <a:lumMod val="75000"/>
                </a:schemeClr>
              </a:solidFill>
              <a:latin typeface="Helvetica" pitchFamily="34" charset="0"/>
            </a:endParaRPr>
          </a:p>
        </p:txBody>
      </p:sp>
      <p:cxnSp>
        <p:nvCxnSpPr>
          <p:cNvPr id="20" name="Straight Connector 19"/>
          <p:cNvCxnSpPr/>
          <p:nvPr/>
        </p:nvCxnSpPr>
        <p:spPr>
          <a:xfrm>
            <a:off x="4038600" y="2917503"/>
            <a:ext cx="0" cy="742835"/>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95600" y="3584138"/>
            <a:ext cx="2378887" cy="461665"/>
          </a:xfrm>
          <a:prstGeom prst="rect">
            <a:avLst/>
          </a:prstGeom>
          <a:noFill/>
        </p:spPr>
        <p:txBody>
          <a:bodyPr wrap="square" rtlCol="0">
            <a:spAutoFit/>
          </a:bodyPr>
          <a:lstStyle/>
          <a:p>
            <a:pPr algn="ctr"/>
            <a:r>
              <a:rPr lang="en-US" sz="2400" dirty="0" smtClean="0">
                <a:solidFill>
                  <a:schemeClr val="accent3">
                    <a:lumMod val="75000"/>
                  </a:schemeClr>
                </a:solidFill>
                <a:latin typeface="Helvetica" pitchFamily="34" charset="0"/>
              </a:rPr>
              <a:t>Predicate.</a:t>
            </a:r>
            <a:endParaRPr lang="en-US" dirty="0">
              <a:solidFill>
                <a:schemeClr val="accent3">
                  <a:lumMod val="75000"/>
                </a:schemeClr>
              </a:solidFill>
              <a:latin typeface="Helvetica" pitchFamily="34" charset="0"/>
            </a:endParaRPr>
          </a:p>
        </p:txBody>
      </p:sp>
      <p:cxnSp>
        <p:nvCxnSpPr>
          <p:cNvPr id="27" name="Straight Connector 26"/>
          <p:cNvCxnSpPr/>
          <p:nvPr/>
        </p:nvCxnSpPr>
        <p:spPr>
          <a:xfrm>
            <a:off x="2667000" y="1447800"/>
            <a:ext cx="0" cy="31828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600200" y="1748135"/>
            <a:ext cx="2209800" cy="461665"/>
          </a:xfrm>
          <a:prstGeom prst="rect">
            <a:avLst/>
          </a:prstGeom>
          <a:noFill/>
        </p:spPr>
        <p:txBody>
          <a:bodyPr wrap="square" rtlCol="0">
            <a:spAutoFit/>
          </a:bodyPr>
          <a:lstStyle/>
          <a:p>
            <a:pPr algn="ctr"/>
            <a:r>
              <a:rPr lang="en-US" sz="2400" dirty="0" smtClean="0">
                <a:solidFill>
                  <a:schemeClr val="accent3">
                    <a:lumMod val="75000"/>
                  </a:schemeClr>
                </a:solidFill>
                <a:latin typeface="Helvetica" pitchFamily="34" charset="0"/>
              </a:rPr>
              <a:t>High value.</a:t>
            </a:r>
            <a:endParaRPr lang="en-US" dirty="0">
              <a:solidFill>
                <a:schemeClr val="accent3">
                  <a:lumMod val="75000"/>
                </a:schemeClr>
              </a:solidFill>
              <a:latin typeface="Helvetica" pitchFamily="34" charset="0"/>
            </a:endParaRPr>
          </a:p>
        </p:txBody>
      </p:sp>
      <p:cxnSp>
        <p:nvCxnSpPr>
          <p:cNvPr id="29" name="Straight Connector 28"/>
          <p:cNvCxnSpPr/>
          <p:nvPr/>
        </p:nvCxnSpPr>
        <p:spPr>
          <a:xfrm>
            <a:off x="4876800" y="1447800"/>
            <a:ext cx="0" cy="31828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810000" y="1748135"/>
            <a:ext cx="2209800" cy="461665"/>
          </a:xfrm>
          <a:prstGeom prst="rect">
            <a:avLst/>
          </a:prstGeom>
          <a:noFill/>
        </p:spPr>
        <p:txBody>
          <a:bodyPr wrap="square" rtlCol="0">
            <a:spAutoFit/>
          </a:bodyPr>
          <a:lstStyle/>
          <a:p>
            <a:pPr algn="ctr"/>
            <a:r>
              <a:rPr lang="en-US" sz="2400" dirty="0" smtClean="0">
                <a:solidFill>
                  <a:schemeClr val="accent3">
                    <a:lumMod val="75000"/>
                  </a:schemeClr>
                </a:solidFill>
                <a:latin typeface="Helvetica" pitchFamily="34" charset="0"/>
              </a:rPr>
              <a:t>Low value.</a:t>
            </a:r>
            <a:endParaRPr lang="en-US" dirty="0">
              <a:solidFill>
                <a:schemeClr val="accent3">
                  <a:lumMod val="75000"/>
                </a:schemeClr>
              </a:solidFill>
              <a:latin typeface="Helvetica" pitchFamily="34" charset="0"/>
            </a:endParaRPr>
          </a:p>
        </p:txBody>
      </p:sp>
    </p:spTree>
    <p:custDataLst>
      <p:tags r:id="rId1"/>
    </p:custDataLst>
    <p:extLst>
      <p:ext uri="{BB962C8B-B14F-4D97-AF65-F5344CB8AC3E}">
        <p14:creationId xmlns:p14="http://schemas.microsoft.com/office/powerpoint/2010/main" val="1366927267"/>
      </p:ext>
    </p:extLst>
  </p:cSld>
  <p:clrMapOvr>
    <a:masterClrMapping/>
  </p:clrMapOvr>
  <mc:AlternateContent xmlns:mc="http://schemas.openxmlformats.org/markup-compatibility/2006" xmlns:p14="http://schemas.microsoft.com/office/powerpoint/2010/main">
    <mc:Choice Requires="p14">
      <p:transition spd="slow" p14:dur="2000" advTm="22434"/>
    </mc:Choice>
    <mc:Fallback xmlns="">
      <p:transition spd="slow" advTm="224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8" grpId="0"/>
      <p:bldP spid="71" grpId="0"/>
      <p:bldP spid="23" grpId="0"/>
      <p:bldP spid="22" grpId="0" animBg="1"/>
      <p:bldP spid="26" grpId="0"/>
      <p:bldP spid="32" grpId="0" animBg="1"/>
      <p:bldP spid="34" grpId="0"/>
      <p:bldP spid="36" grpId="0"/>
      <p:bldP spid="21" grpId="0"/>
      <p:bldP spid="28"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lowchart: Process 42"/>
          <p:cNvSpPr/>
          <p:nvPr/>
        </p:nvSpPr>
        <p:spPr>
          <a:xfrm>
            <a:off x="4800600" y="1371600"/>
            <a:ext cx="3810000" cy="3200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dirty="0">
              <a:solidFill>
                <a:schemeClr val="accent3">
                  <a:lumMod val="75000"/>
                </a:schemeClr>
              </a:solidFill>
            </a:endParaRPr>
          </a:p>
        </p:txBody>
      </p:sp>
      <p:sp>
        <p:nvSpPr>
          <p:cNvPr id="42" name="Flowchart: Process 41"/>
          <p:cNvSpPr/>
          <p:nvPr/>
        </p:nvSpPr>
        <p:spPr>
          <a:xfrm>
            <a:off x="533400" y="1371600"/>
            <a:ext cx="3810000" cy="32004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2400" dirty="0">
              <a:solidFill>
                <a:schemeClr val="accent3">
                  <a:lumMod val="75000"/>
                </a:schemeClr>
              </a:solidFill>
            </a:endParaRPr>
          </a:p>
        </p:txBody>
      </p:sp>
      <p:sp>
        <p:nvSpPr>
          <p:cNvPr id="2" name="Title 1"/>
          <p:cNvSpPr>
            <a:spLocks noGrp="1"/>
          </p:cNvSpPr>
          <p:nvPr>
            <p:ph type="title"/>
          </p:nvPr>
        </p:nvSpPr>
        <p:spPr/>
        <p:txBody>
          <a:bodyPr/>
          <a:lstStyle/>
          <a:p>
            <a:r>
              <a:rPr lang="en-US" dirty="0" smtClean="0"/>
              <a:t>Jeeves Execution</a:t>
            </a:r>
            <a:endParaRPr lang="en-US" dirty="0"/>
          </a:p>
        </p:txBody>
      </p:sp>
      <p:sp>
        <p:nvSpPr>
          <p:cNvPr id="6" name="Oval 5"/>
          <p:cNvSpPr/>
          <p:nvPr/>
        </p:nvSpPr>
        <p:spPr>
          <a:xfrm>
            <a:off x="6477000" y="1981201"/>
            <a:ext cx="5334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rPr>
              <a:t>=</a:t>
            </a:r>
            <a:endParaRPr lang="en-US" sz="2400" dirty="0">
              <a:solidFill>
                <a:schemeClr val="tx1"/>
              </a:solidFill>
              <a:latin typeface="Helvetica" pitchFamily="34" charset="0"/>
            </a:endParaRPr>
          </a:p>
        </p:txBody>
      </p:sp>
      <p:cxnSp>
        <p:nvCxnSpPr>
          <p:cNvPr id="9" name="Straight Connector 8"/>
          <p:cNvCxnSpPr>
            <a:stCxn id="5" idx="0"/>
            <a:endCxn id="6" idx="3"/>
          </p:cNvCxnSpPr>
          <p:nvPr/>
        </p:nvCxnSpPr>
        <p:spPr>
          <a:xfrm flipV="1">
            <a:off x="6070600" y="2436486"/>
            <a:ext cx="484515" cy="268614"/>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086600" y="2692399"/>
            <a:ext cx="533400" cy="5334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Helvetica" pitchFamily="34" charset="0"/>
              </a:rPr>
              <a:t>3</a:t>
            </a:r>
          </a:p>
        </p:txBody>
      </p:sp>
      <p:cxnSp>
        <p:nvCxnSpPr>
          <p:cNvPr id="12" name="Straight Connector 11"/>
          <p:cNvCxnSpPr>
            <a:stCxn id="11" idx="0"/>
            <a:endCxn id="6" idx="5"/>
          </p:cNvCxnSpPr>
          <p:nvPr/>
        </p:nvCxnSpPr>
        <p:spPr>
          <a:xfrm flipH="1" flipV="1">
            <a:off x="6932285" y="2436486"/>
            <a:ext cx="421015" cy="255913"/>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0600" y="1371600"/>
            <a:ext cx="3810000" cy="523220"/>
          </a:xfrm>
          <a:prstGeom prst="rect">
            <a:avLst/>
          </a:prstGeom>
          <a:noFill/>
        </p:spPr>
        <p:txBody>
          <a:bodyPr wrap="square" rtlCol="0">
            <a:spAutoFit/>
          </a:bodyPr>
          <a:lstStyle/>
          <a:p>
            <a:pPr algn="ctr"/>
            <a:r>
              <a:rPr lang="en-US" sz="2800" dirty="0" smtClean="0">
                <a:latin typeface="Helvetica" pitchFamily="34" charset="0"/>
                <a:sym typeface="Mathematica1"/>
              </a:rPr>
              <a:t>Faceted execution</a:t>
            </a:r>
            <a:endParaRPr lang="en-US" sz="2800" dirty="0">
              <a:latin typeface="Helvetica" pitchFamily="34" charset="0"/>
            </a:endParaRPr>
          </a:p>
        </p:txBody>
      </p:sp>
      <p:sp>
        <p:nvSpPr>
          <p:cNvPr id="3" name="Slide Number Placeholder 2"/>
          <p:cNvSpPr>
            <a:spLocks noGrp="1"/>
          </p:cNvSpPr>
          <p:nvPr>
            <p:ph type="sldNum" sz="quarter" idx="12"/>
          </p:nvPr>
        </p:nvSpPr>
        <p:spPr/>
        <p:txBody>
          <a:bodyPr/>
          <a:lstStyle/>
          <a:p>
            <a:fld id="{AE215CCB-3876-432A-9723-473B512A9DFC}" type="slidenum">
              <a:rPr lang="en-US" smtClean="0"/>
              <a:pPr/>
              <a:t>9</a:t>
            </a:fld>
            <a:endParaRPr lang="en-US" dirty="0"/>
          </a:p>
        </p:txBody>
      </p:sp>
      <p:sp>
        <p:nvSpPr>
          <p:cNvPr id="8" name="Footer Placeholder 7"/>
          <p:cNvSpPr>
            <a:spLocks noGrp="1"/>
          </p:cNvSpPr>
          <p:nvPr>
            <p:ph type="ftr" sz="quarter" idx="11"/>
          </p:nvPr>
        </p:nvSpPr>
        <p:spPr/>
        <p:txBody>
          <a:bodyPr/>
          <a:lstStyle/>
          <a:p>
            <a:r>
              <a:rPr lang="en-US" dirty="0" smtClean="0"/>
              <a:t>Jean Yang / Jeeves</a:t>
            </a:r>
            <a:endParaRPr lang="en-US" dirty="0"/>
          </a:p>
        </p:txBody>
      </p:sp>
      <p:sp>
        <p:nvSpPr>
          <p:cNvPr id="5" name="Flowchart: Alternate Process 4"/>
          <p:cNvSpPr/>
          <p:nvPr/>
        </p:nvSpPr>
        <p:spPr>
          <a:xfrm>
            <a:off x="5270500" y="2705100"/>
            <a:ext cx="16002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3 </a:t>
            </a:r>
            <a:r>
              <a:rPr lang="en-US" sz="2400" dirty="0">
                <a:solidFill>
                  <a:schemeClr val="tx1"/>
                </a:solidFill>
                <a:latin typeface="Helvetica" pitchFamily="34" charset="0"/>
                <a:sym typeface="Symbol"/>
              </a:rPr>
              <a:t>| </a:t>
            </a:r>
            <a:r>
              <a:rPr lang="en-US" sz="2400" dirty="0" smtClean="0">
                <a:solidFill>
                  <a:schemeClr val="tx1"/>
                </a:solidFill>
                <a:latin typeface="Helvetica" pitchFamily="34" charset="0"/>
                <a:sym typeface="Symbol"/>
              </a:rPr>
              <a:t>0</a:t>
            </a:r>
            <a:r>
              <a:rPr lang="en-US" sz="2400" i="1" baseline="-25000" dirty="0" smtClean="0">
                <a:solidFill>
                  <a:schemeClr val="tx1"/>
                </a:solidFill>
                <a:latin typeface="Helvetica" pitchFamily="34" charset="0"/>
                <a:sym typeface="Mathematica1"/>
              </a:rPr>
              <a:t> a</a:t>
            </a:r>
            <a:endParaRPr lang="en-US" sz="2400" dirty="0">
              <a:solidFill>
                <a:schemeClr val="tx1"/>
              </a:solidFill>
            </a:endParaRPr>
          </a:p>
        </p:txBody>
      </p:sp>
      <p:sp>
        <p:nvSpPr>
          <p:cNvPr id="28" name="Down Arrow 27"/>
          <p:cNvSpPr/>
          <p:nvPr/>
        </p:nvSpPr>
        <p:spPr>
          <a:xfrm>
            <a:off x="6592029" y="3352800"/>
            <a:ext cx="418371" cy="45720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29" name="Flowchart: Alternate Process 28"/>
          <p:cNvSpPr/>
          <p:nvPr/>
        </p:nvSpPr>
        <p:spPr>
          <a:xfrm>
            <a:off x="5486400" y="3886200"/>
            <a:ext cx="24384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true </a:t>
            </a:r>
            <a:r>
              <a:rPr lang="en-US" sz="2400" dirty="0">
                <a:solidFill>
                  <a:schemeClr val="tx1"/>
                </a:solidFill>
                <a:latin typeface="Helvetica" pitchFamily="34" charset="0"/>
                <a:sym typeface="Symbol"/>
              </a:rPr>
              <a:t>| </a:t>
            </a:r>
            <a:r>
              <a:rPr lang="en-US" sz="2400" dirty="0" smtClean="0">
                <a:solidFill>
                  <a:schemeClr val="tx1"/>
                </a:solidFill>
                <a:latin typeface="Helvetica" pitchFamily="34" charset="0"/>
                <a:sym typeface="Symbol"/>
              </a:rPr>
              <a:t>false</a:t>
            </a:r>
            <a:r>
              <a:rPr lang="en-US" sz="2400" i="1" baseline="-25000" dirty="0" smtClean="0">
                <a:solidFill>
                  <a:schemeClr val="tx1"/>
                </a:solidFill>
                <a:latin typeface="Helvetica" pitchFamily="34" charset="0"/>
                <a:sym typeface="Mathematica1"/>
              </a:rPr>
              <a:t> a</a:t>
            </a:r>
            <a:endParaRPr lang="en-US" sz="2400" dirty="0">
              <a:solidFill>
                <a:schemeClr val="tx1"/>
              </a:solidFill>
            </a:endParaRPr>
          </a:p>
        </p:txBody>
      </p:sp>
      <p:sp>
        <p:nvSpPr>
          <p:cNvPr id="31" name="TextBox 30"/>
          <p:cNvSpPr txBox="1"/>
          <p:nvPr/>
        </p:nvSpPr>
        <p:spPr>
          <a:xfrm>
            <a:off x="533400" y="1371600"/>
            <a:ext cx="3810000" cy="523220"/>
          </a:xfrm>
          <a:prstGeom prst="rect">
            <a:avLst/>
          </a:prstGeom>
          <a:noFill/>
        </p:spPr>
        <p:txBody>
          <a:bodyPr wrap="square" rtlCol="0">
            <a:spAutoFit/>
          </a:bodyPr>
          <a:lstStyle/>
          <a:p>
            <a:pPr algn="ctr"/>
            <a:r>
              <a:rPr lang="en-US" sz="2800" dirty="0" smtClean="0">
                <a:latin typeface="Helvetica" pitchFamily="34" charset="0"/>
                <a:sym typeface="Mathematica1"/>
              </a:rPr>
              <a:t>Storing policies</a:t>
            </a:r>
            <a:endParaRPr lang="en-US" sz="2800" dirty="0">
              <a:latin typeface="Helvetica" pitchFamily="34" charset="0"/>
            </a:endParaRPr>
          </a:p>
        </p:txBody>
      </p:sp>
      <p:sp>
        <p:nvSpPr>
          <p:cNvPr id="14" name="Flowchart: Process 13"/>
          <p:cNvSpPr/>
          <p:nvPr/>
        </p:nvSpPr>
        <p:spPr>
          <a:xfrm>
            <a:off x="685800" y="3200399"/>
            <a:ext cx="3505200" cy="1219201"/>
          </a:xfrm>
          <a:prstGeom prst="flowChartProcess">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solidFill>
                  <a:schemeClr val="accent3">
                    <a:lumMod val="75000"/>
                  </a:schemeClr>
                </a:solidFill>
              </a:rPr>
              <a:t>Policies</a:t>
            </a:r>
            <a:endParaRPr lang="en-US" sz="2400" dirty="0">
              <a:solidFill>
                <a:schemeClr val="accent3">
                  <a:lumMod val="75000"/>
                </a:schemeClr>
              </a:solidFill>
            </a:endParaRPr>
          </a:p>
        </p:txBody>
      </p:sp>
      <p:sp>
        <p:nvSpPr>
          <p:cNvPr id="33" name="Rectangle 32"/>
          <p:cNvSpPr/>
          <p:nvPr/>
        </p:nvSpPr>
        <p:spPr>
          <a:xfrm>
            <a:off x="685800" y="1981200"/>
            <a:ext cx="3657600" cy="461665"/>
          </a:xfrm>
          <a:prstGeom prst="rect">
            <a:avLst/>
          </a:prstGeom>
        </p:spPr>
        <p:txBody>
          <a:bodyPr wrap="square">
            <a:spAutoFit/>
          </a:bodyPr>
          <a:lstStyle/>
          <a:p>
            <a:pPr marL="1588" indent="-1588">
              <a:buNone/>
            </a:pPr>
            <a:r>
              <a:rPr lang="en-US" sz="2400" b="1" dirty="0" smtClean="0">
                <a:latin typeface="Helvetica" pitchFamily="34" charset="0"/>
                <a:cs typeface="Courier New" pitchFamily="49" charset="0"/>
              </a:rPr>
              <a:t>label</a:t>
            </a:r>
            <a:r>
              <a:rPr lang="en-US" sz="2400" dirty="0" smtClean="0">
                <a:latin typeface="Helvetica" pitchFamily="34" charset="0"/>
                <a:cs typeface="Courier New" pitchFamily="49" charset="0"/>
              </a:rPr>
              <a:t> a</a:t>
            </a:r>
            <a:endParaRPr lang="en-US" sz="2400" b="1" dirty="0" smtClean="0">
              <a:latin typeface="Helvetica" pitchFamily="34" charset="0"/>
              <a:cs typeface="Courier New" pitchFamily="49" charset="0"/>
            </a:endParaRPr>
          </a:p>
        </p:txBody>
      </p:sp>
      <p:sp>
        <p:nvSpPr>
          <p:cNvPr id="34" name="Rectangle 33"/>
          <p:cNvSpPr/>
          <p:nvPr/>
        </p:nvSpPr>
        <p:spPr>
          <a:xfrm>
            <a:off x="685800" y="2362200"/>
            <a:ext cx="3657600" cy="461665"/>
          </a:xfrm>
          <a:prstGeom prst="rect">
            <a:avLst/>
          </a:prstGeom>
        </p:spPr>
        <p:txBody>
          <a:bodyPr wrap="square">
            <a:spAutoFit/>
          </a:bodyPr>
          <a:lstStyle/>
          <a:p>
            <a:pPr marL="1588" indent="-1588"/>
            <a:r>
              <a:rPr lang="en-US" sz="2400" b="1" dirty="0" smtClean="0">
                <a:latin typeface="Helvetica" pitchFamily="34" charset="0"/>
                <a:cs typeface="Courier New" pitchFamily="49" charset="0"/>
              </a:rPr>
              <a:t>restrict </a:t>
            </a:r>
            <a:r>
              <a:rPr lang="en-US" sz="2400" dirty="0" smtClean="0">
                <a:latin typeface="Helvetica" pitchFamily="34" charset="0"/>
                <a:cs typeface="Courier New" pitchFamily="49" charset="0"/>
              </a:rPr>
              <a:t>a: </a:t>
            </a:r>
            <a:r>
              <a:rPr lang="en-US" sz="2400" dirty="0" err="1" smtClean="0">
                <a:latin typeface="Symbol" pitchFamily="18" charset="2"/>
                <a:sym typeface="Mathematica1"/>
              </a:rPr>
              <a:t>l</a:t>
            </a:r>
            <a:r>
              <a:rPr lang="en-US" sz="2400" dirty="0" err="1" smtClean="0">
                <a:latin typeface="Helvetica" pitchFamily="34" charset="0"/>
                <a:sym typeface="Mathematica1"/>
              </a:rPr>
              <a:t>oc.true</a:t>
            </a:r>
            <a:endParaRPr lang="en-US" sz="2400" dirty="0">
              <a:latin typeface="Helvetica" pitchFamily="34" charset="0"/>
            </a:endParaRPr>
          </a:p>
        </p:txBody>
      </p:sp>
      <p:sp>
        <p:nvSpPr>
          <p:cNvPr id="35" name="Flowchart: Process 34"/>
          <p:cNvSpPr/>
          <p:nvPr/>
        </p:nvSpPr>
        <p:spPr>
          <a:xfrm>
            <a:off x="698500" y="4790132"/>
            <a:ext cx="3124200" cy="914400"/>
          </a:xfrm>
          <a:prstGeom prst="flowChartProcess">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solidFill>
                  <a:schemeClr val="tx1">
                    <a:lumMod val="50000"/>
                    <a:lumOff val="50000"/>
                  </a:schemeClr>
                </a:solidFill>
              </a:rPr>
              <a:t>Constraints</a:t>
            </a:r>
            <a:endParaRPr lang="en-US" sz="2400" dirty="0">
              <a:solidFill>
                <a:schemeClr val="tx1">
                  <a:lumMod val="50000"/>
                  <a:lumOff val="50000"/>
                </a:schemeClr>
              </a:solidFill>
            </a:endParaRPr>
          </a:p>
        </p:txBody>
      </p:sp>
      <p:sp>
        <p:nvSpPr>
          <p:cNvPr id="36" name="Down Arrow 35"/>
          <p:cNvSpPr/>
          <p:nvPr/>
        </p:nvSpPr>
        <p:spPr>
          <a:xfrm>
            <a:off x="4152900" y="4940300"/>
            <a:ext cx="838200" cy="711200"/>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itchFamily="34" charset="0"/>
            </a:endParaRPr>
          </a:p>
        </p:txBody>
      </p:sp>
      <p:sp>
        <p:nvSpPr>
          <p:cNvPr id="37" name="TextBox 36"/>
          <p:cNvSpPr txBox="1"/>
          <p:nvPr/>
        </p:nvSpPr>
        <p:spPr>
          <a:xfrm>
            <a:off x="4648200" y="5016500"/>
            <a:ext cx="2494592" cy="461665"/>
          </a:xfrm>
          <a:prstGeom prst="rect">
            <a:avLst/>
          </a:prstGeom>
          <a:noFill/>
        </p:spPr>
        <p:txBody>
          <a:bodyPr wrap="square" rtlCol="0">
            <a:spAutoFit/>
          </a:bodyPr>
          <a:lstStyle/>
          <a:p>
            <a:pPr algn="ctr"/>
            <a:r>
              <a:rPr lang="en-US" sz="2400" dirty="0" smtClean="0">
                <a:latin typeface="Helvetica" pitchFamily="34" charset="0"/>
                <a:sym typeface="Mathematica1"/>
              </a:rPr>
              <a:t>print {…} …</a:t>
            </a:r>
            <a:endParaRPr lang="en-US" sz="2400" dirty="0">
              <a:latin typeface="Helvetica" pitchFamily="34" charset="0"/>
            </a:endParaRPr>
          </a:p>
        </p:txBody>
      </p:sp>
      <p:sp>
        <p:nvSpPr>
          <p:cNvPr id="38" name="Rectangle 37"/>
          <p:cNvSpPr/>
          <p:nvPr/>
        </p:nvSpPr>
        <p:spPr>
          <a:xfrm>
            <a:off x="685800" y="5181600"/>
            <a:ext cx="2438400" cy="461665"/>
          </a:xfrm>
          <a:prstGeom prst="rect">
            <a:avLst/>
          </a:prstGeom>
        </p:spPr>
        <p:txBody>
          <a:bodyPr wrap="square">
            <a:spAutoFit/>
          </a:bodyPr>
          <a:lstStyle/>
          <a:p>
            <a:pPr marL="1588" indent="-1588"/>
            <a:r>
              <a:rPr lang="en-US" sz="2400" dirty="0" smtClean="0">
                <a:latin typeface="Helvetica" pitchFamily="34" charset="0"/>
                <a:sym typeface="Mathematica1"/>
              </a:rPr>
              <a:t>true </a:t>
            </a:r>
            <a:r>
              <a:rPr lang="en-US" sz="2400" dirty="0" smtClean="0">
                <a:latin typeface="Helvetica" pitchFamily="34" charset="0"/>
                <a:sym typeface="Symbol"/>
              </a:rPr>
              <a:t> a = low</a:t>
            </a:r>
            <a:endParaRPr lang="en-US" sz="2400" dirty="0">
              <a:latin typeface="Helvetica" pitchFamily="34" charset="0"/>
            </a:endParaRPr>
          </a:p>
        </p:txBody>
      </p:sp>
      <p:sp>
        <p:nvSpPr>
          <p:cNvPr id="39" name="Rectangle 38"/>
          <p:cNvSpPr/>
          <p:nvPr/>
        </p:nvSpPr>
        <p:spPr>
          <a:xfrm>
            <a:off x="685800" y="3576935"/>
            <a:ext cx="3352800" cy="461665"/>
          </a:xfrm>
          <a:prstGeom prst="rect">
            <a:avLst/>
          </a:prstGeom>
        </p:spPr>
        <p:txBody>
          <a:bodyPr wrap="square">
            <a:spAutoFit/>
          </a:bodyPr>
          <a:lstStyle/>
          <a:p>
            <a:pPr marL="1588" indent="-1588"/>
            <a:r>
              <a:rPr lang="en-US" sz="2400" dirty="0" smtClean="0">
                <a:latin typeface="Helvetica" pitchFamily="34" charset="0"/>
              </a:rPr>
              <a:t>a </a:t>
            </a:r>
            <a:r>
              <a:rPr lang="en-US" sz="2400" dirty="0" smtClean="0">
                <a:latin typeface="Helvetica" pitchFamily="34" charset="0"/>
                <a:sym typeface="Wingdings" panose="05000000000000000000" pitchFamily="2" charset="2"/>
              </a:rPr>
              <a:t> </a:t>
            </a:r>
            <a:r>
              <a:rPr lang="en-US" sz="2400" dirty="0" err="1" smtClean="0">
                <a:latin typeface="Symbol" pitchFamily="18" charset="2"/>
                <a:sym typeface="Mathematica1"/>
              </a:rPr>
              <a:t>l</a:t>
            </a:r>
            <a:r>
              <a:rPr lang="en-US" sz="2400" dirty="0" err="1" smtClean="0">
                <a:latin typeface="Helvetica" pitchFamily="34" charset="0"/>
                <a:sym typeface="Mathematica1"/>
              </a:rPr>
              <a:t>oc.true</a:t>
            </a:r>
            <a:endParaRPr lang="en-US" sz="2400" dirty="0">
              <a:latin typeface="Helvetica" pitchFamily="34" charset="0"/>
            </a:endParaRPr>
          </a:p>
        </p:txBody>
      </p:sp>
      <p:sp>
        <p:nvSpPr>
          <p:cNvPr id="41" name="Flowchart: Alternate Process 40"/>
          <p:cNvSpPr/>
          <p:nvPr/>
        </p:nvSpPr>
        <p:spPr>
          <a:xfrm>
            <a:off x="4038600" y="5791201"/>
            <a:ext cx="990600" cy="533399"/>
          </a:xfrm>
          <a:prstGeom prst="flowChartAlternateProcess">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Helvetica" pitchFamily="34" charset="0"/>
                <a:sym typeface="Symbol"/>
              </a:rPr>
              <a:t>false</a:t>
            </a:r>
            <a:endParaRPr lang="en-US" sz="2400" dirty="0">
              <a:solidFill>
                <a:schemeClr val="tx1"/>
              </a:solidFill>
            </a:endParaRPr>
          </a:p>
        </p:txBody>
      </p:sp>
    </p:spTree>
    <p:custDataLst>
      <p:tags r:id="rId1"/>
    </p:custDataLst>
    <p:extLst>
      <p:ext uri="{BB962C8B-B14F-4D97-AF65-F5344CB8AC3E}">
        <p14:creationId xmlns:p14="http://schemas.microsoft.com/office/powerpoint/2010/main" val="2492133001"/>
      </p:ext>
    </p:extLst>
  </p:cSld>
  <p:clrMapOvr>
    <a:masterClrMapping/>
  </p:clrMapOvr>
  <mc:AlternateContent xmlns:mc="http://schemas.openxmlformats.org/markup-compatibility/2006" xmlns:p14="http://schemas.microsoft.com/office/powerpoint/2010/main">
    <mc:Choice Requires="p14">
      <p:transition spd="slow" p14:dur="2000" advTm="32257"/>
    </mc:Choice>
    <mc:Fallback xmlns="">
      <p:transition spd="slow" advTm="3225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1" grpId="0"/>
      <p:bldP spid="14" grpId="0" animBg="1"/>
      <p:bldP spid="33" grpId="0"/>
      <p:bldP spid="34" grpId="0"/>
      <p:bldP spid="35" grpId="0" animBg="1"/>
      <p:bldP spid="36" grpId="0" animBg="1"/>
      <p:bldP spid="37" grpId="0"/>
      <p:bldP spid="38" grpId="0"/>
      <p:bldP spid="39" grpId="0"/>
      <p:bldP spid="4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9|7.2|3"/>
</p:tagLst>
</file>

<file path=ppt/tags/tag2.xml><?xml version="1.0" encoding="utf-8"?>
<p:tagLst xmlns:a="http://schemas.openxmlformats.org/drawingml/2006/main" xmlns:r="http://schemas.openxmlformats.org/officeDocument/2006/relationships" xmlns:p="http://schemas.openxmlformats.org/presentationml/2006/main">
  <p:tag name="TIMING" val="|22.5"/>
</p:tagLst>
</file>

<file path=ppt/tags/tag3.xml><?xml version="1.0" encoding="utf-8"?>
<p:tagLst xmlns:a="http://schemas.openxmlformats.org/drawingml/2006/main" xmlns:r="http://schemas.openxmlformats.org/officeDocument/2006/relationships" xmlns:p="http://schemas.openxmlformats.org/presentationml/2006/main">
  <p:tag name="TIMING" val="|22.5"/>
</p:tagLst>
</file>

<file path=ppt/theme/theme1.xml><?xml version="1.0" encoding="utf-8"?>
<a:theme xmlns:a="http://schemas.openxmlformats.org/drawingml/2006/main" name="Office Them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Custom 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41799</TotalTime>
  <Words>1854</Words>
  <Application>Microsoft Office PowerPoint</Application>
  <PresentationFormat>On-screen Show (4:3)</PresentationFormat>
  <Paragraphs>272</Paragraphs>
  <Slides>17</Slides>
  <Notes>16</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Custom Design</vt:lpstr>
      <vt:lpstr>A Framework for Automatically Enforcing Privacy Policies</vt:lpstr>
      <vt:lpstr>Privacy matters. People get it wrong.</vt:lpstr>
      <vt:lpstr>Many possible points of failure.</vt:lpstr>
      <vt:lpstr>Increasingly complex policies.</vt:lpstr>
      <vt:lpstr>PowerPoint Presentation</vt:lpstr>
      <vt:lpstr>Easier if we separate policies from other functionality.</vt:lpstr>
      <vt:lpstr>The Jeeves Language</vt:lpstr>
      <vt:lpstr>PowerPoint Presentation</vt:lpstr>
      <vt:lpstr>Jeeves Execution</vt:lpstr>
      <vt:lpstr>Classical Security</vt:lpstr>
      <vt:lpstr>Classical Security</vt:lpstr>
      <vt:lpstr>Jeeves Security</vt:lpstr>
      <vt:lpstr>Implementation</vt:lpstr>
      <vt:lpstr>Case Studies in Progress</vt:lpstr>
      <vt:lpstr>PowerPoint Presentation</vt:lpstr>
      <vt:lpstr>Jeeves Team</vt:lpstr>
      <vt:lpstr>This Talk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UStudy</dc:creator>
  <cp:lastModifiedBy>jeanyang</cp:lastModifiedBy>
  <cp:revision>6089</cp:revision>
  <cp:lastPrinted>2012-03-27T23:02:42Z</cp:lastPrinted>
  <dcterms:created xsi:type="dcterms:W3CDTF">2011-07-19T18:15:25Z</dcterms:created>
  <dcterms:modified xsi:type="dcterms:W3CDTF">2014-04-16T15:12:08Z</dcterms:modified>
</cp:coreProperties>
</file>