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7" r:id="rId3"/>
    <p:sldId id="285" r:id="rId4"/>
    <p:sldId id="286" r:id="rId5"/>
    <p:sldId id="325" r:id="rId6"/>
    <p:sldId id="344" r:id="rId7"/>
    <p:sldId id="336" r:id="rId8"/>
    <p:sldId id="354" r:id="rId9"/>
    <p:sldId id="337" r:id="rId10"/>
    <p:sldId id="338" r:id="rId11"/>
    <p:sldId id="353" r:id="rId12"/>
    <p:sldId id="355" r:id="rId13"/>
    <p:sldId id="357" r:id="rId14"/>
    <p:sldId id="358" r:id="rId15"/>
    <p:sldId id="359" r:id="rId16"/>
    <p:sldId id="356" r:id="rId17"/>
    <p:sldId id="360" r:id="rId18"/>
    <p:sldId id="326" r:id="rId19"/>
    <p:sldId id="341" r:id="rId20"/>
    <p:sldId id="342" r:id="rId21"/>
    <p:sldId id="343" r:id="rId22"/>
    <p:sldId id="347" r:id="rId23"/>
    <p:sldId id="320" r:id="rId24"/>
    <p:sldId id="267" r:id="rId25"/>
    <p:sldId id="348" r:id="rId26"/>
    <p:sldId id="349" r:id="rId27"/>
    <p:sldId id="350" r:id="rId28"/>
    <p:sldId id="351" r:id="rId29"/>
    <p:sldId id="35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0F6AA-F7E5-F349-84EE-BF384F39CA56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056B08-E538-E447-AB67-3EEBA5FE7F8E}">
      <dgm:prSet phldrT="[Text]"/>
      <dgm:spPr/>
      <dgm:t>
        <a:bodyPr/>
        <a:lstStyle/>
        <a:p>
          <a:r>
            <a:rPr lang="en-US" dirty="0" smtClean="0"/>
            <a:t>UMA core</a:t>
          </a:r>
          <a:endParaRPr lang="en-US" dirty="0"/>
        </a:p>
      </dgm:t>
    </dgm:pt>
    <dgm:pt modelId="{B872E623-36DC-A749-9D5A-43C9BA72A936}" type="parTrans" cxnId="{2C907592-C512-C848-A97C-6DD92A5E9178}">
      <dgm:prSet/>
      <dgm:spPr/>
      <dgm:t>
        <a:bodyPr/>
        <a:lstStyle/>
        <a:p>
          <a:endParaRPr lang="en-US"/>
        </a:p>
      </dgm:t>
    </dgm:pt>
    <dgm:pt modelId="{268AC6CF-37C3-D049-9725-5E1824B5FA75}" type="sibTrans" cxnId="{2C907592-C512-C848-A97C-6DD92A5E9178}">
      <dgm:prSet/>
      <dgm:spPr/>
      <dgm:t>
        <a:bodyPr/>
        <a:lstStyle/>
        <a:p>
          <a:endParaRPr lang="en-US"/>
        </a:p>
      </dgm:t>
    </dgm:pt>
    <dgm:pt modelId="{73DC8845-A84E-2E40-8770-FEF9C2453E34}">
      <dgm:prSet phldrT="[Text]"/>
      <dgm:spPr/>
      <dgm:t>
        <a:bodyPr/>
        <a:lstStyle/>
        <a:p>
          <a:r>
            <a:rPr lang="en-US" dirty="0" smtClean="0"/>
            <a:t>OAuth 2</a:t>
          </a:r>
          <a:endParaRPr lang="en-US" dirty="0"/>
        </a:p>
      </dgm:t>
    </dgm:pt>
    <dgm:pt modelId="{171D990C-07F6-1749-858F-3E8B02E864F1}" type="parTrans" cxnId="{D462D8D8-FFAA-B04D-9D1F-8E7BE1F312AA}">
      <dgm:prSet/>
      <dgm:spPr/>
      <dgm:t>
        <a:bodyPr/>
        <a:lstStyle/>
        <a:p>
          <a:endParaRPr lang="en-US"/>
        </a:p>
      </dgm:t>
    </dgm:pt>
    <dgm:pt modelId="{AF3584A8-D548-4348-ADF3-E09F2BD00EA7}" type="sibTrans" cxnId="{D462D8D8-FFAA-B04D-9D1F-8E7BE1F312AA}">
      <dgm:prSet/>
      <dgm:spPr/>
      <dgm:t>
        <a:bodyPr/>
        <a:lstStyle/>
        <a:p>
          <a:endParaRPr lang="en-US"/>
        </a:p>
      </dgm:t>
    </dgm:pt>
    <dgm:pt modelId="{65B1E8DB-8B51-7043-A4A4-5E356B461B06}">
      <dgm:prSet phldrT="[Text]"/>
      <dgm:spPr/>
      <dgm:t>
        <a:bodyPr/>
        <a:lstStyle/>
        <a:p>
          <a:r>
            <a:rPr lang="en-US" dirty="0" smtClean="0"/>
            <a:t>OpenID Connect</a:t>
          </a:r>
          <a:endParaRPr lang="en-US" dirty="0"/>
        </a:p>
      </dgm:t>
    </dgm:pt>
    <dgm:pt modelId="{FCF4365E-6730-B641-B19C-C2958455E62E}" type="parTrans" cxnId="{2070F5D0-348B-F84E-9456-B51EC4638BDC}">
      <dgm:prSet/>
      <dgm:spPr/>
      <dgm:t>
        <a:bodyPr/>
        <a:lstStyle/>
        <a:p>
          <a:endParaRPr lang="en-US"/>
        </a:p>
      </dgm:t>
    </dgm:pt>
    <dgm:pt modelId="{D5BA1E23-3F68-2544-A6EC-E35A772982BA}" type="sibTrans" cxnId="{2070F5D0-348B-F84E-9456-B51EC4638BDC}">
      <dgm:prSet/>
      <dgm:spPr/>
      <dgm:t>
        <a:bodyPr/>
        <a:lstStyle/>
        <a:p>
          <a:endParaRPr lang="en-US"/>
        </a:p>
      </dgm:t>
    </dgm:pt>
    <dgm:pt modelId="{26E1C15F-8A7E-C541-8905-16F050A5694A}">
      <dgm:prSet phldrT="[Text]"/>
      <dgm:spPr/>
      <dgm:t>
        <a:bodyPr/>
        <a:lstStyle/>
        <a:p>
          <a:r>
            <a:rPr lang="en-US" dirty="0" smtClean="0"/>
            <a:t>Token introspection</a:t>
          </a:r>
          <a:endParaRPr lang="en-US" dirty="0"/>
        </a:p>
      </dgm:t>
    </dgm:pt>
    <dgm:pt modelId="{861F8DD8-CEA3-C746-A12F-7187800D4AEB}" type="parTrans" cxnId="{0A215331-C6A7-D144-9EDD-F2CC730380BD}">
      <dgm:prSet/>
      <dgm:spPr/>
      <dgm:t>
        <a:bodyPr/>
        <a:lstStyle/>
        <a:p>
          <a:endParaRPr lang="en-US"/>
        </a:p>
      </dgm:t>
    </dgm:pt>
    <dgm:pt modelId="{80EC6300-502E-AA4D-810F-534074E9E2AF}" type="sibTrans" cxnId="{0A215331-C6A7-D144-9EDD-F2CC730380BD}">
      <dgm:prSet/>
      <dgm:spPr/>
      <dgm:t>
        <a:bodyPr/>
        <a:lstStyle/>
        <a:p>
          <a:endParaRPr lang="en-US"/>
        </a:p>
      </dgm:t>
    </dgm:pt>
    <dgm:pt modelId="{0FBB29E1-2762-6846-B313-CA3999D94235}">
      <dgm:prSet phldrT="[Text]"/>
      <dgm:spPr/>
      <dgm:t>
        <a:bodyPr/>
        <a:lstStyle/>
        <a:p>
          <a:r>
            <a:rPr lang="en-US" dirty="0" smtClean="0"/>
            <a:t>OAuth resource set registration</a:t>
          </a:r>
          <a:endParaRPr lang="en-US" dirty="0"/>
        </a:p>
      </dgm:t>
    </dgm:pt>
    <dgm:pt modelId="{EEAC3309-179E-6846-8997-BBCE8583F93C}" type="parTrans" cxnId="{6BD2CE5F-1A37-F146-9264-2400D5B62650}">
      <dgm:prSet/>
      <dgm:spPr/>
      <dgm:t>
        <a:bodyPr/>
        <a:lstStyle/>
        <a:p>
          <a:endParaRPr lang="en-US"/>
        </a:p>
      </dgm:t>
    </dgm:pt>
    <dgm:pt modelId="{B3F59534-349C-8B48-A6CD-0C591A8EF248}" type="sibTrans" cxnId="{6BD2CE5F-1A37-F146-9264-2400D5B62650}">
      <dgm:prSet/>
      <dgm:spPr/>
      <dgm:t>
        <a:bodyPr/>
        <a:lstStyle/>
        <a:p>
          <a:endParaRPr lang="en-US"/>
        </a:p>
      </dgm:t>
    </dgm:pt>
    <dgm:pt modelId="{BCCF9A89-825A-2941-A0B1-4F273C12DE5A}">
      <dgm:prSet phldrT="[Text]"/>
      <dgm:spPr/>
      <dgm:t>
        <a:bodyPr/>
        <a:lstStyle/>
        <a:p>
          <a:r>
            <a:rPr lang="en-US" dirty="0" smtClean="0"/>
            <a:t>Dynamic client registration</a:t>
          </a:r>
          <a:endParaRPr lang="en-US" dirty="0"/>
        </a:p>
      </dgm:t>
    </dgm:pt>
    <dgm:pt modelId="{CB3C2236-A9E8-1549-9F95-6DDF6B007EF1}" type="parTrans" cxnId="{F511DB30-1748-6C47-B408-930B84CD72A5}">
      <dgm:prSet/>
      <dgm:spPr/>
      <dgm:t>
        <a:bodyPr/>
        <a:lstStyle/>
        <a:p>
          <a:endParaRPr lang="en-US"/>
        </a:p>
      </dgm:t>
    </dgm:pt>
    <dgm:pt modelId="{5E31C28A-2FEB-2A40-BD5A-F52EB7DEA996}" type="sibTrans" cxnId="{F511DB30-1748-6C47-B408-930B84CD72A5}">
      <dgm:prSet/>
      <dgm:spPr/>
      <dgm:t>
        <a:bodyPr/>
        <a:lstStyle/>
        <a:p>
          <a:endParaRPr lang="en-US"/>
        </a:p>
      </dgm:t>
    </dgm:pt>
    <dgm:pt modelId="{357A24BF-F95D-E944-9138-ED21301250F5}">
      <dgm:prSet phldrT="[Text]"/>
      <dgm:spPr/>
      <dgm:t>
        <a:bodyPr/>
        <a:lstStyle/>
        <a:p>
          <a:r>
            <a:rPr lang="en-US" dirty="0" smtClean="0"/>
            <a:t>UMA binding obligations</a:t>
          </a:r>
          <a:endParaRPr lang="en-US" dirty="0"/>
        </a:p>
      </dgm:t>
    </dgm:pt>
    <dgm:pt modelId="{7F0AC048-D30F-C242-85F2-DBAED272DED8}" type="parTrans" cxnId="{A3C51E48-2005-D644-A5F5-DB49AA8190DB}">
      <dgm:prSet/>
      <dgm:spPr/>
      <dgm:t>
        <a:bodyPr/>
        <a:lstStyle/>
        <a:p>
          <a:endParaRPr lang="en-US"/>
        </a:p>
      </dgm:t>
    </dgm:pt>
    <dgm:pt modelId="{17769B4D-BC6B-E347-B20D-A1F8CDAFE605}" type="sibTrans" cxnId="{A3C51E48-2005-D644-A5F5-DB49AA8190DB}">
      <dgm:prSet/>
      <dgm:spPr/>
      <dgm:t>
        <a:bodyPr/>
        <a:lstStyle/>
        <a:p>
          <a:endParaRPr lang="en-US"/>
        </a:p>
      </dgm:t>
    </dgm:pt>
    <dgm:pt modelId="{B128AD7C-E5BA-6D4F-B988-3FE1378FE2DD}">
      <dgm:prSet phldrT="[Text]"/>
      <dgm:spPr/>
      <dgm:t>
        <a:bodyPr/>
        <a:lstStyle/>
        <a:p>
          <a:r>
            <a:rPr lang="en-US" dirty="0" err="1" smtClean="0"/>
            <a:t>hostmeta</a:t>
          </a:r>
          <a:endParaRPr lang="en-US" dirty="0"/>
        </a:p>
      </dgm:t>
    </dgm:pt>
    <dgm:pt modelId="{A0D64C5D-4886-C840-AED1-A8933D250AE5}" type="parTrans" cxnId="{2784C4AB-F9B2-4E47-B335-266AB06F6F1F}">
      <dgm:prSet/>
      <dgm:spPr/>
      <dgm:t>
        <a:bodyPr/>
        <a:lstStyle/>
        <a:p>
          <a:endParaRPr lang="en-US"/>
        </a:p>
      </dgm:t>
    </dgm:pt>
    <dgm:pt modelId="{64C1EFFB-A941-B946-8076-DD3B49E84BE3}" type="sibTrans" cxnId="{2784C4AB-F9B2-4E47-B335-266AB06F6F1F}">
      <dgm:prSet/>
      <dgm:spPr/>
      <dgm:t>
        <a:bodyPr/>
        <a:lstStyle/>
        <a:p>
          <a:endParaRPr lang="en-US"/>
        </a:p>
      </dgm:t>
    </dgm:pt>
    <dgm:pt modelId="{CA2EC5D8-FD8E-814B-88E1-05B088872F7B}" type="pres">
      <dgm:prSet presAssocID="{1750F6AA-F7E5-F349-84EE-BF384F39CA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79CC35-0115-C142-883E-EBCA1F7D869F}" type="pres">
      <dgm:prSet presAssocID="{EF056B08-E538-E447-AB67-3EEBA5FE7F8E}" presName="hierRoot1" presStyleCnt="0"/>
      <dgm:spPr/>
    </dgm:pt>
    <dgm:pt modelId="{519C8CF5-4663-7445-9603-B79FD904ED54}" type="pres">
      <dgm:prSet presAssocID="{EF056B08-E538-E447-AB67-3EEBA5FE7F8E}" presName="composite" presStyleCnt="0"/>
      <dgm:spPr/>
    </dgm:pt>
    <dgm:pt modelId="{20BC6476-C139-C64D-B19F-1C3F3006A176}" type="pres">
      <dgm:prSet presAssocID="{EF056B08-E538-E447-AB67-3EEBA5FE7F8E}" presName="background" presStyleLbl="node0" presStyleIdx="0" presStyleCn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24190C8-6148-C447-ADC1-111854115EB4}" type="pres">
      <dgm:prSet presAssocID="{EF056B08-E538-E447-AB67-3EEBA5FE7F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8E4B99-B443-4547-8C76-388A6699C96B}" type="pres">
      <dgm:prSet presAssocID="{EF056B08-E538-E447-AB67-3EEBA5FE7F8E}" presName="hierChild2" presStyleCnt="0"/>
      <dgm:spPr/>
    </dgm:pt>
    <dgm:pt modelId="{F7DA0CD4-E35F-3D44-843A-86A5C34C78D4}" type="pres">
      <dgm:prSet presAssocID="{171D990C-07F6-1749-858F-3E8B02E864F1}" presName="Name10" presStyleLbl="parChTrans1D2" presStyleIdx="0" presStyleCnt="7"/>
      <dgm:spPr/>
      <dgm:t>
        <a:bodyPr/>
        <a:lstStyle/>
        <a:p>
          <a:endParaRPr lang="en-US"/>
        </a:p>
      </dgm:t>
    </dgm:pt>
    <dgm:pt modelId="{D70CD1AD-817D-F14A-AC5B-DEAE2B21E8BB}" type="pres">
      <dgm:prSet presAssocID="{73DC8845-A84E-2E40-8770-FEF9C2453E34}" presName="hierRoot2" presStyleCnt="0"/>
      <dgm:spPr/>
    </dgm:pt>
    <dgm:pt modelId="{7D21203B-934F-C54F-9F29-7E98F72C6A1A}" type="pres">
      <dgm:prSet presAssocID="{73DC8845-A84E-2E40-8770-FEF9C2453E34}" presName="composite2" presStyleCnt="0"/>
      <dgm:spPr/>
    </dgm:pt>
    <dgm:pt modelId="{14596686-9B7D-F34A-87FC-C813E5C7FF52}" type="pres">
      <dgm:prSet presAssocID="{73DC8845-A84E-2E40-8770-FEF9C2453E34}" presName="background2" presStyleLbl="node2" presStyleIdx="0" presStyleCnt="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50D1430A-FF85-F84C-BC32-E2ED66CC4556}" type="pres">
      <dgm:prSet presAssocID="{73DC8845-A84E-2E40-8770-FEF9C2453E34}" presName="text2" presStyleLbl="fgAcc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616614-AFB3-7C49-8D8D-84CFC9467E85}" type="pres">
      <dgm:prSet presAssocID="{73DC8845-A84E-2E40-8770-FEF9C2453E34}" presName="hierChild3" presStyleCnt="0"/>
      <dgm:spPr/>
    </dgm:pt>
    <dgm:pt modelId="{943409BB-F783-E74C-A82A-789D78E5AE3C}" type="pres">
      <dgm:prSet presAssocID="{FCF4365E-6730-B641-B19C-C2958455E62E}" presName="Name10" presStyleLbl="parChTrans1D2" presStyleIdx="1" presStyleCnt="7"/>
      <dgm:spPr/>
      <dgm:t>
        <a:bodyPr/>
        <a:lstStyle/>
        <a:p>
          <a:endParaRPr lang="en-US"/>
        </a:p>
      </dgm:t>
    </dgm:pt>
    <dgm:pt modelId="{B158453A-E7E9-8644-A101-C51B965D47E3}" type="pres">
      <dgm:prSet presAssocID="{65B1E8DB-8B51-7043-A4A4-5E356B461B06}" presName="hierRoot2" presStyleCnt="0"/>
      <dgm:spPr/>
    </dgm:pt>
    <dgm:pt modelId="{47362AE4-57AD-1D48-8A9A-521FB14E3B91}" type="pres">
      <dgm:prSet presAssocID="{65B1E8DB-8B51-7043-A4A4-5E356B461B06}" presName="composite2" presStyleCnt="0"/>
      <dgm:spPr/>
    </dgm:pt>
    <dgm:pt modelId="{EF8B6332-CA03-F345-9B42-352F663DF8F8}" type="pres">
      <dgm:prSet presAssocID="{65B1E8DB-8B51-7043-A4A4-5E356B461B06}" presName="background2" presStyleLbl="node2" presStyleIdx="1" presStyleCnt="7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0DD5DA2A-232F-144A-9602-56C44E425865}" type="pres">
      <dgm:prSet presAssocID="{65B1E8DB-8B51-7043-A4A4-5E356B461B06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5ABAA2-B16F-4744-AD11-EE5B7A2F3F50}" type="pres">
      <dgm:prSet presAssocID="{65B1E8DB-8B51-7043-A4A4-5E356B461B06}" presName="hierChild3" presStyleCnt="0"/>
      <dgm:spPr/>
    </dgm:pt>
    <dgm:pt modelId="{B27AC080-C7FB-D240-85B7-CA845EA909BB}" type="pres">
      <dgm:prSet presAssocID="{861F8DD8-CEA3-C746-A12F-7187800D4AEB}" presName="Name10" presStyleLbl="parChTrans1D2" presStyleIdx="2" presStyleCnt="7"/>
      <dgm:spPr/>
      <dgm:t>
        <a:bodyPr/>
        <a:lstStyle/>
        <a:p>
          <a:endParaRPr lang="en-US"/>
        </a:p>
      </dgm:t>
    </dgm:pt>
    <dgm:pt modelId="{D58E5663-702C-2044-8338-16A003318722}" type="pres">
      <dgm:prSet presAssocID="{26E1C15F-8A7E-C541-8905-16F050A5694A}" presName="hierRoot2" presStyleCnt="0"/>
      <dgm:spPr/>
    </dgm:pt>
    <dgm:pt modelId="{67D6966D-4DB1-C447-952A-1333D99D1DC5}" type="pres">
      <dgm:prSet presAssocID="{26E1C15F-8A7E-C541-8905-16F050A5694A}" presName="composite2" presStyleCnt="0"/>
      <dgm:spPr/>
    </dgm:pt>
    <dgm:pt modelId="{29897736-897E-2242-BC1A-28A7D5C2095E}" type="pres">
      <dgm:prSet presAssocID="{26E1C15F-8A7E-C541-8905-16F050A5694A}" presName="background2" presStyleLbl="node2" presStyleIdx="2" presStyleCnt="7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2CAA78DD-572A-EE4D-B15E-FD325569B621}" type="pres">
      <dgm:prSet presAssocID="{26E1C15F-8A7E-C541-8905-16F050A5694A}" presName="text2" presStyleLbl="fgAcc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25BF14-0967-DF42-9D73-D328B8D1D3B2}" type="pres">
      <dgm:prSet presAssocID="{26E1C15F-8A7E-C541-8905-16F050A5694A}" presName="hierChild3" presStyleCnt="0"/>
      <dgm:spPr/>
    </dgm:pt>
    <dgm:pt modelId="{E53786D9-F2B4-D741-BE1A-1C098E842EF0}" type="pres">
      <dgm:prSet presAssocID="{EEAC3309-179E-6846-8997-BBCE8583F93C}" presName="Name10" presStyleLbl="parChTrans1D2" presStyleIdx="3" presStyleCnt="7"/>
      <dgm:spPr/>
      <dgm:t>
        <a:bodyPr/>
        <a:lstStyle/>
        <a:p>
          <a:endParaRPr lang="en-US"/>
        </a:p>
      </dgm:t>
    </dgm:pt>
    <dgm:pt modelId="{CEBED249-7424-7E4D-B186-38A645B54C87}" type="pres">
      <dgm:prSet presAssocID="{0FBB29E1-2762-6846-B313-CA3999D94235}" presName="hierRoot2" presStyleCnt="0"/>
      <dgm:spPr/>
    </dgm:pt>
    <dgm:pt modelId="{349508C7-2D0E-FD43-BA0D-C95460DA15E1}" type="pres">
      <dgm:prSet presAssocID="{0FBB29E1-2762-6846-B313-CA3999D94235}" presName="composite2" presStyleCnt="0"/>
      <dgm:spPr/>
    </dgm:pt>
    <dgm:pt modelId="{94AF83B9-0504-724C-8E2E-C7333F11F462}" type="pres">
      <dgm:prSet presAssocID="{0FBB29E1-2762-6846-B313-CA3999D94235}" presName="background2" presStyleLbl="node2" presStyleIdx="3" presStyleCnt="7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A8065D7D-FEAC-B748-A7A5-44D8E36FF13C}" type="pres">
      <dgm:prSet presAssocID="{0FBB29E1-2762-6846-B313-CA3999D94235}" presName="text2" presStyleLbl="fgAcc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1E43F4-3618-0144-BF7B-0D9EB49F787D}" type="pres">
      <dgm:prSet presAssocID="{0FBB29E1-2762-6846-B313-CA3999D94235}" presName="hierChild3" presStyleCnt="0"/>
      <dgm:spPr/>
    </dgm:pt>
    <dgm:pt modelId="{C40928DD-9A2B-4144-8412-4B13FC84384D}" type="pres">
      <dgm:prSet presAssocID="{7F0AC048-D30F-C242-85F2-DBAED272DED8}" presName="Name10" presStyleLbl="parChTrans1D2" presStyleIdx="4" presStyleCnt="7"/>
      <dgm:spPr/>
      <dgm:t>
        <a:bodyPr/>
        <a:lstStyle/>
        <a:p>
          <a:endParaRPr lang="en-US"/>
        </a:p>
      </dgm:t>
    </dgm:pt>
    <dgm:pt modelId="{7BB2D53B-0099-4048-A51A-9C56F6ED7FEF}" type="pres">
      <dgm:prSet presAssocID="{357A24BF-F95D-E944-9138-ED21301250F5}" presName="hierRoot2" presStyleCnt="0"/>
      <dgm:spPr/>
    </dgm:pt>
    <dgm:pt modelId="{6E61F987-119D-8341-9B5E-5D4191B48B3E}" type="pres">
      <dgm:prSet presAssocID="{357A24BF-F95D-E944-9138-ED21301250F5}" presName="composite2" presStyleCnt="0"/>
      <dgm:spPr/>
    </dgm:pt>
    <dgm:pt modelId="{8143C69F-3C7A-884D-AB50-9070F1E27E9F}" type="pres">
      <dgm:prSet presAssocID="{357A24BF-F95D-E944-9138-ED21301250F5}" presName="background2" presStyleLbl="node2" presStyleIdx="4" presStyleCnt="7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2673594F-C896-E545-9EF6-ABC6F0825CB7}" type="pres">
      <dgm:prSet presAssocID="{357A24BF-F95D-E944-9138-ED21301250F5}" presName="text2" presStyleLbl="fgAcc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708D4B-884D-064B-B610-0D6B81A121F7}" type="pres">
      <dgm:prSet presAssocID="{357A24BF-F95D-E944-9138-ED21301250F5}" presName="hierChild3" presStyleCnt="0"/>
      <dgm:spPr/>
    </dgm:pt>
    <dgm:pt modelId="{F00C64A8-5FC2-8D4F-BB1C-61E773C83291}" type="pres">
      <dgm:prSet presAssocID="{CB3C2236-A9E8-1549-9F95-6DDF6B007EF1}" presName="Name10" presStyleLbl="parChTrans1D2" presStyleIdx="5" presStyleCnt="7"/>
      <dgm:spPr/>
      <dgm:t>
        <a:bodyPr/>
        <a:lstStyle/>
        <a:p>
          <a:endParaRPr lang="en-US"/>
        </a:p>
      </dgm:t>
    </dgm:pt>
    <dgm:pt modelId="{35FDC18E-14F1-544C-9354-B12365BDCB91}" type="pres">
      <dgm:prSet presAssocID="{BCCF9A89-825A-2941-A0B1-4F273C12DE5A}" presName="hierRoot2" presStyleCnt="0"/>
      <dgm:spPr/>
    </dgm:pt>
    <dgm:pt modelId="{55DFB8D9-17A9-F64B-BE9C-4726A22377CE}" type="pres">
      <dgm:prSet presAssocID="{BCCF9A89-825A-2941-A0B1-4F273C12DE5A}" presName="composite2" presStyleCnt="0"/>
      <dgm:spPr/>
    </dgm:pt>
    <dgm:pt modelId="{6D7E4739-634D-4449-A70F-1049BD7675F1}" type="pres">
      <dgm:prSet presAssocID="{BCCF9A89-825A-2941-A0B1-4F273C12DE5A}" presName="background2" presStyleLbl="node2" presStyleIdx="5" presStyleCnt="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565076D4-C92B-1448-966E-85837D527416}" type="pres">
      <dgm:prSet presAssocID="{BCCF9A89-825A-2941-A0B1-4F273C12DE5A}" presName="text2" presStyleLbl="fgAcc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037D8B-8668-344F-82E9-83DD6C7255D8}" type="pres">
      <dgm:prSet presAssocID="{BCCF9A89-825A-2941-A0B1-4F273C12DE5A}" presName="hierChild3" presStyleCnt="0"/>
      <dgm:spPr/>
    </dgm:pt>
    <dgm:pt modelId="{C78FD961-7E0D-DF47-9AD7-D8AFE72CC778}" type="pres">
      <dgm:prSet presAssocID="{A0D64C5D-4886-C840-AED1-A8933D250AE5}" presName="Name10" presStyleLbl="parChTrans1D2" presStyleIdx="6" presStyleCnt="7"/>
      <dgm:spPr/>
      <dgm:t>
        <a:bodyPr/>
        <a:lstStyle/>
        <a:p>
          <a:endParaRPr lang="en-US"/>
        </a:p>
      </dgm:t>
    </dgm:pt>
    <dgm:pt modelId="{5C2C0B98-9182-844A-9B47-F84039BDECED}" type="pres">
      <dgm:prSet presAssocID="{B128AD7C-E5BA-6D4F-B988-3FE1378FE2DD}" presName="hierRoot2" presStyleCnt="0"/>
      <dgm:spPr/>
    </dgm:pt>
    <dgm:pt modelId="{51C137EB-BD94-484B-ACCF-6606773F029A}" type="pres">
      <dgm:prSet presAssocID="{B128AD7C-E5BA-6D4F-B988-3FE1378FE2DD}" presName="composite2" presStyleCnt="0"/>
      <dgm:spPr/>
    </dgm:pt>
    <dgm:pt modelId="{07DEE2AC-B296-014F-9B1E-E3FA155C6591}" type="pres">
      <dgm:prSet presAssocID="{B128AD7C-E5BA-6D4F-B988-3FE1378FE2DD}" presName="background2" presStyleLbl="node2" presStyleIdx="6" presStyleCnt="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E9EB72DD-BA15-BA42-A548-FAC9BBC68F60}" type="pres">
      <dgm:prSet presAssocID="{B128AD7C-E5BA-6D4F-B988-3FE1378FE2DD}" presName="text2" presStyleLbl="fgAcc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FC6888-B394-844B-94A4-E3D285883E4F}" type="pres">
      <dgm:prSet presAssocID="{B128AD7C-E5BA-6D4F-B988-3FE1378FE2DD}" presName="hierChild3" presStyleCnt="0"/>
      <dgm:spPr/>
    </dgm:pt>
  </dgm:ptLst>
  <dgm:cxnLst>
    <dgm:cxn modelId="{B442F2CD-959D-E74F-BBAA-15DC44A5E8ED}" type="presOf" srcId="{861F8DD8-CEA3-C746-A12F-7187800D4AEB}" destId="{B27AC080-C7FB-D240-85B7-CA845EA909BB}" srcOrd="0" destOrd="0" presId="urn:microsoft.com/office/officeart/2005/8/layout/hierarchy1"/>
    <dgm:cxn modelId="{8064EE9E-35F7-3141-B909-D1F7A84EA7C8}" type="presOf" srcId="{A0D64C5D-4886-C840-AED1-A8933D250AE5}" destId="{C78FD961-7E0D-DF47-9AD7-D8AFE72CC778}" srcOrd="0" destOrd="0" presId="urn:microsoft.com/office/officeart/2005/8/layout/hierarchy1"/>
    <dgm:cxn modelId="{174501BC-8057-4B4B-BBBB-4EC4F955541C}" type="presOf" srcId="{B128AD7C-E5BA-6D4F-B988-3FE1378FE2DD}" destId="{E9EB72DD-BA15-BA42-A548-FAC9BBC68F60}" srcOrd="0" destOrd="0" presId="urn:microsoft.com/office/officeart/2005/8/layout/hierarchy1"/>
    <dgm:cxn modelId="{0A215331-C6A7-D144-9EDD-F2CC730380BD}" srcId="{EF056B08-E538-E447-AB67-3EEBA5FE7F8E}" destId="{26E1C15F-8A7E-C541-8905-16F050A5694A}" srcOrd="2" destOrd="0" parTransId="{861F8DD8-CEA3-C746-A12F-7187800D4AEB}" sibTransId="{80EC6300-502E-AA4D-810F-534074E9E2AF}"/>
    <dgm:cxn modelId="{A3C51E48-2005-D644-A5F5-DB49AA8190DB}" srcId="{EF056B08-E538-E447-AB67-3EEBA5FE7F8E}" destId="{357A24BF-F95D-E944-9138-ED21301250F5}" srcOrd="4" destOrd="0" parTransId="{7F0AC048-D30F-C242-85F2-DBAED272DED8}" sibTransId="{17769B4D-BC6B-E347-B20D-A1F8CDAFE605}"/>
    <dgm:cxn modelId="{0FD14A9F-C7EF-0140-A63F-C8DCA2AEECB3}" type="presOf" srcId="{CB3C2236-A9E8-1549-9F95-6DDF6B007EF1}" destId="{F00C64A8-5FC2-8D4F-BB1C-61E773C83291}" srcOrd="0" destOrd="0" presId="urn:microsoft.com/office/officeart/2005/8/layout/hierarchy1"/>
    <dgm:cxn modelId="{A7A7C868-3D88-A741-917C-F7C86A223309}" type="presOf" srcId="{0FBB29E1-2762-6846-B313-CA3999D94235}" destId="{A8065D7D-FEAC-B748-A7A5-44D8E36FF13C}" srcOrd="0" destOrd="0" presId="urn:microsoft.com/office/officeart/2005/8/layout/hierarchy1"/>
    <dgm:cxn modelId="{D0B027D1-8219-D74C-8003-D27AA3A84009}" type="presOf" srcId="{1750F6AA-F7E5-F349-84EE-BF384F39CA56}" destId="{CA2EC5D8-FD8E-814B-88E1-05B088872F7B}" srcOrd="0" destOrd="0" presId="urn:microsoft.com/office/officeart/2005/8/layout/hierarchy1"/>
    <dgm:cxn modelId="{2C907592-C512-C848-A97C-6DD92A5E9178}" srcId="{1750F6AA-F7E5-F349-84EE-BF384F39CA56}" destId="{EF056B08-E538-E447-AB67-3EEBA5FE7F8E}" srcOrd="0" destOrd="0" parTransId="{B872E623-36DC-A749-9D5A-43C9BA72A936}" sibTransId="{268AC6CF-37C3-D049-9725-5E1824B5FA75}"/>
    <dgm:cxn modelId="{99DC4AA2-9D8C-D843-B516-0CBC6FF32107}" type="presOf" srcId="{357A24BF-F95D-E944-9138-ED21301250F5}" destId="{2673594F-C896-E545-9EF6-ABC6F0825CB7}" srcOrd="0" destOrd="0" presId="urn:microsoft.com/office/officeart/2005/8/layout/hierarchy1"/>
    <dgm:cxn modelId="{4BA1CFDD-0921-4F44-A5C7-A026E1DA4C90}" type="presOf" srcId="{73DC8845-A84E-2E40-8770-FEF9C2453E34}" destId="{50D1430A-FF85-F84C-BC32-E2ED66CC4556}" srcOrd="0" destOrd="0" presId="urn:microsoft.com/office/officeart/2005/8/layout/hierarchy1"/>
    <dgm:cxn modelId="{F511DB30-1748-6C47-B408-930B84CD72A5}" srcId="{EF056B08-E538-E447-AB67-3EEBA5FE7F8E}" destId="{BCCF9A89-825A-2941-A0B1-4F273C12DE5A}" srcOrd="5" destOrd="0" parTransId="{CB3C2236-A9E8-1549-9F95-6DDF6B007EF1}" sibTransId="{5E31C28A-2FEB-2A40-BD5A-F52EB7DEA996}"/>
    <dgm:cxn modelId="{418E16E7-6CA1-DC44-815F-2A768A6AF9D7}" type="presOf" srcId="{BCCF9A89-825A-2941-A0B1-4F273C12DE5A}" destId="{565076D4-C92B-1448-966E-85837D527416}" srcOrd="0" destOrd="0" presId="urn:microsoft.com/office/officeart/2005/8/layout/hierarchy1"/>
    <dgm:cxn modelId="{D462D8D8-FFAA-B04D-9D1F-8E7BE1F312AA}" srcId="{EF056B08-E538-E447-AB67-3EEBA5FE7F8E}" destId="{73DC8845-A84E-2E40-8770-FEF9C2453E34}" srcOrd="0" destOrd="0" parTransId="{171D990C-07F6-1749-858F-3E8B02E864F1}" sibTransId="{AF3584A8-D548-4348-ADF3-E09F2BD00EA7}"/>
    <dgm:cxn modelId="{3D41B5CC-24E7-9C42-8C01-885D5E55B8D9}" type="presOf" srcId="{FCF4365E-6730-B641-B19C-C2958455E62E}" destId="{943409BB-F783-E74C-A82A-789D78E5AE3C}" srcOrd="0" destOrd="0" presId="urn:microsoft.com/office/officeart/2005/8/layout/hierarchy1"/>
    <dgm:cxn modelId="{2B818072-9D44-0E47-86BC-31ABB1EC2CD3}" type="presOf" srcId="{EEAC3309-179E-6846-8997-BBCE8583F93C}" destId="{E53786D9-F2B4-D741-BE1A-1C098E842EF0}" srcOrd="0" destOrd="0" presId="urn:microsoft.com/office/officeart/2005/8/layout/hierarchy1"/>
    <dgm:cxn modelId="{2070F5D0-348B-F84E-9456-B51EC4638BDC}" srcId="{EF056B08-E538-E447-AB67-3EEBA5FE7F8E}" destId="{65B1E8DB-8B51-7043-A4A4-5E356B461B06}" srcOrd="1" destOrd="0" parTransId="{FCF4365E-6730-B641-B19C-C2958455E62E}" sibTransId="{D5BA1E23-3F68-2544-A6EC-E35A772982BA}"/>
    <dgm:cxn modelId="{F9FDE3F2-E9F6-E647-A635-1339EE67CDC7}" type="presOf" srcId="{EF056B08-E538-E447-AB67-3EEBA5FE7F8E}" destId="{024190C8-6148-C447-ADC1-111854115EB4}" srcOrd="0" destOrd="0" presId="urn:microsoft.com/office/officeart/2005/8/layout/hierarchy1"/>
    <dgm:cxn modelId="{2784C4AB-F9B2-4E47-B335-266AB06F6F1F}" srcId="{EF056B08-E538-E447-AB67-3EEBA5FE7F8E}" destId="{B128AD7C-E5BA-6D4F-B988-3FE1378FE2DD}" srcOrd="6" destOrd="0" parTransId="{A0D64C5D-4886-C840-AED1-A8933D250AE5}" sibTransId="{64C1EFFB-A941-B946-8076-DD3B49E84BE3}"/>
    <dgm:cxn modelId="{84165817-52F4-6F44-9997-FA2EADA888ED}" type="presOf" srcId="{171D990C-07F6-1749-858F-3E8B02E864F1}" destId="{F7DA0CD4-E35F-3D44-843A-86A5C34C78D4}" srcOrd="0" destOrd="0" presId="urn:microsoft.com/office/officeart/2005/8/layout/hierarchy1"/>
    <dgm:cxn modelId="{4122BD8F-C5F4-C34F-A322-6C287C8B0C9E}" type="presOf" srcId="{26E1C15F-8A7E-C541-8905-16F050A5694A}" destId="{2CAA78DD-572A-EE4D-B15E-FD325569B621}" srcOrd="0" destOrd="0" presId="urn:microsoft.com/office/officeart/2005/8/layout/hierarchy1"/>
    <dgm:cxn modelId="{4FE6C013-A997-B84A-9BE8-019A0817BFAE}" type="presOf" srcId="{65B1E8DB-8B51-7043-A4A4-5E356B461B06}" destId="{0DD5DA2A-232F-144A-9602-56C44E425865}" srcOrd="0" destOrd="0" presId="urn:microsoft.com/office/officeart/2005/8/layout/hierarchy1"/>
    <dgm:cxn modelId="{6BD2CE5F-1A37-F146-9264-2400D5B62650}" srcId="{EF056B08-E538-E447-AB67-3EEBA5FE7F8E}" destId="{0FBB29E1-2762-6846-B313-CA3999D94235}" srcOrd="3" destOrd="0" parTransId="{EEAC3309-179E-6846-8997-BBCE8583F93C}" sibTransId="{B3F59534-349C-8B48-A6CD-0C591A8EF248}"/>
    <dgm:cxn modelId="{7CF70ACD-0D0F-854E-9A6D-299DBDBB83DB}" type="presOf" srcId="{7F0AC048-D30F-C242-85F2-DBAED272DED8}" destId="{C40928DD-9A2B-4144-8412-4B13FC84384D}" srcOrd="0" destOrd="0" presId="urn:microsoft.com/office/officeart/2005/8/layout/hierarchy1"/>
    <dgm:cxn modelId="{C23D4979-57BB-6F41-B940-E1F0F418A9D9}" type="presParOf" srcId="{CA2EC5D8-FD8E-814B-88E1-05B088872F7B}" destId="{E279CC35-0115-C142-883E-EBCA1F7D869F}" srcOrd="0" destOrd="0" presId="urn:microsoft.com/office/officeart/2005/8/layout/hierarchy1"/>
    <dgm:cxn modelId="{AF2B0329-5F11-EB47-850F-49A14B1AE2A9}" type="presParOf" srcId="{E279CC35-0115-C142-883E-EBCA1F7D869F}" destId="{519C8CF5-4663-7445-9603-B79FD904ED54}" srcOrd="0" destOrd="0" presId="urn:microsoft.com/office/officeart/2005/8/layout/hierarchy1"/>
    <dgm:cxn modelId="{17C7F8D0-A0AA-F040-920D-1478C9AFA821}" type="presParOf" srcId="{519C8CF5-4663-7445-9603-B79FD904ED54}" destId="{20BC6476-C139-C64D-B19F-1C3F3006A176}" srcOrd="0" destOrd="0" presId="urn:microsoft.com/office/officeart/2005/8/layout/hierarchy1"/>
    <dgm:cxn modelId="{7224F8AA-5D56-0E4F-99CE-99A1B9454B3E}" type="presParOf" srcId="{519C8CF5-4663-7445-9603-B79FD904ED54}" destId="{024190C8-6148-C447-ADC1-111854115EB4}" srcOrd="1" destOrd="0" presId="urn:microsoft.com/office/officeart/2005/8/layout/hierarchy1"/>
    <dgm:cxn modelId="{18B98FA5-90A3-4F42-A1C3-CF59BF569BC4}" type="presParOf" srcId="{E279CC35-0115-C142-883E-EBCA1F7D869F}" destId="{188E4B99-B443-4547-8C76-388A6699C96B}" srcOrd="1" destOrd="0" presId="urn:microsoft.com/office/officeart/2005/8/layout/hierarchy1"/>
    <dgm:cxn modelId="{110D9B59-5F47-EB41-9FB2-CF015E24796C}" type="presParOf" srcId="{188E4B99-B443-4547-8C76-388A6699C96B}" destId="{F7DA0CD4-E35F-3D44-843A-86A5C34C78D4}" srcOrd="0" destOrd="0" presId="urn:microsoft.com/office/officeart/2005/8/layout/hierarchy1"/>
    <dgm:cxn modelId="{553D1786-4119-5448-895A-2B0A522F4F12}" type="presParOf" srcId="{188E4B99-B443-4547-8C76-388A6699C96B}" destId="{D70CD1AD-817D-F14A-AC5B-DEAE2B21E8BB}" srcOrd="1" destOrd="0" presId="urn:microsoft.com/office/officeart/2005/8/layout/hierarchy1"/>
    <dgm:cxn modelId="{A774828F-F2A2-714F-B5AC-4BB3F7AF1E53}" type="presParOf" srcId="{D70CD1AD-817D-F14A-AC5B-DEAE2B21E8BB}" destId="{7D21203B-934F-C54F-9F29-7E98F72C6A1A}" srcOrd="0" destOrd="0" presId="urn:microsoft.com/office/officeart/2005/8/layout/hierarchy1"/>
    <dgm:cxn modelId="{F5D52275-864B-CA40-A567-99D53CB2C554}" type="presParOf" srcId="{7D21203B-934F-C54F-9F29-7E98F72C6A1A}" destId="{14596686-9B7D-F34A-87FC-C813E5C7FF52}" srcOrd="0" destOrd="0" presId="urn:microsoft.com/office/officeart/2005/8/layout/hierarchy1"/>
    <dgm:cxn modelId="{14B2AA55-3891-D342-8BAD-6D0919636301}" type="presParOf" srcId="{7D21203B-934F-C54F-9F29-7E98F72C6A1A}" destId="{50D1430A-FF85-F84C-BC32-E2ED66CC4556}" srcOrd="1" destOrd="0" presId="urn:microsoft.com/office/officeart/2005/8/layout/hierarchy1"/>
    <dgm:cxn modelId="{78FC32AC-17AC-0948-B903-A4E2BB9427E8}" type="presParOf" srcId="{D70CD1AD-817D-F14A-AC5B-DEAE2B21E8BB}" destId="{1B616614-AFB3-7C49-8D8D-84CFC9467E85}" srcOrd="1" destOrd="0" presId="urn:microsoft.com/office/officeart/2005/8/layout/hierarchy1"/>
    <dgm:cxn modelId="{1F458CA2-1993-FE4D-9C23-F4C8930774F7}" type="presParOf" srcId="{188E4B99-B443-4547-8C76-388A6699C96B}" destId="{943409BB-F783-E74C-A82A-789D78E5AE3C}" srcOrd="2" destOrd="0" presId="urn:microsoft.com/office/officeart/2005/8/layout/hierarchy1"/>
    <dgm:cxn modelId="{61D73CA2-6BE3-9C4B-9400-96DAA18E2721}" type="presParOf" srcId="{188E4B99-B443-4547-8C76-388A6699C96B}" destId="{B158453A-E7E9-8644-A101-C51B965D47E3}" srcOrd="3" destOrd="0" presId="urn:microsoft.com/office/officeart/2005/8/layout/hierarchy1"/>
    <dgm:cxn modelId="{DF23CD74-A9C5-694E-94C8-6AE2DB834A69}" type="presParOf" srcId="{B158453A-E7E9-8644-A101-C51B965D47E3}" destId="{47362AE4-57AD-1D48-8A9A-521FB14E3B91}" srcOrd="0" destOrd="0" presId="urn:microsoft.com/office/officeart/2005/8/layout/hierarchy1"/>
    <dgm:cxn modelId="{4A0B017B-83E7-D346-991A-16E8F7C2008F}" type="presParOf" srcId="{47362AE4-57AD-1D48-8A9A-521FB14E3B91}" destId="{EF8B6332-CA03-F345-9B42-352F663DF8F8}" srcOrd="0" destOrd="0" presId="urn:microsoft.com/office/officeart/2005/8/layout/hierarchy1"/>
    <dgm:cxn modelId="{7E48CAC1-71A5-9940-A655-669A03DB349C}" type="presParOf" srcId="{47362AE4-57AD-1D48-8A9A-521FB14E3B91}" destId="{0DD5DA2A-232F-144A-9602-56C44E425865}" srcOrd="1" destOrd="0" presId="urn:microsoft.com/office/officeart/2005/8/layout/hierarchy1"/>
    <dgm:cxn modelId="{8093E46A-C89A-AF4E-99C1-C698E4659169}" type="presParOf" srcId="{B158453A-E7E9-8644-A101-C51B965D47E3}" destId="{5A5ABAA2-B16F-4744-AD11-EE5B7A2F3F50}" srcOrd="1" destOrd="0" presId="urn:microsoft.com/office/officeart/2005/8/layout/hierarchy1"/>
    <dgm:cxn modelId="{C3A226D3-6965-7542-A528-8EC9BE9F6067}" type="presParOf" srcId="{188E4B99-B443-4547-8C76-388A6699C96B}" destId="{B27AC080-C7FB-D240-85B7-CA845EA909BB}" srcOrd="4" destOrd="0" presId="urn:microsoft.com/office/officeart/2005/8/layout/hierarchy1"/>
    <dgm:cxn modelId="{CD461248-D612-9B46-ABF5-29DA61274FF6}" type="presParOf" srcId="{188E4B99-B443-4547-8C76-388A6699C96B}" destId="{D58E5663-702C-2044-8338-16A003318722}" srcOrd="5" destOrd="0" presId="urn:microsoft.com/office/officeart/2005/8/layout/hierarchy1"/>
    <dgm:cxn modelId="{D6C346CA-52ED-FE41-A252-F1E4D937D52F}" type="presParOf" srcId="{D58E5663-702C-2044-8338-16A003318722}" destId="{67D6966D-4DB1-C447-952A-1333D99D1DC5}" srcOrd="0" destOrd="0" presId="urn:microsoft.com/office/officeart/2005/8/layout/hierarchy1"/>
    <dgm:cxn modelId="{B2189328-571F-3B4E-A709-ABE0D4B8BCCE}" type="presParOf" srcId="{67D6966D-4DB1-C447-952A-1333D99D1DC5}" destId="{29897736-897E-2242-BC1A-28A7D5C2095E}" srcOrd="0" destOrd="0" presId="urn:microsoft.com/office/officeart/2005/8/layout/hierarchy1"/>
    <dgm:cxn modelId="{58885745-5B22-3E4C-8D15-4E01165E3475}" type="presParOf" srcId="{67D6966D-4DB1-C447-952A-1333D99D1DC5}" destId="{2CAA78DD-572A-EE4D-B15E-FD325569B621}" srcOrd="1" destOrd="0" presId="urn:microsoft.com/office/officeart/2005/8/layout/hierarchy1"/>
    <dgm:cxn modelId="{DF5FD0C6-08BB-5843-99AF-6FFC12A1A6BA}" type="presParOf" srcId="{D58E5663-702C-2044-8338-16A003318722}" destId="{6825BF14-0967-DF42-9D73-D328B8D1D3B2}" srcOrd="1" destOrd="0" presId="urn:microsoft.com/office/officeart/2005/8/layout/hierarchy1"/>
    <dgm:cxn modelId="{B16B55E2-AB58-C940-B7B0-046198B4C7A1}" type="presParOf" srcId="{188E4B99-B443-4547-8C76-388A6699C96B}" destId="{E53786D9-F2B4-D741-BE1A-1C098E842EF0}" srcOrd="6" destOrd="0" presId="urn:microsoft.com/office/officeart/2005/8/layout/hierarchy1"/>
    <dgm:cxn modelId="{CFBD6AB4-D803-5648-AB04-B91ECEF0E51D}" type="presParOf" srcId="{188E4B99-B443-4547-8C76-388A6699C96B}" destId="{CEBED249-7424-7E4D-B186-38A645B54C87}" srcOrd="7" destOrd="0" presId="urn:microsoft.com/office/officeart/2005/8/layout/hierarchy1"/>
    <dgm:cxn modelId="{138DA45B-1FEC-5246-9145-687B08872AF7}" type="presParOf" srcId="{CEBED249-7424-7E4D-B186-38A645B54C87}" destId="{349508C7-2D0E-FD43-BA0D-C95460DA15E1}" srcOrd="0" destOrd="0" presId="urn:microsoft.com/office/officeart/2005/8/layout/hierarchy1"/>
    <dgm:cxn modelId="{623EFD8E-899C-F444-888D-CEA949084C13}" type="presParOf" srcId="{349508C7-2D0E-FD43-BA0D-C95460DA15E1}" destId="{94AF83B9-0504-724C-8E2E-C7333F11F462}" srcOrd="0" destOrd="0" presId="urn:microsoft.com/office/officeart/2005/8/layout/hierarchy1"/>
    <dgm:cxn modelId="{DE41642C-D621-4B47-8644-1A947B035FC9}" type="presParOf" srcId="{349508C7-2D0E-FD43-BA0D-C95460DA15E1}" destId="{A8065D7D-FEAC-B748-A7A5-44D8E36FF13C}" srcOrd="1" destOrd="0" presId="urn:microsoft.com/office/officeart/2005/8/layout/hierarchy1"/>
    <dgm:cxn modelId="{1A6DC88B-C83B-4649-BBC0-3D718B83FB4E}" type="presParOf" srcId="{CEBED249-7424-7E4D-B186-38A645B54C87}" destId="{EE1E43F4-3618-0144-BF7B-0D9EB49F787D}" srcOrd="1" destOrd="0" presId="urn:microsoft.com/office/officeart/2005/8/layout/hierarchy1"/>
    <dgm:cxn modelId="{8116DCFD-C3C3-2E4C-A5BE-D11B1F592ECA}" type="presParOf" srcId="{188E4B99-B443-4547-8C76-388A6699C96B}" destId="{C40928DD-9A2B-4144-8412-4B13FC84384D}" srcOrd="8" destOrd="0" presId="urn:microsoft.com/office/officeart/2005/8/layout/hierarchy1"/>
    <dgm:cxn modelId="{CDDC6D65-F2E1-CA45-B6A0-D9CB087897CB}" type="presParOf" srcId="{188E4B99-B443-4547-8C76-388A6699C96B}" destId="{7BB2D53B-0099-4048-A51A-9C56F6ED7FEF}" srcOrd="9" destOrd="0" presId="urn:microsoft.com/office/officeart/2005/8/layout/hierarchy1"/>
    <dgm:cxn modelId="{33E0E68B-DDCE-FF47-9BBB-EF31A7B2FB1A}" type="presParOf" srcId="{7BB2D53B-0099-4048-A51A-9C56F6ED7FEF}" destId="{6E61F987-119D-8341-9B5E-5D4191B48B3E}" srcOrd="0" destOrd="0" presId="urn:microsoft.com/office/officeart/2005/8/layout/hierarchy1"/>
    <dgm:cxn modelId="{E237A8D1-0291-6E49-BA92-E1B294877D14}" type="presParOf" srcId="{6E61F987-119D-8341-9B5E-5D4191B48B3E}" destId="{8143C69F-3C7A-884D-AB50-9070F1E27E9F}" srcOrd="0" destOrd="0" presId="urn:microsoft.com/office/officeart/2005/8/layout/hierarchy1"/>
    <dgm:cxn modelId="{5016D458-7D34-9A46-BCB6-99748BA40A3C}" type="presParOf" srcId="{6E61F987-119D-8341-9B5E-5D4191B48B3E}" destId="{2673594F-C896-E545-9EF6-ABC6F0825CB7}" srcOrd="1" destOrd="0" presId="urn:microsoft.com/office/officeart/2005/8/layout/hierarchy1"/>
    <dgm:cxn modelId="{76C2D1AB-C5C0-E049-B5FE-D92B2909DC8C}" type="presParOf" srcId="{7BB2D53B-0099-4048-A51A-9C56F6ED7FEF}" destId="{EB708D4B-884D-064B-B610-0D6B81A121F7}" srcOrd="1" destOrd="0" presId="urn:microsoft.com/office/officeart/2005/8/layout/hierarchy1"/>
    <dgm:cxn modelId="{113B687A-7F0B-1E4B-BEE5-9CBD037574F8}" type="presParOf" srcId="{188E4B99-B443-4547-8C76-388A6699C96B}" destId="{F00C64A8-5FC2-8D4F-BB1C-61E773C83291}" srcOrd="10" destOrd="0" presId="urn:microsoft.com/office/officeart/2005/8/layout/hierarchy1"/>
    <dgm:cxn modelId="{C5CEB8DB-E82C-5D4C-926F-198D9297CD98}" type="presParOf" srcId="{188E4B99-B443-4547-8C76-388A6699C96B}" destId="{35FDC18E-14F1-544C-9354-B12365BDCB91}" srcOrd="11" destOrd="0" presId="urn:microsoft.com/office/officeart/2005/8/layout/hierarchy1"/>
    <dgm:cxn modelId="{3C19C1C0-B2CA-9E43-80B0-B25F3487E5DD}" type="presParOf" srcId="{35FDC18E-14F1-544C-9354-B12365BDCB91}" destId="{55DFB8D9-17A9-F64B-BE9C-4726A22377CE}" srcOrd="0" destOrd="0" presId="urn:microsoft.com/office/officeart/2005/8/layout/hierarchy1"/>
    <dgm:cxn modelId="{A6BFB4D0-251C-5845-A088-231D8C99DA0B}" type="presParOf" srcId="{55DFB8D9-17A9-F64B-BE9C-4726A22377CE}" destId="{6D7E4739-634D-4449-A70F-1049BD7675F1}" srcOrd="0" destOrd="0" presId="urn:microsoft.com/office/officeart/2005/8/layout/hierarchy1"/>
    <dgm:cxn modelId="{A5619174-090C-1948-A359-66BB09B2C53E}" type="presParOf" srcId="{55DFB8D9-17A9-F64B-BE9C-4726A22377CE}" destId="{565076D4-C92B-1448-966E-85837D527416}" srcOrd="1" destOrd="0" presId="urn:microsoft.com/office/officeart/2005/8/layout/hierarchy1"/>
    <dgm:cxn modelId="{3B4D9392-071B-1943-9E38-C9C3E7AA4ED3}" type="presParOf" srcId="{35FDC18E-14F1-544C-9354-B12365BDCB91}" destId="{94037D8B-8668-344F-82E9-83DD6C7255D8}" srcOrd="1" destOrd="0" presId="urn:microsoft.com/office/officeart/2005/8/layout/hierarchy1"/>
    <dgm:cxn modelId="{CD302566-C7AE-144A-9322-15D20B8A9FEE}" type="presParOf" srcId="{188E4B99-B443-4547-8C76-388A6699C96B}" destId="{C78FD961-7E0D-DF47-9AD7-D8AFE72CC778}" srcOrd="12" destOrd="0" presId="urn:microsoft.com/office/officeart/2005/8/layout/hierarchy1"/>
    <dgm:cxn modelId="{DFD44C32-BA75-D147-84AE-BC982D2EA6FF}" type="presParOf" srcId="{188E4B99-B443-4547-8C76-388A6699C96B}" destId="{5C2C0B98-9182-844A-9B47-F84039BDECED}" srcOrd="13" destOrd="0" presId="urn:microsoft.com/office/officeart/2005/8/layout/hierarchy1"/>
    <dgm:cxn modelId="{E08BCC68-A8D1-3E4B-BB4B-CB24592E0D2F}" type="presParOf" srcId="{5C2C0B98-9182-844A-9B47-F84039BDECED}" destId="{51C137EB-BD94-484B-ACCF-6606773F029A}" srcOrd="0" destOrd="0" presId="urn:microsoft.com/office/officeart/2005/8/layout/hierarchy1"/>
    <dgm:cxn modelId="{1B7838D2-A4D6-2A47-93D0-63CF672C4134}" type="presParOf" srcId="{51C137EB-BD94-484B-ACCF-6606773F029A}" destId="{07DEE2AC-B296-014F-9B1E-E3FA155C6591}" srcOrd="0" destOrd="0" presId="urn:microsoft.com/office/officeart/2005/8/layout/hierarchy1"/>
    <dgm:cxn modelId="{C7C15300-3A89-C748-B8A4-4597085408CE}" type="presParOf" srcId="{51C137EB-BD94-484B-ACCF-6606773F029A}" destId="{E9EB72DD-BA15-BA42-A548-FAC9BBC68F60}" srcOrd="1" destOrd="0" presId="urn:microsoft.com/office/officeart/2005/8/layout/hierarchy1"/>
    <dgm:cxn modelId="{810162FF-C5DC-F04A-906B-FD3A29871160}" type="presParOf" srcId="{5C2C0B98-9182-844A-9B47-F84039BDECED}" destId="{F1FC6888-B394-844B-94A4-E3D285883E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FD961-7E0D-DF47-9AD7-D8AFE72CC778}">
      <dsp:nvSpPr>
        <dsp:cNvPr id="0" name=""/>
        <dsp:cNvSpPr/>
      </dsp:nvSpPr>
      <dsp:spPr>
        <a:xfrm>
          <a:off x="4361549" y="1774105"/>
          <a:ext cx="3831327" cy="30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94"/>
              </a:lnTo>
              <a:lnTo>
                <a:pt x="3831327" y="207094"/>
              </a:lnTo>
              <a:lnTo>
                <a:pt x="3831327" y="3038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C64A8-5FC2-8D4F-BB1C-61E773C83291}">
      <dsp:nvSpPr>
        <dsp:cNvPr id="0" name=""/>
        <dsp:cNvSpPr/>
      </dsp:nvSpPr>
      <dsp:spPr>
        <a:xfrm>
          <a:off x="4361549" y="1774105"/>
          <a:ext cx="2554218" cy="30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94"/>
              </a:lnTo>
              <a:lnTo>
                <a:pt x="2554218" y="207094"/>
              </a:lnTo>
              <a:lnTo>
                <a:pt x="2554218" y="3038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928DD-9A2B-4144-8412-4B13FC84384D}">
      <dsp:nvSpPr>
        <dsp:cNvPr id="0" name=""/>
        <dsp:cNvSpPr/>
      </dsp:nvSpPr>
      <dsp:spPr>
        <a:xfrm>
          <a:off x="4361549" y="1774105"/>
          <a:ext cx="1277109" cy="30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94"/>
              </a:lnTo>
              <a:lnTo>
                <a:pt x="1277109" y="207094"/>
              </a:lnTo>
              <a:lnTo>
                <a:pt x="1277109" y="3038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786D9-F2B4-D741-BE1A-1C098E842EF0}">
      <dsp:nvSpPr>
        <dsp:cNvPr id="0" name=""/>
        <dsp:cNvSpPr/>
      </dsp:nvSpPr>
      <dsp:spPr>
        <a:xfrm>
          <a:off x="4315829" y="1774105"/>
          <a:ext cx="91440" cy="3038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8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AC080-C7FB-D240-85B7-CA845EA909BB}">
      <dsp:nvSpPr>
        <dsp:cNvPr id="0" name=""/>
        <dsp:cNvSpPr/>
      </dsp:nvSpPr>
      <dsp:spPr>
        <a:xfrm>
          <a:off x="3084440" y="1774105"/>
          <a:ext cx="1277109" cy="303893"/>
        </a:xfrm>
        <a:custGeom>
          <a:avLst/>
          <a:gdLst/>
          <a:ahLst/>
          <a:cxnLst/>
          <a:rect l="0" t="0" r="0" b="0"/>
          <a:pathLst>
            <a:path>
              <a:moveTo>
                <a:pt x="1277109" y="0"/>
              </a:moveTo>
              <a:lnTo>
                <a:pt x="1277109" y="207094"/>
              </a:lnTo>
              <a:lnTo>
                <a:pt x="0" y="207094"/>
              </a:lnTo>
              <a:lnTo>
                <a:pt x="0" y="3038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409BB-F783-E74C-A82A-789D78E5AE3C}">
      <dsp:nvSpPr>
        <dsp:cNvPr id="0" name=""/>
        <dsp:cNvSpPr/>
      </dsp:nvSpPr>
      <dsp:spPr>
        <a:xfrm>
          <a:off x="1807331" y="1774105"/>
          <a:ext cx="2554218" cy="303893"/>
        </a:xfrm>
        <a:custGeom>
          <a:avLst/>
          <a:gdLst/>
          <a:ahLst/>
          <a:cxnLst/>
          <a:rect l="0" t="0" r="0" b="0"/>
          <a:pathLst>
            <a:path>
              <a:moveTo>
                <a:pt x="2554218" y="0"/>
              </a:moveTo>
              <a:lnTo>
                <a:pt x="2554218" y="207094"/>
              </a:lnTo>
              <a:lnTo>
                <a:pt x="0" y="207094"/>
              </a:lnTo>
              <a:lnTo>
                <a:pt x="0" y="3038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A0CD4-E35F-3D44-843A-86A5C34C78D4}">
      <dsp:nvSpPr>
        <dsp:cNvPr id="0" name=""/>
        <dsp:cNvSpPr/>
      </dsp:nvSpPr>
      <dsp:spPr>
        <a:xfrm>
          <a:off x="530222" y="1774105"/>
          <a:ext cx="3831327" cy="303893"/>
        </a:xfrm>
        <a:custGeom>
          <a:avLst/>
          <a:gdLst/>
          <a:ahLst/>
          <a:cxnLst/>
          <a:rect l="0" t="0" r="0" b="0"/>
          <a:pathLst>
            <a:path>
              <a:moveTo>
                <a:pt x="3831327" y="0"/>
              </a:moveTo>
              <a:lnTo>
                <a:pt x="3831327" y="207094"/>
              </a:lnTo>
              <a:lnTo>
                <a:pt x="0" y="207094"/>
              </a:lnTo>
              <a:lnTo>
                <a:pt x="0" y="3038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C6476-C139-C64D-B19F-1C3F3006A176}">
      <dsp:nvSpPr>
        <dsp:cNvPr id="0" name=""/>
        <dsp:cNvSpPr/>
      </dsp:nvSpPr>
      <dsp:spPr>
        <a:xfrm>
          <a:off x="3839095" y="1110588"/>
          <a:ext cx="1044907" cy="6635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024190C8-6148-C447-ADC1-111854115EB4}">
      <dsp:nvSpPr>
        <dsp:cNvPr id="0" name=""/>
        <dsp:cNvSpPr/>
      </dsp:nvSpPr>
      <dsp:spPr>
        <a:xfrm>
          <a:off x="3955196" y="1220884"/>
          <a:ext cx="1044907" cy="66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UMA core</a:t>
          </a:r>
          <a:endParaRPr lang="en-US" sz="1200" kern="1200" dirty="0"/>
        </a:p>
      </dsp:txBody>
      <dsp:txXfrm>
        <a:off x="3974630" y="1240318"/>
        <a:ext cx="1006039" cy="624648"/>
      </dsp:txXfrm>
    </dsp:sp>
    <dsp:sp modelId="{14596686-9B7D-F34A-87FC-C813E5C7FF52}">
      <dsp:nvSpPr>
        <dsp:cNvPr id="0" name=""/>
        <dsp:cNvSpPr/>
      </dsp:nvSpPr>
      <dsp:spPr>
        <a:xfrm>
          <a:off x="7768" y="2077999"/>
          <a:ext cx="1044907" cy="6635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50D1430A-FF85-F84C-BC32-E2ED66CC4556}">
      <dsp:nvSpPr>
        <dsp:cNvPr id="0" name=""/>
        <dsp:cNvSpPr/>
      </dsp:nvSpPr>
      <dsp:spPr>
        <a:xfrm>
          <a:off x="123869" y="2188294"/>
          <a:ext cx="1044907" cy="66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OAuth 2</a:t>
          </a:r>
          <a:endParaRPr lang="en-US" sz="1200" kern="1200" dirty="0"/>
        </a:p>
      </dsp:txBody>
      <dsp:txXfrm>
        <a:off x="143303" y="2207728"/>
        <a:ext cx="1006039" cy="624648"/>
      </dsp:txXfrm>
    </dsp:sp>
    <dsp:sp modelId="{EF8B6332-CA03-F345-9B42-352F663DF8F8}">
      <dsp:nvSpPr>
        <dsp:cNvPr id="0" name=""/>
        <dsp:cNvSpPr/>
      </dsp:nvSpPr>
      <dsp:spPr>
        <a:xfrm>
          <a:off x="1284877" y="2077999"/>
          <a:ext cx="1044907" cy="6635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0DD5DA2A-232F-144A-9602-56C44E425865}">
      <dsp:nvSpPr>
        <dsp:cNvPr id="0" name=""/>
        <dsp:cNvSpPr/>
      </dsp:nvSpPr>
      <dsp:spPr>
        <a:xfrm>
          <a:off x="1400978" y="2188294"/>
          <a:ext cx="1044907" cy="66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OpenID Connect</a:t>
          </a:r>
          <a:endParaRPr lang="en-US" sz="1200" kern="1200" dirty="0"/>
        </a:p>
      </dsp:txBody>
      <dsp:txXfrm>
        <a:off x="1420412" y="2207728"/>
        <a:ext cx="1006039" cy="624648"/>
      </dsp:txXfrm>
    </dsp:sp>
    <dsp:sp modelId="{29897736-897E-2242-BC1A-28A7D5C2095E}">
      <dsp:nvSpPr>
        <dsp:cNvPr id="0" name=""/>
        <dsp:cNvSpPr/>
      </dsp:nvSpPr>
      <dsp:spPr>
        <a:xfrm>
          <a:off x="2561986" y="2077999"/>
          <a:ext cx="1044907" cy="6635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2CAA78DD-572A-EE4D-B15E-FD325569B621}">
      <dsp:nvSpPr>
        <dsp:cNvPr id="0" name=""/>
        <dsp:cNvSpPr/>
      </dsp:nvSpPr>
      <dsp:spPr>
        <a:xfrm>
          <a:off x="2678087" y="2188294"/>
          <a:ext cx="1044907" cy="66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Token introspection</a:t>
          </a:r>
          <a:endParaRPr lang="en-US" sz="1200" kern="1200" dirty="0"/>
        </a:p>
      </dsp:txBody>
      <dsp:txXfrm>
        <a:off x="2697521" y="2207728"/>
        <a:ext cx="1006039" cy="624648"/>
      </dsp:txXfrm>
    </dsp:sp>
    <dsp:sp modelId="{94AF83B9-0504-724C-8E2E-C7333F11F462}">
      <dsp:nvSpPr>
        <dsp:cNvPr id="0" name=""/>
        <dsp:cNvSpPr/>
      </dsp:nvSpPr>
      <dsp:spPr>
        <a:xfrm>
          <a:off x="3839095" y="2077999"/>
          <a:ext cx="1044907" cy="6635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A8065D7D-FEAC-B748-A7A5-44D8E36FF13C}">
      <dsp:nvSpPr>
        <dsp:cNvPr id="0" name=""/>
        <dsp:cNvSpPr/>
      </dsp:nvSpPr>
      <dsp:spPr>
        <a:xfrm>
          <a:off x="3955196" y="2188294"/>
          <a:ext cx="1044907" cy="66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OAuth resource set registration</a:t>
          </a:r>
          <a:endParaRPr lang="en-US" sz="1200" kern="1200" dirty="0"/>
        </a:p>
      </dsp:txBody>
      <dsp:txXfrm>
        <a:off x="3974630" y="2207728"/>
        <a:ext cx="1006039" cy="624648"/>
      </dsp:txXfrm>
    </dsp:sp>
    <dsp:sp modelId="{8143C69F-3C7A-884D-AB50-9070F1E27E9F}">
      <dsp:nvSpPr>
        <dsp:cNvPr id="0" name=""/>
        <dsp:cNvSpPr/>
      </dsp:nvSpPr>
      <dsp:spPr>
        <a:xfrm>
          <a:off x="5116204" y="2077999"/>
          <a:ext cx="1044907" cy="6635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2673594F-C896-E545-9EF6-ABC6F0825CB7}">
      <dsp:nvSpPr>
        <dsp:cNvPr id="0" name=""/>
        <dsp:cNvSpPr/>
      </dsp:nvSpPr>
      <dsp:spPr>
        <a:xfrm>
          <a:off x="5232305" y="2188294"/>
          <a:ext cx="1044907" cy="66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UMA binding obligations</a:t>
          </a:r>
          <a:endParaRPr lang="en-US" sz="1200" kern="1200" dirty="0"/>
        </a:p>
      </dsp:txBody>
      <dsp:txXfrm>
        <a:off x="5251739" y="2207728"/>
        <a:ext cx="1006039" cy="624648"/>
      </dsp:txXfrm>
    </dsp:sp>
    <dsp:sp modelId="{6D7E4739-634D-4449-A70F-1049BD7675F1}">
      <dsp:nvSpPr>
        <dsp:cNvPr id="0" name=""/>
        <dsp:cNvSpPr/>
      </dsp:nvSpPr>
      <dsp:spPr>
        <a:xfrm>
          <a:off x="6393313" y="2077999"/>
          <a:ext cx="1044907" cy="6635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565076D4-C92B-1448-966E-85837D527416}">
      <dsp:nvSpPr>
        <dsp:cNvPr id="0" name=""/>
        <dsp:cNvSpPr/>
      </dsp:nvSpPr>
      <dsp:spPr>
        <a:xfrm>
          <a:off x="6509414" y="2188294"/>
          <a:ext cx="1044907" cy="66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Dynamic client registration</a:t>
          </a:r>
          <a:endParaRPr lang="en-US" sz="1200" kern="1200" dirty="0"/>
        </a:p>
      </dsp:txBody>
      <dsp:txXfrm>
        <a:off x="6528848" y="2207728"/>
        <a:ext cx="1006039" cy="624648"/>
      </dsp:txXfrm>
    </dsp:sp>
    <dsp:sp modelId="{07DEE2AC-B296-014F-9B1E-E3FA155C6591}">
      <dsp:nvSpPr>
        <dsp:cNvPr id="0" name=""/>
        <dsp:cNvSpPr/>
      </dsp:nvSpPr>
      <dsp:spPr>
        <a:xfrm>
          <a:off x="7670422" y="2077999"/>
          <a:ext cx="1044907" cy="6635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E9EB72DD-BA15-BA42-A548-FAC9BBC68F60}">
      <dsp:nvSpPr>
        <dsp:cNvPr id="0" name=""/>
        <dsp:cNvSpPr/>
      </dsp:nvSpPr>
      <dsp:spPr>
        <a:xfrm>
          <a:off x="7786523" y="2188294"/>
          <a:ext cx="1044907" cy="66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hostmeta</a:t>
          </a:r>
          <a:endParaRPr lang="en-US" sz="1200" kern="1200" dirty="0"/>
        </a:p>
      </dsp:txBody>
      <dsp:txXfrm>
        <a:off x="7805957" y="2207728"/>
        <a:ext cx="1006039" cy="6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9811-6A97-AC42-B54E-5018710A3276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18BEA-9D23-C54A-8F44-F6002BF7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97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1DE15-7254-6E42-9477-D634690B6418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29511-D097-F242-A0DB-C1F10962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72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</a:t>
            </a:r>
            <a:r>
              <a:rPr lang="en-US" dirty="0" err="1" smtClean="0"/>
              <a:t>informationanswers.com</a:t>
            </a:r>
            <a:r>
              <a:rPr lang="en-US" dirty="0" smtClean="0"/>
              <a:t>/?p=283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9511-D097-F242-A0DB-C1F109628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how we share calendars today: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/>
              <a:t>We share them with both ourselves using different identities, and other people and companies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/>
              <a:t>Calendars are so volatile that we really want to share them as “feeds”, not as static piles of data</a:t>
            </a:r>
          </a:p>
          <a:p>
            <a:pPr marL="168244" indent="-168244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7709-F27B-426D-A847-B1772613079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3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tinyurl.com/umawg" TargetMode="External"/><Relationship Id="rId3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7382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083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B4E4-30E3-AA44-ACFB-CE5ADF33A16A}" type="datetime1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3525" y="4730580"/>
            <a:ext cx="2249730" cy="17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3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888E-BC79-B242-8860-ECDED4D42016}" type="datetime1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6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12"/>
          </p:nvPr>
        </p:nvSpPr>
        <p:spPr>
          <a:xfrm>
            <a:off x="685800" y="6142982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657600" cy="4343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343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43000"/>
            <a:ext cx="7772400" cy="381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565392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43580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12"/>
          </p:nvPr>
        </p:nvSpPr>
        <p:spPr>
          <a:xfrm>
            <a:off x="685800" y="6142982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657600" cy="4343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343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43000"/>
            <a:ext cx="7772400" cy="381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565392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43580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42982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143000"/>
            <a:ext cx="7772400" cy="381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6565392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387663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1C1-141F-D449-9826-51D472677364}" type="datetime1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1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524-C2BE-EB40-8914-57CF252394C0}" type="datetime1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3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6AF1-1ADC-B34C-9EFF-C14AE76135EE}" type="datetime1">
              <a:rPr lang="en-US" smtClean="0"/>
              <a:t>10/29/13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0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0ED-F760-884E-95CA-A41CD73D563A}" type="datetime1">
              <a:rPr lang="en-US" smtClean="0"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7188-7CB9-AD48-A67B-33FE2E27F93A}" type="datetime1">
              <a:rPr lang="en-US" smtClean="0"/>
              <a:t>10/29/13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4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0723-B99E-AF41-9EE9-C3F8A5923BBC}" type="datetime1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7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0EE9-07F4-CE4F-9B57-18AD3BCAE98D}" type="datetime1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4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231-B251-2841-AF79-AE3CA5597D74}" type="datetime1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1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6C5BA-25ED-8D41-91C2-6D3DEBFBB9B6}" type="datetime1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antarainitiative.org/confluence/display/uma/Case+Studie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antarainitiative.org/confluence/display/uma/UMA+Implementation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8728"/>
            <a:ext cx="7772400" cy="1738680"/>
          </a:xfrm>
        </p:spPr>
        <p:txBody>
          <a:bodyPr>
            <a:normAutofit/>
          </a:bodyPr>
          <a:lstStyle/>
          <a:p>
            <a:r>
              <a:rPr lang="en-US" dirty="0" smtClean="0"/>
              <a:t>User-Managed Access</a:t>
            </a:r>
            <a:br>
              <a:rPr lang="en-US" dirty="0" smtClean="0"/>
            </a:br>
            <a:r>
              <a:rPr lang="en-US" sz="3200" dirty="0" smtClean="0">
                <a:latin typeface="Gill Sans Light"/>
                <a:cs typeface="Gill Sans Light"/>
              </a:rPr>
              <a:t>UMA Work Group</a:t>
            </a:r>
            <a:endParaRPr lang="en-US" sz="3200" dirty="0">
              <a:latin typeface="Gill Sans Light"/>
              <a:cs typeface="Gill Sans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53135"/>
            <a:ext cx="7576042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@UMAWG</a:t>
            </a:r>
            <a:br>
              <a:rPr lang="en-US" sz="2800" dirty="0" smtClean="0"/>
            </a:br>
            <a:r>
              <a:rPr lang="en-US" sz="2800" dirty="0" smtClean="0"/>
              <a:t>tinyurl.com/</a:t>
            </a:r>
            <a:r>
              <a:rPr lang="en-US" sz="2800" dirty="0"/>
              <a:t>umawg | tinyurl.com/umafaq</a:t>
            </a:r>
            <a:endParaRPr lang="en-US" sz="2800" dirty="0" smtClean="0"/>
          </a:p>
          <a:p>
            <a:r>
              <a:rPr lang="en-US" sz="2800" dirty="0" smtClean="0"/>
              <a:t>29 Oct 2013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FD1A4F-B7D2-2647-ACD7-FED53E96B4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7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531" y="1295585"/>
            <a:ext cx="6641869" cy="533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UMA </a:t>
            </a:r>
            <a:r>
              <a:rPr lang="en-US" dirty="0"/>
              <a:t>turns online sharing </a:t>
            </a:r>
            <a:r>
              <a:rPr lang="en-US" dirty="0" smtClean="0"/>
              <a:t>into </a:t>
            </a:r>
            <a:r>
              <a:rPr lang="en-US" dirty="0"/>
              <a:t>a </a:t>
            </a:r>
            <a:r>
              <a:rPr lang="en-US" dirty="0" smtClean="0"/>
              <a:t>privacy-by-design </a:t>
            </a:r>
            <a:r>
              <a:rPr lang="en-US" dirty="0"/>
              <a:t>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10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893473" y="4077266"/>
            <a:ext cx="2463673" cy="919401"/>
          </a:xfrm>
          <a:prstGeom prst="wedgeRoundRectCallout">
            <a:avLst>
              <a:gd name="adj1" fmla="val -100653"/>
              <a:gd name="adj2" fmla="val -238380"/>
              <a:gd name="adj3" fmla="val 16667"/>
            </a:avLst>
          </a:prstGeom>
          <a:solidFill>
            <a:srgbClr val="FF730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91440" rIns="91440" bIns="91440" rtlCol="0" anchor="b">
            <a:spAutoFit/>
          </a:bodyPr>
          <a:lstStyle/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I want to </a:t>
            </a:r>
            <a:r>
              <a:rPr lang="en-US" sz="1400" b="1" dirty="0" smtClean="0">
                <a:latin typeface="Gill Sans"/>
                <a:cs typeface="Gill Sans"/>
              </a:rPr>
              <a:t>control </a:t>
            </a:r>
            <a:r>
              <a:rPr lang="en-US" sz="1400" dirty="0" smtClean="0">
                <a:latin typeface="Gill Sans Light"/>
                <a:cs typeface="Gill Sans Light"/>
              </a:rPr>
              <a:t>access proactively, not just feel forced to consent over and over</a:t>
            </a:r>
          </a:p>
        </p:txBody>
      </p:sp>
    </p:spTree>
    <p:extLst>
      <p:ext uri="{BB962C8B-B14F-4D97-AF65-F5344CB8AC3E}">
        <p14:creationId xmlns:p14="http://schemas.microsoft.com/office/powerpoint/2010/main" val="429310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use </a:t>
            </a:r>
            <a:r>
              <a:rPr lang="en-US" dirty="0" err="1" smtClean="0"/>
              <a:t>cases</a:t>
            </a:r>
            <a:r>
              <a:rPr lang="en-US" sz="2000" dirty="0" err="1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://kantarainitiative.org/confluence/display/uma/Case+Studies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62" y="1600200"/>
            <a:ext cx="3891336" cy="50265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Subscribing to a friend’s personal cloud</a:t>
            </a:r>
          </a:p>
          <a:p>
            <a:r>
              <a:rPr lang="en-US" dirty="0" smtClean="0"/>
              <a:t>Sharing accessibility attributes (“GPII”)</a:t>
            </a:r>
          </a:p>
          <a:p>
            <a:r>
              <a:rPr lang="en-US" dirty="0" smtClean="0"/>
              <a:t>E-transcript sharing (“HEAR”)</a:t>
            </a:r>
          </a:p>
          <a:p>
            <a:r>
              <a:rPr lang="en-US" dirty="0" smtClean="0"/>
              <a:t>Patient-centric health data access</a:t>
            </a:r>
          </a:p>
          <a:p>
            <a:r>
              <a:rPr lang="en-US" dirty="0"/>
              <a:t>Enterprise </a:t>
            </a:r>
            <a:r>
              <a:rPr lang="en-US" dirty="0" smtClean="0"/>
              <a:t>“access </a:t>
            </a:r>
            <a:r>
              <a:rPr lang="en-US" dirty="0"/>
              <a:t>management </a:t>
            </a:r>
            <a:r>
              <a:rPr lang="en-US" dirty="0" smtClean="0"/>
              <a:t>2.0”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465" y="1472862"/>
            <a:ext cx="4675974" cy="236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359" y="3939963"/>
            <a:ext cx="3715221" cy="259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54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Enterprise use cases bring WAM into the API economy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86400" y="1981200"/>
            <a:ext cx="36576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create and standardize machine-readable scope descriptions</a:t>
            </a:r>
          </a:p>
          <a:p>
            <a:r>
              <a:rPr lang="en-US" sz="2400" dirty="0" smtClean="0"/>
              <a:t>You can centralize scope </a:t>
            </a:r>
            <a:r>
              <a:rPr lang="en-US" sz="2400" dirty="0" err="1" smtClean="0"/>
              <a:t>mgmt</a:t>
            </a:r>
            <a:r>
              <a:rPr lang="en-US" sz="2400" dirty="0" smtClean="0"/>
              <a:t> at one AS and reuse policies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73400" y="1961956"/>
            <a:ext cx="3657600" cy="43434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Scopes are entirely proprietary and non-interoperable</a:t>
            </a:r>
          </a:p>
          <a:p>
            <a:endParaRPr lang="en-US" sz="2400" i="1" dirty="0"/>
          </a:p>
          <a:p>
            <a:r>
              <a:rPr lang="en-US" sz="2400" i="1" dirty="0" smtClean="0"/>
              <a:t>Access management and policies are done on a pairwise, per-service basis</a:t>
            </a:r>
            <a:endParaRPr lang="en-US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5223192"/>
            <a:ext cx="7553350" cy="1077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Georgia"/>
                <a:cs typeface="Georgia"/>
              </a:rPr>
              <a:t>The RO is the enterprise itself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Georgia"/>
                <a:cs typeface="Georgia"/>
              </a:rPr>
              <a:t>The policy administrator is an “RO agent”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Georgia"/>
                <a:cs typeface="Georgia"/>
              </a:rPr>
              <a:t>The AS is a PAP and (pseudo) PDP that can serve as a PIP client</a:t>
            </a:r>
          </a:p>
        </p:txBody>
      </p:sp>
    </p:spTree>
    <p:extLst>
      <p:ext uri="{BB962C8B-B14F-4D97-AF65-F5344CB8AC3E}">
        <p14:creationId xmlns:p14="http://schemas.microsoft.com/office/powerpoint/2010/main" val="31341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ecosystem: “social access control” (</a:t>
            </a:r>
            <a:r>
              <a:rPr lang="en-US" dirty="0" err="1" smtClean="0"/>
              <a:t>à</a:t>
            </a:r>
            <a:r>
              <a:rPr lang="en-US" dirty="0" smtClean="0"/>
              <a:t> la social sign-in)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00240" y="1524000"/>
            <a:ext cx="7772400" cy="38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Most dynamic; Alice-to-Bob sharing is the key differentiator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1371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52700" y="2133600"/>
            <a:ext cx="1371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2133600"/>
            <a:ext cx="1371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764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528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1732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7744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3756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9768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5780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670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626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5" name="Straight Connector 24"/>
          <p:cNvCxnSpPr>
            <a:stCxn id="9" idx="0"/>
            <a:endCxn id="6" idx="2"/>
          </p:cNvCxnSpPr>
          <p:nvPr/>
        </p:nvCxnSpPr>
        <p:spPr>
          <a:xfrm flipV="1">
            <a:off x="952500" y="2743200"/>
            <a:ext cx="1905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0"/>
            <a:endCxn id="7" idx="2"/>
          </p:cNvCxnSpPr>
          <p:nvPr/>
        </p:nvCxnSpPr>
        <p:spPr>
          <a:xfrm flipV="1">
            <a:off x="952500" y="2743200"/>
            <a:ext cx="22860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0"/>
            <a:endCxn id="8" idx="2"/>
          </p:cNvCxnSpPr>
          <p:nvPr/>
        </p:nvCxnSpPr>
        <p:spPr>
          <a:xfrm flipV="1">
            <a:off x="952500" y="2743200"/>
            <a:ext cx="43815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0"/>
            <a:endCxn id="7" idx="2"/>
          </p:cNvCxnSpPr>
          <p:nvPr/>
        </p:nvCxnSpPr>
        <p:spPr>
          <a:xfrm flipV="1">
            <a:off x="2171700" y="2743200"/>
            <a:ext cx="1066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0"/>
            <a:endCxn id="8" idx="2"/>
          </p:cNvCxnSpPr>
          <p:nvPr/>
        </p:nvCxnSpPr>
        <p:spPr>
          <a:xfrm flipV="1">
            <a:off x="2171700" y="2743200"/>
            <a:ext cx="3162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0"/>
            <a:endCxn id="6" idx="2"/>
          </p:cNvCxnSpPr>
          <p:nvPr/>
        </p:nvCxnSpPr>
        <p:spPr>
          <a:xfrm flipH="1" flipV="1">
            <a:off x="1143000" y="2743200"/>
            <a:ext cx="27051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1" idx="0"/>
            <a:endCxn id="7" idx="2"/>
          </p:cNvCxnSpPr>
          <p:nvPr/>
        </p:nvCxnSpPr>
        <p:spPr>
          <a:xfrm flipH="1" flipV="1">
            <a:off x="3238500" y="2743200"/>
            <a:ext cx="6096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0"/>
            <a:endCxn id="8" idx="2"/>
          </p:cNvCxnSpPr>
          <p:nvPr/>
        </p:nvCxnSpPr>
        <p:spPr>
          <a:xfrm flipV="1">
            <a:off x="3848100" y="2743200"/>
            <a:ext cx="14859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2" idx="0"/>
            <a:endCxn id="8" idx="2"/>
          </p:cNvCxnSpPr>
          <p:nvPr/>
        </p:nvCxnSpPr>
        <p:spPr>
          <a:xfrm flipV="1">
            <a:off x="5067300" y="2743200"/>
            <a:ext cx="2667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2" idx="0"/>
            <a:endCxn id="7" idx="2"/>
          </p:cNvCxnSpPr>
          <p:nvPr/>
        </p:nvCxnSpPr>
        <p:spPr>
          <a:xfrm flipH="1" flipV="1">
            <a:off x="3238500" y="2743200"/>
            <a:ext cx="1828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0"/>
            <a:endCxn id="6" idx="2"/>
          </p:cNvCxnSpPr>
          <p:nvPr/>
        </p:nvCxnSpPr>
        <p:spPr>
          <a:xfrm flipH="1" flipV="1">
            <a:off x="1143000" y="2743200"/>
            <a:ext cx="3924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6172200" y="22098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Few, large, IdP-</a:t>
            </a:r>
            <a:r>
              <a:rPr lang="en-US" sz="1400" dirty="0" err="1" smtClean="0"/>
              <a:t>assoc</a:t>
            </a:r>
            <a:r>
              <a:rPr lang="en-US" sz="1400" dirty="0" smtClean="0"/>
              <a:t>/PDS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Some with onboard RS apps</a:t>
            </a:r>
            <a:endParaRPr lang="en-US" sz="1400" dirty="0"/>
          </a:p>
        </p:txBody>
      </p:sp>
      <p:sp>
        <p:nvSpPr>
          <p:cNvPr id="66" name="Rounded Rectangle 65"/>
          <p:cNvSpPr/>
          <p:nvPr/>
        </p:nvSpPr>
        <p:spPr>
          <a:xfrm>
            <a:off x="6172200" y="34290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Work with popular </a:t>
            </a:r>
            <a:r>
              <a:rPr lang="en-US" sz="1400" dirty="0" err="1" smtClean="0"/>
              <a:t>AS+IdPs</a:t>
            </a:r>
            <a:endParaRPr lang="en-US" sz="1400" dirty="0" smtClean="0"/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May outsource local authz</a:t>
            </a:r>
            <a:endParaRPr lang="en-US" sz="1400" dirty="0"/>
          </a:p>
        </p:txBody>
      </p:sp>
      <p:sp>
        <p:nvSpPr>
          <p:cNvPr id="67" name="Rounded Rectangle 66"/>
          <p:cNvSpPr/>
          <p:nvPr/>
        </p:nvSpPr>
        <p:spPr>
          <a:xfrm>
            <a:off x="6172200" y="43434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Third-party apps UMA-enabled</a:t>
            </a:r>
            <a:endParaRPr lang="en-US" sz="1400" dirty="0"/>
          </a:p>
        </p:txBody>
      </p:sp>
      <p:sp>
        <p:nvSpPr>
          <p:cNvPr id="68" name="Rounded Rectangle 67"/>
          <p:cNvSpPr/>
          <p:nvPr/>
        </p:nvSpPr>
        <p:spPr>
          <a:xfrm>
            <a:off x="8382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Benefits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High-quality, centralized consumer authz</a:t>
            </a:r>
            <a:endParaRPr lang="en-US" sz="1400" dirty="0"/>
          </a:p>
        </p:txBody>
      </p:sp>
      <p:sp>
        <p:nvSpPr>
          <p:cNvPr id="69" name="Rounded Rectangle 68"/>
          <p:cNvSpPr/>
          <p:nvPr/>
        </p:nvSpPr>
        <p:spPr>
          <a:xfrm>
            <a:off x="41148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Challenges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Disruptive change to biz models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Trust and assurance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API interoperability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1828800" y="2133600"/>
            <a:ext cx="533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931920" y="2133600"/>
            <a:ext cx="533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ecosystem: “walled garden PDS’s”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04040" y="1524000"/>
            <a:ext cx="7772400" cy="38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Likely highly static partnerships; Alice-to-Alice/Bob/org sharing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1371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2133600"/>
            <a:ext cx="1143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00600" y="2133600"/>
            <a:ext cx="12192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9768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5146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006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5" name="Straight Connector 24"/>
          <p:cNvCxnSpPr>
            <a:stCxn id="9" idx="0"/>
            <a:endCxn id="6" idx="2"/>
          </p:cNvCxnSpPr>
          <p:nvPr/>
        </p:nvCxnSpPr>
        <p:spPr>
          <a:xfrm flipV="1">
            <a:off x="952500" y="2743200"/>
            <a:ext cx="1905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0"/>
            <a:endCxn id="6" idx="2"/>
          </p:cNvCxnSpPr>
          <p:nvPr/>
        </p:nvCxnSpPr>
        <p:spPr>
          <a:xfrm flipH="1" flipV="1">
            <a:off x="1143000" y="2743200"/>
            <a:ext cx="876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2" idx="0"/>
            <a:endCxn id="8" idx="2"/>
          </p:cNvCxnSpPr>
          <p:nvPr/>
        </p:nvCxnSpPr>
        <p:spPr>
          <a:xfrm flipV="1">
            <a:off x="4305300" y="2743200"/>
            <a:ext cx="11049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2" idx="0"/>
            <a:endCxn id="7" idx="2"/>
          </p:cNvCxnSpPr>
          <p:nvPr/>
        </p:nvCxnSpPr>
        <p:spPr>
          <a:xfrm flipH="1" flipV="1">
            <a:off x="3238500" y="2743200"/>
            <a:ext cx="1066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6172200" y="22098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NSTIC-</a:t>
            </a:r>
            <a:r>
              <a:rPr lang="en-US" sz="1400" dirty="0" err="1" smtClean="0"/>
              <a:t>ish</a:t>
            </a:r>
            <a:r>
              <a:rPr lang="en-US" sz="1400" dirty="0" smtClean="0"/>
              <a:t> banks and </a:t>
            </a:r>
            <a:r>
              <a:rPr lang="en-US" sz="1400" dirty="0" err="1" smtClean="0"/>
              <a:t>telcos</a:t>
            </a:r>
            <a:endParaRPr lang="en-US" sz="1400" dirty="0" smtClean="0"/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In-house apps</a:t>
            </a:r>
            <a:endParaRPr lang="en-US" sz="1400" dirty="0"/>
          </a:p>
        </p:txBody>
      </p:sp>
      <p:sp>
        <p:nvSpPr>
          <p:cNvPr id="66" name="Rounded Rectangle 65"/>
          <p:cNvSpPr/>
          <p:nvPr/>
        </p:nvSpPr>
        <p:spPr>
          <a:xfrm>
            <a:off x="6172200" y="34290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Part of existing third-party ecosystem</a:t>
            </a:r>
            <a:endParaRPr lang="en-US" sz="1400" dirty="0"/>
          </a:p>
        </p:txBody>
      </p:sp>
      <p:sp>
        <p:nvSpPr>
          <p:cNvPr id="67" name="Rounded Rectangle 66"/>
          <p:cNvSpPr/>
          <p:nvPr/>
        </p:nvSpPr>
        <p:spPr>
          <a:xfrm>
            <a:off x="6172200" y="43434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Few truly independent apps</a:t>
            </a:r>
            <a:endParaRPr lang="en-US" sz="1400" dirty="0"/>
          </a:p>
        </p:txBody>
      </p:sp>
      <p:sp>
        <p:nvSpPr>
          <p:cNvPr id="68" name="Rounded Rectangle 67"/>
          <p:cNvSpPr/>
          <p:nvPr/>
        </p:nvSpPr>
        <p:spPr>
          <a:xfrm>
            <a:off x="8382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Benefits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Today’s back-channel user data is put under user control/monitoring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“Outward” trust growth</a:t>
            </a:r>
            <a:endParaRPr lang="en-US" sz="1400" dirty="0"/>
          </a:p>
        </p:txBody>
      </p:sp>
      <p:sp>
        <p:nvSpPr>
          <p:cNvPr id="69" name="Rounded Rectangle 68"/>
          <p:cNvSpPr/>
          <p:nvPr/>
        </p:nvSpPr>
        <p:spPr>
          <a:xfrm>
            <a:off x="41148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Challenges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Tight binding to the owner of the garden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1828800" y="2133600"/>
            <a:ext cx="533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810000" y="2133600"/>
            <a:ext cx="533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343400" y="21336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ecosystem: “patient-centric health vaults”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00240" y="1524000"/>
            <a:ext cx="7772400" cy="381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Static partnering will center on payers as 900-lb gorillas; highly vertical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1371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52700" y="2133600"/>
            <a:ext cx="1371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2133600"/>
            <a:ext cx="1371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764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528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1732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7744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3756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9768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5780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670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626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5" name="Straight Connector 24"/>
          <p:cNvCxnSpPr>
            <a:stCxn id="9" idx="0"/>
            <a:endCxn id="6" idx="2"/>
          </p:cNvCxnSpPr>
          <p:nvPr/>
        </p:nvCxnSpPr>
        <p:spPr>
          <a:xfrm flipV="1">
            <a:off x="952500" y="2743200"/>
            <a:ext cx="1905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0"/>
            <a:endCxn id="7" idx="2"/>
          </p:cNvCxnSpPr>
          <p:nvPr/>
        </p:nvCxnSpPr>
        <p:spPr>
          <a:xfrm flipV="1">
            <a:off x="952500" y="2743200"/>
            <a:ext cx="22860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0"/>
            <a:endCxn id="8" idx="2"/>
          </p:cNvCxnSpPr>
          <p:nvPr/>
        </p:nvCxnSpPr>
        <p:spPr>
          <a:xfrm flipV="1">
            <a:off x="952500" y="2743200"/>
            <a:ext cx="43815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0"/>
            <a:endCxn id="7" idx="2"/>
          </p:cNvCxnSpPr>
          <p:nvPr/>
        </p:nvCxnSpPr>
        <p:spPr>
          <a:xfrm flipV="1">
            <a:off x="2171700" y="2743200"/>
            <a:ext cx="1066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0"/>
            <a:endCxn id="8" idx="2"/>
          </p:cNvCxnSpPr>
          <p:nvPr/>
        </p:nvCxnSpPr>
        <p:spPr>
          <a:xfrm flipV="1">
            <a:off x="2171700" y="2743200"/>
            <a:ext cx="3162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0"/>
            <a:endCxn id="6" idx="2"/>
          </p:cNvCxnSpPr>
          <p:nvPr/>
        </p:nvCxnSpPr>
        <p:spPr>
          <a:xfrm flipH="1" flipV="1">
            <a:off x="1143000" y="2743200"/>
            <a:ext cx="27051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1" idx="0"/>
            <a:endCxn id="7" idx="2"/>
          </p:cNvCxnSpPr>
          <p:nvPr/>
        </p:nvCxnSpPr>
        <p:spPr>
          <a:xfrm flipH="1" flipV="1">
            <a:off x="3238500" y="2743200"/>
            <a:ext cx="6096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0"/>
            <a:endCxn id="8" idx="2"/>
          </p:cNvCxnSpPr>
          <p:nvPr/>
        </p:nvCxnSpPr>
        <p:spPr>
          <a:xfrm flipV="1">
            <a:off x="3848100" y="2743200"/>
            <a:ext cx="14859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2" idx="0"/>
            <a:endCxn id="8" idx="2"/>
          </p:cNvCxnSpPr>
          <p:nvPr/>
        </p:nvCxnSpPr>
        <p:spPr>
          <a:xfrm flipV="1">
            <a:off x="5067300" y="2743200"/>
            <a:ext cx="2667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2" idx="0"/>
            <a:endCxn id="7" idx="2"/>
          </p:cNvCxnSpPr>
          <p:nvPr/>
        </p:nvCxnSpPr>
        <p:spPr>
          <a:xfrm flipH="1" flipV="1">
            <a:off x="3238500" y="2743200"/>
            <a:ext cx="1828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0"/>
            <a:endCxn id="6" idx="2"/>
          </p:cNvCxnSpPr>
          <p:nvPr/>
        </p:nvCxnSpPr>
        <p:spPr>
          <a:xfrm flipH="1" flipV="1">
            <a:off x="1143000" y="2743200"/>
            <a:ext cx="3924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6172200" y="22098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Payers (insurance, governments) and HISPs</a:t>
            </a:r>
            <a:endParaRPr lang="en-US" sz="1400" dirty="0"/>
          </a:p>
        </p:txBody>
      </p:sp>
      <p:sp>
        <p:nvSpPr>
          <p:cNvPr id="66" name="Rounded Rectangle 65"/>
          <p:cNvSpPr/>
          <p:nvPr/>
        </p:nvSpPr>
        <p:spPr>
          <a:xfrm>
            <a:off x="6172200" y="34290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Healthcare providers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Quantified self apps</a:t>
            </a:r>
            <a:endParaRPr lang="en-US" sz="1400" dirty="0"/>
          </a:p>
        </p:txBody>
      </p:sp>
      <p:sp>
        <p:nvSpPr>
          <p:cNvPr id="67" name="Rounded Rectangle 66"/>
          <p:cNvSpPr/>
          <p:nvPr/>
        </p:nvSpPr>
        <p:spPr>
          <a:xfrm>
            <a:off x="6172200" y="43434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“Mint for patients and caregivers”</a:t>
            </a:r>
            <a:endParaRPr lang="en-US" sz="1400" dirty="0"/>
          </a:p>
        </p:txBody>
      </p:sp>
      <p:sp>
        <p:nvSpPr>
          <p:cNvPr id="68" name="Rounded Rectangle 67"/>
          <p:cNvSpPr/>
          <p:nvPr/>
        </p:nvSpPr>
        <p:spPr>
          <a:xfrm>
            <a:off x="8382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Benefits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Proactive, </a:t>
            </a:r>
            <a:r>
              <a:rPr lang="en-US" sz="1400" dirty="0" err="1" smtClean="0"/>
              <a:t>trackable</a:t>
            </a:r>
            <a:r>
              <a:rPr lang="en-US" sz="1400" dirty="0" smtClean="0"/>
              <a:t> consent directives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Blue Button-like delivery of data</a:t>
            </a:r>
            <a:endParaRPr lang="en-US" sz="1400" dirty="0"/>
          </a:p>
        </p:txBody>
      </p:sp>
      <p:sp>
        <p:nvSpPr>
          <p:cNvPr id="69" name="Rounded Rectangle 68"/>
          <p:cNvSpPr/>
          <p:nvPr/>
        </p:nvSpPr>
        <p:spPr>
          <a:xfrm>
            <a:off x="41148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Challenges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Sclerotic IT practices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Serious security, privacy, and discoverability needs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1828800" y="2133600"/>
            <a:ext cx="533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931920" y="2133600"/>
            <a:ext cx="533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Protocol vs. value-add: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08488" y="1600200"/>
            <a:ext cx="3657600" cy="4800600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Apps can outsource reusable high-quality access control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Your access policies can test for claims like “over 18”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You can delegate constrained access to autonomous others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You can control access to stuff with public URLs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You can manage and revoke access from one place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You create and standardize machine-readable scope descriptions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You can centralize scope </a:t>
            </a:r>
            <a:r>
              <a:rPr lang="en-US" sz="2000" dirty="0" err="1" smtClean="0"/>
              <a:t>mgmt</a:t>
            </a:r>
            <a:r>
              <a:rPr lang="en-US" sz="2000" dirty="0" smtClean="0"/>
              <a:t> at </a:t>
            </a:r>
            <a:r>
              <a:rPr lang="en-US" sz="2000" dirty="0"/>
              <a:t>one AS and reuse policies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736040" y="1600200"/>
            <a:ext cx="3657600" cy="472440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Protocol + likely AS/RS </a:t>
            </a:r>
            <a:r>
              <a:rPr lang="en-US" sz="2000" dirty="0" smtClean="0"/>
              <a:t>agreements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Protocol </a:t>
            </a:r>
            <a:r>
              <a:rPr lang="en-US" sz="2000" dirty="0"/>
              <a:t>+ policy/claim support in AS UX and </a:t>
            </a:r>
            <a:r>
              <a:rPr lang="en-US" sz="2000" dirty="0" smtClean="0"/>
              <a:t>functionality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Protocol </a:t>
            </a:r>
            <a:r>
              <a:rPr lang="en-US" sz="2000" dirty="0"/>
              <a:t>+ policy/claim support in AS UX and functionality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Protocol + “personal discovery” features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AS UX and </a:t>
            </a:r>
            <a:r>
              <a:rPr lang="en-US" sz="2000" dirty="0" smtClean="0"/>
              <a:t>functionality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Profiling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Protocol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207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ecosystem: “distributed authz for business” (access management 2.0)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00240" y="1524000"/>
            <a:ext cx="7772400" cy="38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AliceCo</a:t>
            </a:r>
            <a:r>
              <a:rPr lang="en-US" dirty="0" smtClean="0"/>
              <a:t>-to-Employee/Contractor/</a:t>
            </a:r>
            <a:r>
              <a:rPr lang="en-US" dirty="0" err="1" smtClean="0"/>
              <a:t>PartnerBob</a:t>
            </a:r>
            <a:r>
              <a:rPr lang="en-US" dirty="0" smtClean="0"/>
              <a:t> sharing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914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764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528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1732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7744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3756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9768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5780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670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626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5" name="Straight Connector 24"/>
          <p:cNvCxnSpPr>
            <a:stCxn id="9" idx="0"/>
            <a:endCxn id="6" idx="2"/>
          </p:cNvCxnSpPr>
          <p:nvPr/>
        </p:nvCxnSpPr>
        <p:spPr>
          <a:xfrm flipH="1" flipV="1">
            <a:off x="914400" y="2743200"/>
            <a:ext cx="381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0"/>
          </p:cNvCxnSpPr>
          <p:nvPr/>
        </p:nvCxnSpPr>
        <p:spPr>
          <a:xfrm flipV="1">
            <a:off x="952500" y="2743200"/>
            <a:ext cx="22860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0"/>
          </p:cNvCxnSpPr>
          <p:nvPr/>
        </p:nvCxnSpPr>
        <p:spPr>
          <a:xfrm flipV="1">
            <a:off x="952500" y="2743200"/>
            <a:ext cx="43815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0"/>
          </p:cNvCxnSpPr>
          <p:nvPr/>
        </p:nvCxnSpPr>
        <p:spPr>
          <a:xfrm flipV="1">
            <a:off x="2171700" y="2743200"/>
            <a:ext cx="1066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0"/>
          </p:cNvCxnSpPr>
          <p:nvPr/>
        </p:nvCxnSpPr>
        <p:spPr>
          <a:xfrm flipV="1">
            <a:off x="2171700" y="2743200"/>
            <a:ext cx="3162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0"/>
            <a:endCxn id="6" idx="2"/>
          </p:cNvCxnSpPr>
          <p:nvPr/>
        </p:nvCxnSpPr>
        <p:spPr>
          <a:xfrm flipH="1" flipV="1">
            <a:off x="914400" y="2743200"/>
            <a:ext cx="29337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1" idx="0"/>
          </p:cNvCxnSpPr>
          <p:nvPr/>
        </p:nvCxnSpPr>
        <p:spPr>
          <a:xfrm flipH="1" flipV="1">
            <a:off x="3238500" y="2743200"/>
            <a:ext cx="6096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0"/>
          </p:cNvCxnSpPr>
          <p:nvPr/>
        </p:nvCxnSpPr>
        <p:spPr>
          <a:xfrm flipV="1">
            <a:off x="3848100" y="2743200"/>
            <a:ext cx="14859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2" idx="0"/>
          </p:cNvCxnSpPr>
          <p:nvPr/>
        </p:nvCxnSpPr>
        <p:spPr>
          <a:xfrm flipV="1">
            <a:off x="5067300" y="2743200"/>
            <a:ext cx="2667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2" idx="0"/>
          </p:cNvCxnSpPr>
          <p:nvPr/>
        </p:nvCxnSpPr>
        <p:spPr>
          <a:xfrm flipH="1" flipV="1">
            <a:off x="3238500" y="2743200"/>
            <a:ext cx="1828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0"/>
            <a:endCxn id="6" idx="2"/>
          </p:cNvCxnSpPr>
          <p:nvPr/>
        </p:nvCxnSpPr>
        <p:spPr>
          <a:xfrm flipH="1" flipV="1">
            <a:off x="914400" y="2743200"/>
            <a:ext cx="41529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6172200" y="22098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Firms have own AS, like IdP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May have internal apps</a:t>
            </a:r>
            <a:endParaRPr lang="en-US" sz="1400" dirty="0"/>
          </a:p>
        </p:txBody>
      </p:sp>
      <p:sp>
        <p:nvSpPr>
          <p:cNvPr id="66" name="Rounded Rectangle 65"/>
          <p:cNvSpPr/>
          <p:nvPr/>
        </p:nvSpPr>
        <p:spPr>
          <a:xfrm>
            <a:off x="6172200" y="34290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SaaS, </a:t>
            </a:r>
            <a:r>
              <a:rPr lang="en-US" sz="1400" dirty="0" err="1" smtClean="0"/>
              <a:t>PaaS</a:t>
            </a:r>
            <a:r>
              <a:rPr lang="en-US" sz="1400" dirty="0" smtClean="0"/>
              <a:t>, </a:t>
            </a:r>
            <a:r>
              <a:rPr lang="en-US" sz="1400" dirty="0" err="1" smtClean="0"/>
              <a:t>IaaS</a:t>
            </a:r>
            <a:endParaRPr lang="en-US" sz="1400" dirty="0" smtClean="0"/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“Claims-based SSO”</a:t>
            </a:r>
            <a:endParaRPr lang="en-US" sz="1400" dirty="0"/>
          </a:p>
        </p:txBody>
      </p:sp>
      <p:sp>
        <p:nvSpPr>
          <p:cNvPr id="67" name="Rounded Rectangle 66"/>
          <p:cNvSpPr/>
          <p:nvPr/>
        </p:nvSpPr>
        <p:spPr>
          <a:xfrm>
            <a:off x="6172200" y="4343400"/>
            <a:ext cx="19812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Third-party apps UMA-enabled</a:t>
            </a:r>
            <a:endParaRPr lang="en-US" sz="1400" dirty="0"/>
          </a:p>
        </p:txBody>
      </p:sp>
      <p:sp>
        <p:nvSpPr>
          <p:cNvPr id="68" name="Rounded Rectangle 67"/>
          <p:cNvSpPr/>
          <p:nvPr/>
        </p:nvSpPr>
        <p:spPr>
          <a:xfrm>
            <a:off x="8382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Benefits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Centralized scope </a:t>
            </a:r>
            <a:r>
              <a:rPr lang="en-US" sz="1400" dirty="0" err="1" smtClean="0"/>
              <a:t>mgmt</a:t>
            </a:r>
            <a:r>
              <a:rPr lang="en-US" sz="1400" dirty="0" smtClean="0"/>
              <a:t> across web, mobile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Less dependent on a “big bang”</a:t>
            </a:r>
            <a:endParaRPr lang="en-US" sz="1400" dirty="0"/>
          </a:p>
        </p:txBody>
      </p:sp>
      <p:sp>
        <p:nvSpPr>
          <p:cNvPr id="69" name="Rounded Rectangle 68"/>
          <p:cNvSpPr/>
          <p:nvPr/>
        </p:nvSpPr>
        <p:spPr>
          <a:xfrm>
            <a:off x="41148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Challenges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Legacy apps and WAM practices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1600200" y="2133600"/>
            <a:ext cx="914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819400" y="2133600"/>
            <a:ext cx="914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486400" y="2133600"/>
            <a:ext cx="533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572000" y="2133600"/>
            <a:ext cx="914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cxnSp>
        <p:nvCxnSpPr>
          <p:cNvPr id="48" name="Straight Connector 47"/>
          <p:cNvCxnSpPr>
            <a:stCxn id="9" idx="0"/>
            <a:endCxn id="42" idx="2"/>
          </p:cNvCxnSpPr>
          <p:nvPr/>
        </p:nvCxnSpPr>
        <p:spPr>
          <a:xfrm flipV="1">
            <a:off x="952500" y="2743200"/>
            <a:ext cx="11049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0" idx="0"/>
            <a:endCxn id="42" idx="2"/>
          </p:cNvCxnSpPr>
          <p:nvPr/>
        </p:nvCxnSpPr>
        <p:spPr>
          <a:xfrm flipH="1" flipV="1">
            <a:off x="2057400" y="2743200"/>
            <a:ext cx="114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1" idx="0"/>
            <a:endCxn id="42" idx="2"/>
          </p:cNvCxnSpPr>
          <p:nvPr/>
        </p:nvCxnSpPr>
        <p:spPr>
          <a:xfrm flipH="1" flipV="1">
            <a:off x="2057400" y="2743200"/>
            <a:ext cx="17907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733800" y="21336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531" y="1295585"/>
            <a:ext cx="6641869" cy="533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UMA is a profile of OAuth,</a:t>
            </a:r>
            <a:br>
              <a:rPr lang="en-US" dirty="0" smtClean="0"/>
            </a:br>
            <a:r>
              <a:rPr lang="en-US" dirty="0" smtClean="0"/>
              <a:t>with bits added for interop and scale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34278" y="2032000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resource owner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0116" y="2886740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resource server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56543" y="3085523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authorization server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52419" y="6132481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client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51248" y="3879413"/>
            <a:ext cx="1131999" cy="57984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protected resources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0269" y="3987089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latin typeface="Gill Sans Light"/>
                <a:cs typeface="Gill Sans Light"/>
              </a:rPr>
              <a:t>(unnamed till now)</a:t>
            </a:r>
            <a:endParaRPr lang="en-US" sz="1200" i="1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778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131" y="356795"/>
            <a:ext cx="6641869" cy="533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966"/>
            <a:ext cx="2911061" cy="33526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UMA solves for 1) individual choice and</a:t>
            </a:r>
            <a:br>
              <a:rPr lang="en-US" sz="3200" dirty="0" smtClean="0"/>
            </a:br>
            <a:r>
              <a:rPr lang="en-US" sz="3200" dirty="0" smtClean="0"/>
              <a:t>2) fully modular cloud services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19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19520" y="3163026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App-specific API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4168026" y="4636070"/>
            <a:ext cx="1303131" cy="3975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UMA-enabled client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3644214" y="3786592"/>
            <a:ext cx="678437" cy="396695"/>
          </a:xfrm>
          <a:prstGeom prst="pent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Gill Sans Light"/>
                <a:cs typeface="Gill Sans Light"/>
              </a:rPr>
              <a:t>RPT</a:t>
            </a:r>
            <a:endParaRPr lang="en-US" sz="1000" dirty="0">
              <a:latin typeface="Gill Sans Light"/>
              <a:cs typeface="Gill Sans Light"/>
            </a:endParaRPr>
          </a:p>
        </p:txBody>
      </p:sp>
      <p:sp>
        <p:nvSpPr>
          <p:cNvPr id="9" name="Line Callout 1 (Accent Bar) 8"/>
          <p:cNvSpPr/>
          <p:nvPr/>
        </p:nvSpPr>
        <p:spPr>
          <a:xfrm>
            <a:off x="828292" y="3962247"/>
            <a:ext cx="1664306" cy="228600"/>
          </a:xfrm>
          <a:prstGeom prst="accentCallout1">
            <a:avLst>
              <a:gd name="adj1" fmla="val 18750"/>
              <a:gd name="adj2" fmla="val 106406"/>
              <a:gd name="adj3" fmla="val 46068"/>
              <a:gd name="adj4" fmla="val 16958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requesting party token</a:t>
            </a:r>
            <a:endParaRPr lang="en-US" sz="12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399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“data price” for online service</a:t>
            </a:r>
            <a:br>
              <a:rPr lang="en-US" dirty="0" smtClean="0"/>
            </a:br>
            <a:r>
              <a:rPr lang="en-US" dirty="0" smtClean="0"/>
              <a:t>is too high: typing…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36529"/>
            <a:ext cx="3797407" cy="3889634"/>
          </a:xfrm>
        </p:spPr>
        <p:txBody>
          <a:bodyPr/>
          <a:lstStyle/>
          <a:p>
            <a:r>
              <a:rPr lang="en-US" dirty="0"/>
              <a:t>Provisioning by hand</a:t>
            </a:r>
          </a:p>
          <a:p>
            <a:r>
              <a:rPr lang="en-US" dirty="0"/>
              <a:t>Provisioning by value</a:t>
            </a:r>
          </a:p>
          <a:p>
            <a:r>
              <a:rPr lang="en-US" dirty="0" err="1"/>
              <a:t>Oversharing</a:t>
            </a:r>
            <a:endParaRPr lang="en-US" dirty="0"/>
          </a:p>
          <a:p>
            <a:r>
              <a:rPr lang="en-US" dirty="0"/>
              <a:t>Lying!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607" y="2138634"/>
            <a:ext cx="4566703" cy="3660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6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131" y="356795"/>
            <a:ext cx="6641869" cy="533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966"/>
            <a:ext cx="2911061" cy="33526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UMA solves for 1) individual choice and</a:t>
            </a:r>
            <a:br>
              <a:rPr lang="en-US" sz="3200" dirty="0" smtClean="0"/>
            </a:br>
            <a:r>
              <a:rPr lang="en-US" sz="3200" dirty="0" smtClean="0"/>
              <a:t>2) fully modular cloud services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20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5400000">
            <a:off x="4372324" y="2516287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Protection API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3375169" y="2516287"/>
            <a:ext cx="1303131" cy="3975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Protection client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7" name="Regular Pentagon 16"/>
          <p:cNvSpPr/>
          <p:nvPr/>
        </p:nvSpPr>
        <p:spPr>
          <a:xfrm>
            <a:off x="4170546" y="2405858"/>
            <a:ext cx="676656" cy="393192"/>
          </a:xfrm>
          <a:prstGeom prst="pent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Gill Sans Light"/>
                <a:cs typeface="Gill Sans Light"/>
              </a:rPr>
              <a:t>PAT</a:t>
            </a:r>
            <a:endParaRPr lang="en-US" sz="1000" dirty="0">
              <a:latin typeface="Gill Sans Light"/>
              <a:cs typeface="Gill Sans Light"/>
            </a:endParaRPr>
          </a:p>
        </p:txBody>
      </p:sp>
      <p:sp>
        <p:nvSpPr>
          <p:cNvPr id="9" name="Line Callout 1 (Accent Bar) 8"/>
          <p:cNvSpPr/>
          <p:nvPr/>
        </p:nvSpPr>
        <p:spPr>
          <a:xfrm>
            <a:off x="828292" y="3962247"/>
            <a:ext cx="1664306" cy="228600"/>
          </a:xfrm>
          <a:prstGeom prst="accentCallout1">
            <a:avLst>
              <a:gd name="adj1" fmla="val 18750"/>
              <a:gd name="adj2" fmla="val 106406"/>
              <a:gd name="adj3" fmla="val -485387"/>
              <a:gd name="adj4" fmla="val 21437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protection API token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0" name="Line Callout 1 (Accent Bar) 9"/>
          <p:cNvSpPr/>
          <p:nvPr/>
        </p:nvSpPr>
        <p:spPr>
          <a:xfrm>
            <a:off x="7065871" y="544947"/>
            <a:ext cx="1664306" cy="654878"/>
          </a:xfrm>
          <a:prstGeom prst="accentCallout1">
            <a:avLst>
              <a:gd name="adj1" fmla="val 69345"/>
              <a:gd name="adj2" fmla="val -5572"/>
              <a:gd name="adj3" fmla="val 252114"/>
              <a:gd name="adj4" fmla="val -1190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includes resource registration API and token introspection API</a:t>
            </a:r>
            <a:endParaRPr lang="en-US" sz="12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399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131" y="356795"/>
            <a:ext cx="6641869" cy="533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966"/>
            <a:ext cx="2911061" cy="33526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UMA solves for 1) individual choice and</a:t>
            </a:r>
            <a:br>
              <a:rPr lang="en-US" sz="3200" dirty="0" smtClean="0"/>
            </a:br>
            <a:r>
              <a:rPr lang="en-US" sz="3200" dirty="0" smtClean="0"/>
              <a:t>2) fully modular cloud services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21</a:t>
            </a:fld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819573" y="3049652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Authorization API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19573" y="4270016"/>
            <a:ext cx="1303131" cy="3975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Authorization client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20" name="Regular Pentagon 19"/>
          <p:cNvSpPr/>
          <p:nvPr/>
        </p:nvSpPr>
        <p:spPr>
          <a:xfrm>
            <a:off x="5150890" y="3705789"/>
            <a:ext cx="676656" cy="393192"/>
          </a:xfrm>
          <a:prstGeom prst="pent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Gill Sans Light"/>
                <a:cs typeface="Gill Sans Light"/>
              </a:rPr>
              <a:t>AAT</a:t>
            </a:r>
            <a:endParaRPr lang="en-US" sz="1000" dirty="0">
              <a:latin typeface="Gill Sans Light"/>
              <a:cs typeface="Gill Sans Light"/>
            </a:endParaRPr>
          </a:p>
        </p:txBody>
      </p:sp>
      <p:sp>
        <p:nvSpPr>
          <p:cNvPr id="9" name="Line Callout 1 (Accent Bar) 8"/>
          <p:cNvSpPr/>
          <p:nvPr/>
        </p:nvSpPr>
        <p:spPr>
          <a:xfrm>
            <a:off x="828292" y="3962247"/>
            <a:ext cx="1664306" cy="228600"/>
          </a:xfrm>
          <a:prstGeom prst="accentCallout1">
            <a:avLst>
              <a:gd name="adj1" fmla="val 18750"/>
              <a:gd name="adj2" fmla="val 106406"/>
              <a:gd name="adj3" fmla="val -26404"/>
              <a:gd name="adj4" fmla="val 2674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authorization API token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0" name="Line Callout 1 (Accent Bar) 9"/>
          <p:cNvSpPr/>
          <p:nvPr/>
        </p:nvSpPr>
        <p:spPr>
          <a:xfrm>
            <a:off x="7128263" y="4810942"/>
            <a:ext cx="1664306" cy="654878"/>
          </a:xfrm>
          <a:prstGeom prst="accentCallout1">
            <a:avLst>
              <a:gd name="adj1" fmla="val 39831"/>
              <a:gd name="adj2" fmla="val -5571"/>
              <a:gd name="adj3" fmla="val -224325"/>
              <a:gd name="adj4" fmla="val -6847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supports OpenID Connect-based claims-gathering for authz</a:t>
            </a:r>
            <a:endParaRPr lang="en-US" sz="12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57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implementations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2"/>
              </a:rPr>
              <a:t>http://kantarainitiative.org/confluence/display/uma/UMA+Implementations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7675" cy="492984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SMARTAM.net</a:t>
            </a:r>
            <a:r>
              <a:rPr lang="en-US" dirty="0" smtClean="0"/>
              <a:t> (running authorization service from Cloud Identity UK)</a:t>
            </a:r>
          </a:p>
          <a:p>
            <a:r>
              <a:rPr lang="en-US" dirty="0" smtClean="0"/>
              <a:t>Puma (Python libraries for RS- and client-enabling web apps) from ditto</a:t>
            </a:r>
          </a:p>
          <a:p>
            <a:r>
              <a:rPr lang="en-US" dirty="0" err="1" smtClean="0"/>
              <a:t>Fraunhofer</a:t>
            </a:r>
            <a:r>
              <a:rPr lang="en-US" dirty="0" smtClean="0"/>
              <a:t> AISEC open-source implementation in Java</a:t>
            </a:r>
          </a:p>
          <a:p>
            <a:r>
              <a:rPr lang="en-US" dirty="0" smtClean="0"/>
              <a:t>Gluu OX open-source implementation for Access Management 2.0 use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857" y="1600200"/>
            <a:ext cx="3911600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542" y="2698750"/>
            <a:ext cx="2552700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842" y="3822700"/>
            <a:ext cx="2565400" cy="78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837" y="4902962"/>
            <a:ext cx="2984500" cy="119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33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UMA has several independent implementations, some available as open source</a:t>
            </a:r>
          </a:p>
          <a:p>
            <a:r>
              <a:rPr lang="en-US" dirty="0"/>
              <a:t>UMA interop activities are </a:t>
            </a:r>
            <a:r>
              <a:rPr lang="en-US" dirty="0" smtClean="0"/>
              <a:t>ongoing</a:t>
            </a:r>
          </a:p>
          <a:p>
            <a:r>
              <a:rPr lang="en-US" dirty="0" smtClean="0"/>
              <a:t>Work is under way with legal experts on “access federation” trust frameworks</a:t>
            </a:r>
            <a:endParaRPr lang="en-US" dirty="0"/>
          </a:p>
          <a:p>
            <a:r>
              <a:rPr lang="en-US" dirty="0"/>
              <a:t>Case studies, FAQ, and more are available</a:t>
            </a:r>
          </a:p>
          <a:p>
            <a:r>
              <a:rPr lang="en-US" dirty="0"/>
              <a:t>Get involved!</a:t>
            </a:r>
          </a:p>
          <a:p>
            <a:pPr lvl="1"/>
            <a:r>
              <a:rPr lang="en-US" dirty="0"/>
              <a:t>Follow @UMAWG</a:t>
            </a:r>
          </a:p>
          <a:p>
            <a:pPr lvl="1"/>
            <a:r>
              <a:rPr lang="en-US" dirty="0" smtClean="0"/>
              <a:t>Become an </a:t>
            </a:r>
            <a:r>
              <a:rPr lang="en-US" dirty="0" err="1" smtClean="0"/>
              <a:t>UMAnitarian</a:t>
            </a:r>
            <a:r>
              <a:rPr lang="en-US" dirty="0" smtClean="0"/>
              <a:t> (</a:t>
            </a:r>
            <a:r>
              <a:rPr lang="en-US" dirty="0"/>
              <a:t>it’s free!)</a:t>
            </a:r>
          </a:p>
          <a:p>
            <a:pPr lvl="1"/>
            <a:r>
              <a:rPr lang="en-US" dirty="0"/>
              <a:t>Join the UMA-</a:t>
            </a:r>
            <a:r>
              <a:rPr lang="en-US" dirty="0" err="1"/>
              <a:t>dev</a:t>
            </a:r>
            <a:r>
              <a:rPr lang="en-US" dirty="0"/>
              <a:t> mailing list</a:t>
            </a:r>
          </a:p>
          <a:p>
            <a:r>
              <a:rPr lang="en-US" dirty="0"/>
              <a:t>Visit </a:t>
            </a:r>
            <a:r>
              <a:rPr lang="en-US" b="1" u="sng" dirty="0"/>
              <a:t>tinyurl.com/umawg</a:t>
            </a:r>
            <a:r>
              <a:rPr lang="en-US" dirty="0"/>
              <a:t> for all the info you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2287"/>
            <a:ext cx="7772400" cy="173868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15826"/>
            <a:ext cx="9144000" cy="1268933"/>
          </a:xfrm>
        </p:spPr>
        <p:txBody>
          <a:bodyPr>
            <a:normAutofit/>
          </a:bodyPr>
          <a:lstStyle/>
          <a:p>
            <a:r>
              <a:rPr lang="en-US" sz="2400" dirty="0"/>
              <a:t>@UMAWG</a:t>
            </a:r>
            <a:br>
              <a:rPr lang="en-US" sz="2400" dirty="0"/>
            </a:br>
            <a:r>
              <a:rPr lang="en-US" sz="2400" dirty="0"/>
              <a:t>tinyurl.com/</a:t>
            </a:r>
            <a:r>
              <a:rPr lang="en-US" sz="2400" dirty="0" smtClean="0"/>
              <a:t>umawg | tinyurl.com/</a:t>
            </a:r>
            <a:r>
              <a:rPr lang="en-US" sz="2400" dirty="0" smtClean="0"/>
              <a:t>umafaq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FD1A4F-B7D2-2647-ACD7-FED53E96B4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0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947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Phase 1: protect a resource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351" y="0"/>
            <a:ext cx="4726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1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7947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Phases 2 and 3: get authorization and access resource</a:t>
            </a:r>
            <a:br>
              <a:rPr lang="en-US" dirty="0" smtClean="0"/>
            </a:br>
            <a:r>
              <a:rPr lang="en-US" sz="2000" dirty="0" smtClean="0"/>
              <a:t>1 of 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413" y="1600200"/>
            <a:ext cx="575058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18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7947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Phases 2 and 3: get authorization and access resource</a:t>
            </a:r>
            <a:br>
              <a:rPr lang="en-US" dirty="0" smtClean="0"/>
            </a:br>
            <a:r>
              <a:rPr lang="en-US" sz="2000" dirty="0"/>
              <a:t>2</a:t>
            </a:r>
            <a:r>
              <a:rPr lang="en-US" sz="2000" dirty="0" smtClean="0"/>
              <a:t> of 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08889"/>
            <a:ext cx="6400800" cy="51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9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19200"/>
            <a:ext cx="6172200" cy="5010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7947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Phases 2 and 3: get authorization and access resource</a:t>
            </a:r>
            <a:br>
              <a:rPr lang="en-US" dirty="0" smtClean="0"/>
            </a:br>
            <a:r>
              <a:rPr lang="en-US" sz="2000" dirty="0" smtClean="0"/>
              <a:t>1 of 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8749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 </a:t>
            </a:r>
            <a:r>
              <a:rPr lang="en-US" dirty="0"/>
              <a:t>c</a:t>
            </a:r>
            <a:r>
              <a:rPr lang="en-US" dirty="0" smtClean="0"/>
              <a:t>all tree for the UMA profile of OAuth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6517804"/>
              </p:ext>
            </p:extLst>
          </p:nvPr>
        </p:nvGraphicFramePr>
        <p:xfrm>
          <a:off x="152400" y="1066800"/>
          <a:ext cx="8839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5943600"/>
            <a:ext cx="1044907" cy="4349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000" i="1" dirty="0" smtClean="0">
                <a:solidFill>
                  <a:schemeClr val="tx1"/>
                </a:solidFill>
              </a:rPr>
              <a:t>UMA native spec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0" y="5943600"/>
            <a:ext cx="1044907" cy="4349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000" i="1" dirty="0" smtClean="0">
                <a:solidFill>
                  <a:schemeClr val="tx1"/>
                </a:solidFill>
              </a:rPr>
              <a:t>Required external component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43200" y="5943600"/>
            <a:ext cx="1044907" cy="4349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000" i="1" dirty="0" smtClean="0">
                <a:solidFill>
                  <a:schemeClr val="tx1"/>
                </a:solidFill>
              </a:rPr>
              <a:t>Optional external component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6200" y="5943600"/>
            <a:ext cx="1044907" cy="4349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000" i="1" dirty="0" smtClean="0">
                <a:solidFill>
                  <a:schemeClr val="tx1"/>
                </a:solidFill>
              </a:rPr>
              <a:t>Individual IETF</a:t>
            </a:r>
            <a:r>
              <a:rPr lang="en-US" sz="1000" i="1" dirty="0">
                <a:solidFill>
                  <a:schemeClr val="tx1"/>
                </a:solidFill>
              </a:rPr>
              <a:t> </a:t>
            </a:r>
            <a:r>
              <a:rPr lang="en-US" sz="1000" i="1" dirty="0" smtClean="0">
                <a:solidFill>
                  <a:schemeClr val="tx1"/>
                </a:solidFill>
              </a:rPr>
              <a:t>I-D</a:t>
            </a:r>
            <a:endParaRPr lang="en-US" sz="1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7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“data price” for online service</a:t>
            </a:r>
            <a:br>
              <a:rPr lang="en-US" dirty="0" smtClean="0"/>
            </a:br>
            <a:r>
              <a:rPr lang="en-US" dirty="0" smtClean="0"/>
              <a:t>is too high: connecting…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8088" y="2126081"/>
            <a:ext cx="4053514" cy="3889634"/>
          </a:xfrm>
        </p:spPr>
        <p:txBody>
          <a:bodyPr>
            <a:normAutofit/>
          </a:bodyPr>
          <a:lstStyle/>
          <a:p>
            <a:r>
              <a:rPr lang="en-US" dirty="0"/>
              <a:t>Meaningless consent to unfavorable terms</a:t>
            </a:r>
          </a:p>
          <a:p>
            <a:r>
              <a:rPr lang="en-US" dirty="0"/>
              <a:t>Painful, inconsistent, and messy access management</a:t>
            </a:r>
          </a:p>
          <a:p>
            <a:r>
              <a:rPr lang="en-US" dirty="0" smtClean="0"/>
              <a:t>Oblivious </a:t>
            </a:r>
            <a:r>
              <a:rPr lang="en-US" dirty="0" err="1" smtClean="0"/>
              <a:t>oversharing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2" y="2378335"/>
            <a:ext cx="4497848" cy="2771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“data price” for online service</a:t>
            </a:r>
            <a:br>
              <a:rPr lang="en-US" dirty="0" smtClean="0"/>
            </a:br>
            <a:r>
              <a:rPr lang="en-US" dirty="0" smtClean="0"/>
              <a:t>is too high: private URLs…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22351" y="2623088"/>
            <a:ext cx="3567043" cy="3023451"/>
          </a:xfrm>
        </p:spPr>
        <p:txBody>
          <a:bodyPr>
            <a:normAutofit/>
          </a:bodyPr>
          <a:lstStyle/>
          <a:p>
            <a:r>
              <a:rPr lang="en-US" dirty="0" smtClean="0"/>
              <a:t>Handy but insecure</a:t>
            </a:r>
          </a:p>
          <a:p>
            <a:r>
              <a:rPr lang="en-US" dirty="0" smtClean="0"/>
              <a:t>Unsuitable for really sensitive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9" y="2125251"/>
            <a:ext cx="4864426" cy="296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00" y="5078669"/>
            <a:ext cx="4864426" cy="37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212" y="1924558"/>
            <a:ext cx="1397000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109" y="1403331"/>
            <a:ext cx="7747000" cy="5259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data “sharing” today is</a:t>
            </a:r>
            <a:br>
              <a:rPr lang="en-US" dirty="0" smtClean="0"/>
            </a:br>
            <a:r>
              <a:rPr lang="en-US" dirty="0" smtClean="0"/>
              <a:t>back-channel and unconsented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0489" y="660391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Image source: http://</a:t>
            </a:r>
            <a:r>
              <a:rPr lang="en-US" sz="1200" dirty="0" err="1"/>
              <a:t>informationanswers.com</a:t>
            </a:r>
            <a:r>
              <a:rPr lang="en-US" sz="1200" dirty="0"/>
              <a:t>/?p=283</a:t>
            </a:r>
          </a:p>
        </p:txBody>
      </p:sp>
    </p:spTree>
    <p:extLst>
      <p:ext uri="{BB962C8B-B14F-4D97-AF65-F5344CB8AC3E}">
        <p14:creationId xmlns:p14="http://schemas.microsoft.com/office/powerpoint/2010/main" val="108882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138"/>
            <a:ext cx="8229600" cy="1574026"/>
          </a:xfrm>
        </p:spPr>
        <p:txBody>
          <a:bodyPr>
            <a:noAutofit/>
          </a:bodyPr>
          <a:lstStyle/>
          <a:p>
            <a:r>
              <a:rPr lang="en-US" sz="3600" dirty="0" smtClean="0"/>
              <a:t>Privacy is about context, control, choice and respect – so UMA enables a “digital footprint control console”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61311" y="2492890"/>
            <a:ext cx="4038600" cy="4129181"/>
          </a:xfrm>
          <a:solidFill>
            <a:schemeClr val="bg1">
              <a:alpha val="5000"/>
            </a:schemeClr>
          </a:solidFill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Web 2.0 access control</a:t>
            </a:r>
            <a:br>
              <a:rPr lang="en-US" i="1" dirty="0" smtClean="0"/>
            </a:br>
            <a:r>
              <a:rPr lang="en-US" i="1" dirty="0" smtClean="0"/>
              <a:t>is inconsistent and unsophisticated</a:t>
            </a:r>
          </a:p>
          <a:p>
            <a:r>
              <a:rPr lang="en-US" i="1" dirty="0" smtClean="0"/>
              <a:t>To share with others, you have to list them literally</a:t>
            </a:r>
          </a:p>
          <a:p>
            <a:r>
              <a:rPr lang="en-US" i="1" dirty="0" smtClean="0"/>
              <a:t>You have to keep rebuilding your “circles” in new apps</a:t>
            </a:r>
          </a:p>
          <a:p>
            <a:r>
              <a:rPr lang="en-US" i="1" dirty="0" smtClean="0"/>
              <a:t>You can’t advertise content without giving it away</a:t>
            </a:r>
          </a:p>
          <a:p>
            <a:r>
              <a:rPr lang="en-US" i="1" dirty="0" smtClean="0"/>
              <a:t>You can’t get a global view of who accessed what</a:t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64024" y="2492890"/>
            <a:ext cx="4038600" cy="3752963"/>
          </a:xfrm>
          <a:solidFill>
            <a:schemeClr val="bg1">
              <a:alpha val="5000"/>
            </a:schemeClr>
          </a:solidFill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can </a:t>
            </a:r>
            <a:r>
              <a:rPr lang="en-US" dirty="0" smtClean="0">
                <a:latin typeface="Gill Sans"/>
                <a:cs typeface="Gill Sans"/>
              </a:rPr>
              <a:t>unify</a:t>
            </a:r>
            <a:r>
              <a:rPr lang="en-US" dirty="0" smtClean="0"/>
              <a:t> access control under a single app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Your access policies can test for </a:t>
            </a:r>
            <a:r>
              <a:rPr lang="en-US" dirty="0" smtClean="0">
                <a:latin typeface="Gill Sans"/>
                <a:cs typeface="Gill Sans"/>
              </a:rPr>
              <a:t>claims</a:t>
            </a:r>
            <a:r>
              <a:rPr lang="en-US" dirty="0" smtClean="0"/>
              <a:t> like “over 18”</a:t>
            </a:r>
          </a:p>
          <a:p>
            <a:r>
              <a:rPr lang="en-US" dirty="0" smtClean="0"/>
              <a:t>You can </a:t>
            </a:r>
            <a:r>
              <a:rPr lang="en-US" dirty="0" smtClean="0">
                <a:latin typeface="Gill Sans"/>
                <a:cs typeface="Gill Sans"/>
              </a:rPr>
              <a:t>reuse</a:t>
            </a:r>
            <a:r>
              <a:rPr lang="en-US" dirty="0" smtClean="0"/>
              <a:t> the same policies with multiple sites</a:t>
            </a:r>
          </a:p>
          <a:p>
            <a:r>
              <a:rPr lang="en-US" dirty="0" smtClean="0"/>
              <a:t>You can control access to stuff with </a:t>
            </a:r>
            <a:r>
              <a:rPr lang="en-US" dirty="0" smtClean="0">
                <a:latin typeface="Gill Sans"/>
                <a:cs typeface="Gill Sans"/>
              </a:rPr>
              <a:t>public</a:t>
            </a:r>
            <a:r>
              <a:rPr lang="en-US" dirty="0" smtClean="0"/>
              <a:t> URLs</a:t>
            </a:r>
          </a:p>
          <a:p>
            <a:r>
              <a:rPr lang="en-US" dirty="0" smtClean="0"/>
              <a:t>You can manage and </a:t>
            </a:r>
            <a:r>
              <a:rPr lang="en-US" dirty="0" smtClean="0">
                <a:latin typeface="Gill Sans"/>
                <a:cs typeface="Gill Sans"/>
              </a:rPr>
              <a:t>revoke</a:t>
            </a:r>
            <a:r>
              <a:rPr lang="en-US" dirty="0" smtClean="0"/>
              <a:t> access from one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65" y="6432342"/>
            <a:ext cx="2133600" cy="365125"/>
          </a:xfrm>
        </p:spPr>
        <p:txBody>
          <a:bodyPr/>
          <a:lstStyle/>
          <a:p>
            <a:fld id="{56FD1A4F-B7D2-2647-ACD7-FED53E96B4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UMA </a:t>
            </a:r>
            <a:r>
              <a:rPr lang="en-US" dirty="0"/>
              <a:t>turns online sharing </a:t>
            </a:r>
            <a:r>
              <a:rPr lang="en-US" dirty="0" smtClean="0"/>
              <a:t>into </a:t>
            </a:r>
            <a:r>
              <a:rPr lang="en-US" dirty="0"/>
              <a:t>a </a:t>
            </a:r>
            <a:r>
              <a:rPr lang="en-US" dirty="0" smtClean="0"/>
              <a:t>privacy-by-design </a:t>
            </a:r>
            <a:r>
              <a:rPr lang="en-US" dirty="0"/>
              <a:t>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531" y="1295585"/>
            <a:ext cx="6641869" cy="53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0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UMA </a:t>
            </a:r>
            <a:r>
              <a:rPr lang="en-US" dirty="0"/>
              <a:t>turns online sharing </a:t>
            </a:r>
            <a:r>
              <a:rPr lang="en-US" dirty="0" smtClean="0"/>
              <a:t>into </a:t>
            </a:r>
            <a:r>
              <a:rPr lang="en-US" dirty="0"/>
              <a:t>a </a:t>
            </a:r>
            <a:r>
              <a:rPr lang="en-US" dirty="0" smtClean="0"/>
              <a:t>privacy-by-design </a:t>
            </a:r>
            <a:r>
              <a:rPr lang="en-US" dirty="0"/>
              <a:t>solution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5220" y="3641627"/>
            <a:ext cx="2015510" cy="2957513"/>
          </a:xfrm>
          <a:prstGeom prst="wedgeRoundRectCallout">
            <a:avLst>
              <a:gd name="adj1" fmla="val 55607"/>
              <a:gd name="adj2" fmla="val -45067"/>
              <a:gd name="adj3" fmla="val 16667"/>
            </a:avLst>
          </a:prstGeom>
          <a:solidFill>
            <a:srgbClr val="FF730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91440" rIns="91440" bIns="91440" rtlCol="0" anchor="b">
            <a:spAutoFit/>
          </a:bodyPr>
          <a:lstStyle/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Historical</a:t>
            </a:r>
            <a:endParaRPr lang="en-US" sz="1400" dirty="0">
              <a:latin typeface="Gill Sans Light"/>
              <a:cs typeface="Gill Sans Light"/>
            </a:endParaRPr>
          </a:p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Municipal</a:t>
            </a:r>
            <a:endParaRPr lang="en-US" sz="1400" dirty="0">
              <a:latin typeface="Gill Sans Light"/>
              <a:cs typeface="Gill Sans Light"/>
            </a:endParaRPr>
          </a:p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Financial</a:t>
            </a:r>
            <a:endParaRPr lang="en-US" sz="1400" dirty="0">
              <a:latin typeface="Gill Sans Light"/>
              <a:cs typeface="Gill Sans Light"/>
            </a:endParaRPr>
          </a:p>
          <a:p>
            <a:pPr eaLnBrk="0" hangingPunct="0"/>
            <a:r>
              <a:rPr lang="en-US" sz="1400" dirty="0">
                <a:latin typeface="Gill Sans Light"/>
                <a:cs typeface="Gill Sans Light"/>
              </a:rPr>
              <a:t>Vocational</a:t>
            </a:r>
          </a:p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Artistic</a:t>
            </a:r>
            <a:endParaRPr lang="en-US" sz="1400" dirty="0">
              <a:latin typeface="Gill Sans Light"/>
              <a:cs typeface="Gill Sans Light"/>
            </a:endParaRPr>
          </a:p>
          <a:p>
            <a:pPr eaLnBrk="0" hangingPunct="0"/>
            <a:r>
              <a:rPr lang="en-US" sz="1400" dirty="0">
                <a:latin typeface="Gill Sans Light"/>
                <a:cs typeface="Gill Sans Light"/>
              </a:rPr>
              <a:t>Social</a:t>
            </a:r>
          </a:p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Geolocation</a:t>
            </a:r>
            <a:endParaRPr lang="en-US" sz="1400" dirty="0">
              <a:latin typeface="Gill Sans Light"/>
              <a:cs typeface="Gill Sans Light"/>
            </a:endParaRPr>
          </a:p>
          <a:p>
            <a:pPr eaLnBrk="0" hangingPunct="0"/>
            <a:r>
              <a:rPr lang="en-US" sz="1400" dirty="0">
                <a:latin typeface="Gill Sans Light"/>
                <a:cs typeface="Gill Sans Light"/>
              </a:rPr>
              <a:t>Computational</a:t>
            </a:r>
          </a:p>
          <a:p>
            <a:pPr eaLnBrk="0" hangingPunct="0"/>
            <a:r>
              <a:rPr lang="en-US" sz="1400" dirty="0">
                <a:latin typeface="Gill Sans Light"/>
                <a:cs typeface="Gill Sans Light"/>
              </a:rPr>
              <a:t>Genealogical</a:t>
            </a:r>
          </a:p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Biological</a:t>
            </a:r>
            <a:endParaRPr lang="en-US" sz="1400" dirty="0">
              <a:latin typeface="Gill Sans Light"/>
              <a:cs typeface="Gill Sans Light"/>
            </a:endParaRPr>
          </a:p>
          <a:p>
            <a:pPr eaLnBrk="0" hangingPunct="0"/>
            <a:r>
              <a:rPr lang="en-US" sz="1400" dirty="0">
                <a:latin typeface="Gill Sans Light"/>
                <a:cs typeface="Gill Sans Light"/>
              </a:rPr>
              <a:t>Legal</a:t>
            </a:r>
          </a:p>
          <a:p>
            <a:pPr eaLnBrk="0" hangingPunct="0"/>
            <a:r>
              <a:rPr lang="en-US" sz="1400" dirty="0">
                <a:latin typeface="Gill Sans Light"/>
                <a:cs typeface="Gill Sans Light"/>
              </a:rPr>
              <a:t>...</a:t>
            </a:r>
            <a:endParaRPr lang="en-US" sz="1400" dirty="0" smtClean="0">
              <a:latin typeface="Gill Sans Light"/>
              <a:cs typeface="Gill Sans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531" y="1295585"/>
            <a:ext cx="6641869" cy="53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2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531" y="1295585"/>
            <a:ext cx="6641869" cy="533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UMA </a:t>
            </a:r>
            <a:r>
              <a:rPr lang="en-US" dirty="0"/>
              <a:t>turns online sharing </a:t>
            </a:r>
            <a:r>
              <a:rPr lang="en-US" dirty="0" smtClean="0"/>
              <a:t>into </a:t>
            </a:r>
            <a:r>
              <a:rPr lang="en-US" dirty="0"/>
              <a:t>a </a:t>
            </a:r>
            <a:r>
              <a:rPr lang="en-US" dirty="0" smtClean="0"/>
              <a:t>privacy-by-design </a:t>
            </a:r>
            <a:r>
              <a:rPr lang="en-US" dirty="0"/>
              <a:t>solution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556082" y="1453029"/>
            <a:ext cx="2463673" cy="1396127"/>
          </a:xfrm>
          <a:prstGeom prst="wedgeRoundRectCallout">
            <a:avLst>
              <a:gd name="adj1" fmla="val -124073"/>
              <a:gd name="adj2" fmla="val -4032"/>
              <a:gd name="adj3" fmla="val 16667"/>
            </a:avLst>
          </a:prstGeom>
          <a:solidFill>
            <a:srgbClr val="FF730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91440" rIns="91440" bIns="91440" rtlCol="0" anchor="b">
            <a:spAutoFit/>
          </a:bodyPr>
          <a:lstStyle/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I want to </a:t>
            </a:r>
            <a:r>
              <a:rPr lang="en-US" sz="1400" b="1" dirty="0" smtClean="0">
                <a:latin typeface="Gill Sans"/>
                <a:cs typeface="Gill Sans"/>
              </a:rPr>
              <a:t>share</a:t>
            </a:r>
            <a:r>
              <a:rPr lang="en-US" sz="1400" dirty="0" smtClean="0">
                <a:latin typeface="Gill Sans"/>
                <a:cs typeface="Gill Sans"/>
              </a:rPr>
              <a:t> </a:t>
            </a:r>
            <a:r>
              <a:rPr lang="en-US" sz="1400" dirty="0" smtClean="0">
                <a:latin typeface="Gill Sans Light"/>
                <a:cs typeface="Gill Sans Light"/>
              </a:rPr>
              <a:t>this stuff selectively</a:t>
            </a:r>
          </a:p>
          <a:p>
            <a:pPr marL="285750" indent="-285750" eaLnBrk="0" hangingPunct="0">
              <a:buFont typeface="Arial"/>
              <a:buChar char="•"/>
            </a:pPr>
            <a:r>
              <a:rPr lang="en-US" sz="1400" dirty="0" smtClean="0">
                <a:latin typeface="Gill Sans Light"/>
                <a:cs typeface="Gill Sans Light"/>
              </a:rPr>
              <a:t>Among my own apps</a:t>
            </a:r>
          </a:p>
          <a:p>
            <a:pPr marL="285750" indent="-285750" eaLnBrk="0" hangingPunct="0">
              <a:buFont typeface="Arial"/>
              <a:buChar char="•"/>
            </a:pPr>
            <a:r>
              <a:rPr lang="en-US" sz="1400" dirty="0" smtClean="0">
                <a:latin typeface="Gill Sans Light"/>
                <a:cs typeface="Gill Sans Light"/>
              </a:rPr>
              <a:t>With family and friends</a:t>
            </a:r>
          </a:p>
          <a:p>
            <a:pPr marL="285750" indent="-285750" eaLnBrk="0" hangingPunct="0">
              <a:buFont typeface="Arial"/>
              <a:buChar char="•"/>
            </a:pPr>
            <a:r>
              <a:rPr lang="en-US" sz="1400" dirty="0" smtClean="0">
                <a:latin typeface="Gill Sans Light"/>
                <a:cs typeface="Gill Sans Light"/>
              </a:rPr>
              <a:t>With organizations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556082" y="3004880"/>
            <a:ext cx="2463673" cy="919401"/>
          </a:xfrm>
          <a:prstGeom prst="wedgeRoundRectCallout">
            <a:avLst>
              <a:gd name="adj1" fmla="val -124857"/>
              <a:gd name="adj2" fmla="val -133879"/>
              <a:gd name="adj3" fmla="val 16667"/>
            </a:avLst>
          </a:prstGeom>
          <a:solidFill>
            <a:srgbClr val="FF730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91440" rIns="91440" bIns="91440" rtlCol="0" anchor="b">
            <a:spAutoFit/>
          </a:bodyPr>
          <a:lstStyle/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I want to </a:t>
            </a:r>
            <a:r>
              <a:rPr lang="en-US" sz="1400" b="1" dirty="0" smtClean="0">
                <a:latin typeface="Gill Sans"/>
                <a:cs typeface="Gill Sans"/>
              </a:rPr>
              <a:t>protect</a:t>
            </a:r>
            <a:r>
              <a:rPr lang="en-US" sz="1400" dirty="0" smtClean="0">
                <a:latin typeface="Gill Sans Light"/>
                <a:cs typeface="Gill Sans Light"/>
              </a:rPr>
              <a:t> this stuff from being seen by everyone in the world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0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A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UMA.potx</Template>
  <TotalTime>3364</TotalTime>
  <Words>1217</Words>
  <Application>Microsoft Macintosh PowerPoint</Application>
  <PresentationFormat>On-screen Show (4:3)</PresentationFormat>
  <Paragraphs>285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UMA</vt:lpstr>
      <vt:lpstr>User-Managed Access UMA Work Group</vt:lpstr>
      <vt:lpstr>The “data price” for online service is too high: typing…</vt:lpstr>
      <vt:lpstr>The “data price” for online service is too high: connecting…</vt:lpstr>
      <vt:lpstr>The “data price” for online service is too high: private URLs…</vt:lpstr>
      <vt:lpstr>Most data “sharing” today is back-channel and unconsented</vt:lpstr>
      <vt:lpstr>Privacy is about context, control, choice and respect – so UMA enables a “digital footprint control console”</vt:lpstr>
      <vt:lpstr>UMA turns online sharing into a privacy-by-design solution</vt:lpstr>
      <vt:lpstr>UMA turns online sharing into a privacy-by-design solution</vt:lpstr>
      <vt:lpstr>UMA turns online sharing into a privacy-by-design solution</vt:lpstr>
      <vt:lpstr>UMA turns online sharing into a privacy-by-design solution</vt:lpstr>
      <vt:lpstr>Key use caseshttp://kantarainitiative.org/confluence/display/uma/Case+Studies</vt:lpstr>
      <vt:lpstr>Enterprise use cases bring WAM into the API economy</vt:lpstr>
      <vt:lpstr>Potential ecosystem: “social access control” (à la social sign-in)</vt:lpstr>
      <vt:lpstr>Potential ecosystem: “walled garden PDS’s”</vt:lpstr>
      <vt:lpstr>Potential ecosystem: “patient-centric health vaults”</vt:lpstr>
      <vt:lpstr>Protocol vs. value-add: the basics</vt:lpstr>
      <vt:lpstr>Potential ecosystem: “distributed authz for business” (access management 2.0)</vt:lpstr>
      <vt:lpstr>UMA is a profile of OAuth, with bits added for interop and scale</vt:lpstr>
      <vt:lpstr>UMA solves for 1) individual choice and 2) fully modular cloud services</vt:lpstr>
      <vt:lpstr>UMA solves for 1) individual choice and 2) fully modular cloud services</vt:lpstr>
      <vt:lpstr>UMA solves for 1) individual choice and 2) fully modular cloud services</vt:lpstr>
      <vt:lpstr>Key implementations http://kantarainitiative.org/confluence/display/uma/UMA+Implementations</vt:lpstr>
      <vt:lpstr>Next steps</vt:lpstr>
      <vt:lpstr>Questions? Thank you</vt:lpstr>
      <vt:lpstr>Phase 1: protect a resource</vt:lpstr>
      <vt:lpstr>Phases 2 and 3: get authorization and access resource 1 of 3</vt:lpstr>
      <vt:lpstr>Phases 2 and 3: get authorization and access resource 2 of 3</vt:lpstr>
      <vt:lpstr>Phases 2 and 3: get authorization and access resource 1 of 3</vt:lpstr>
      <vt:lpstr>Spec call tree for the UMA profile of OAuth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101 2013-10-29</dc:title>
  <dc:subject/>
  <dc:creator>Eve</dc:creator>
  <cp:keywords/>
  <dc:description/>
  <cp:lastModifiedBy>Eve</cp:lastModifiedBy>
  <cp:revision>150</cp:revision>
  <dcterms:created xsi:type="dcterms:W3CDTF">2012-08-23T01:28:11Z</dcterms:created>
  <dcterms:modified xsi:type="dcterms:W3CDTF">2013-10-30T03:21:07Z</dcterms:modified>
  <cp:category/>
</cp:coreProperties>
</file>