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92" r:id="rId3"/>
    <p:sldId id="394" r:id="rId4"/>
    <p:sldId id="393" r:id="rId5"/>
    <p:sldId id="3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83" autoAdjust="0"/>
  </p:normalViewPr>
  <p:slideViewPr>
    <p:cSldViewPr snapToGrid="0" snapToObjects="1">
      <p:cViewPr varScale="1">
        <p:scale>
          <a:sx n="80" d="100"/>
          <a:sy n="80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09811-6A97-AC42-B54E-5018710A3276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18BEA-9D23-C54A-8F44-F6002BF7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97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1DE15-7254-6E42-9477-D634690B6418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9511-D097-F242-A0DB-C1F109628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7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tinyurl.com/umacase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docs.kantarainitiative.org/uma/draft-uma-core.html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docs.kantarainitiative.org/uma/draft-uma-trust.html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None/>
            </a:pPr>
            <a:r>
              <a:rPr lang="en-US" dirty="0" smtClean="0"/>
              <a:t>Instructions: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Copy the template slides applicable to your use case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 smtClean="0"/>
              <a:t>Entities: Software involved in protocol interactions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 smtClean="0"/>
              <a:t>Parties: Legally or contractually responsible for their actions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Edit or add to the bubble and arc labels, and supply icons for at least the resource owner and requesting party bubbles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 smtClean="0"/>
              <a:t>Alice and Bob: unique individuals (who don’t share credentials)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 smtClean="0"/>
              <a:t>Buildings: various kinds of organizations</a:t>
            </a:r>
          </a:p>
          <a:p>
            <a:pPr marL="57150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Circle entities or parties in the same administrative domain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dirty="0" smtClean="0"/>
              <a:t>If there are multiple choices, create separate diagrams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Illustrate identity sources/repositories as desired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Supply any details in additional slides as desired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Consider submitting your case study for review and publication to the UMA WG (</a:t>
            </a:r>
            <a:r>
              <a:rPr lang="en-US" dirty="0" smtClean="0">
                <a:hlinkClick r:id="rId3"/>
              </a:rPr>
              <a:t>sample case studies</a:t>
            </a:r>
            <a:r>
              <a:rPr lang="en-US" dirty="0" smtClean="0"/>
              <a:t>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511-D097-F242-A0DB-C1F109628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following slide</a:t>
            </a:r>
            <a:r>
              <a:rPr lang="en-US" sz="1200" baseline="0" dirty="0" smtClean="0"/>
              <a:t> uses terminology from the UMA core specification</a:t>
            </a:r>
            <a:r>
              <a:rPr lang="en-US" sz="1200" dirty="0" smtClean="0"/>
              <a:t>: </a:t>
            </a:r>
            <a:r>
              <a:rPr lang="en-US" sz="1200" dirty="0" smtClean="0">
                <a:hlinkClick r:id="rId3"/>
              </a:rPr>
              <a:t>http://docs.kantarainitiative.org/uma/draft-uma-core.html</a:t>
            </a:r>
            <a:r>
              <a:rPr lang="en-US" sz="120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Use one or more copies of this slide to capture your business use cases, technical architecture, and key entity relationships.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511-D097-F242-A0DB-C1F109628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Create one Entities diagram for each unique configuration of entities and domain relationships.</a:t>
            </a:r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might have the same person or organization in multiple roles.</a:t>
            </a:r>
          </a:p>
          <a:p>
            <a:r>
              <a:rPr lang="en-US" baseline="0" dirty="0" smtClean="0"/>
              <a:t>Different styles of buildings can be used to represent SaaS app vendors, financial institutions, small businesses, manufacturers, etc.</a:t>
            </a:r>
          </a:p>
          <a:p>
            <a:r>
              <a:rPr lang="en-US" baseline="0" dirty="0" smtClean="0"/>
              <a:t>Ensure that the domain circle clearly “ropes in” the entities in question: think of it as a firewall.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511-D097-F242-A0DB-C1F109628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following slide</a:t>
            </a:r>
            <a:r>
              <a:rPr lang="en-US" sz="1200" baseline="0" dirty="0" smtClean="0"/>
              <a:t> uses terminology from the UMA binding obligations specification</a:t>
            </a:r>
            <a:r>
              <a:rPr lang="en-US" sz="1200" dirty="0" smtClean="0"/>
              <a:t>: </a:t>
            </a:r>
            <a:r>
              <a:rPr lang="en-US" sz="1200" dirty="0" smtClean="0">
                <a:hlinkClick r:id="rId3"/>
              </a:rPr>
              <a:t>http://docs.kantarainitiative.org/uma/draft-uma-trust.html</a:t>
            </a:r>
            <a:r>
              <a:rPr lang="en-US" sz="120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Use one or more copies of this slide to capture your trust framework, access federation, and key binding obligations relationships.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511-D097-F242-A0DB-C1F109628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1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Create one Parties diagram for each unique configuration of parties and domain relationships.</a:t>
            </a:r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might have the same person or organization in multiple roles.</a:t>
            </a:r>
          </a:p>
          <a:p>
            <a:r>
              <a:rPr lang="en-US" baseline="0" dirty="0" smtClean="0"/>
              <a:t>Different styles of buildings can be used to represent SaaS app vendors, financial institutions, small businesses, manufacturers, etc.</a:t>
            </a:r>
          </a:p>
          <a:p>
            <a:r>
              <a:rPr lang="en-US" baseline="0" dirty="0" smtClean="0"/>
              <a:t>Ensure that the domain circle clearly “ropes in” the entities in question: think of it as a tight business trust relationship.</a:t>
            </a:r>
          </a:p>
          <a:p>
            <a:r>
              <a:rPr lang="en-US" baseline="0" dirty="0" smtClean="0"/>
              <a:t>The easiest way to populate this diagram is to design the Entities diagram the way you want it, and then select, copy, and paste the icons onto the Parties diagram.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511-D097-F242-A0DB-C1F109628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tinyurl.com/umawg" TargetMode="External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738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83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B4E4-30E3-AA44-ACFB-CE5ADF33A16A}" type="datetime1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43525" y="4730580"/>
            <a:ext cx="2249730" cy="17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3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888E-BC79-B242-8860-ECDED4D42016}" type="datetime1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6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1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4358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1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657600" cy="4343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4358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B0960-D2A3-4FDB-A77F-D4A848EC58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42982"/>
            <a:ext cx="7772400" cy="184666"/>
          </a:xfrm>
        </p:spPr>
        <p:txBody>
          <a:bodyPr anchor="b" anchorCtr="0">
            <a:sp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143000"/>
            <a:ext cx="7772400" cy="381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565392"/>
            <a:ext cx="5943600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Forrester Research, Inc. Reproduction Prohibited</a:t>
            </a:r>
          </a:p>
        </p:txBody>
      </p:sp>
    </p:spTree>
    <p:extLst>
      <p:ext uri="{BB962C8B-B14F-4D97-AF65-F5344CB8AC3E}">
        <p14:creationId xmlns:p14="http://schemas.microsoft.com/office/powerpoint/2010/main" val="387663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1C1-141F-D449-9826-51D472677364}" type="datetime1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D524-C2BE-EB40-8914-57CF252394C0}" type="datetime1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3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6AF1-1ADC-B34C-9EFF-C14AE76135EE}" type="datetime1">
              <a:rPr lang="en-US" smtClean="0"/>
              <a:t>8/17/14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C0ED-F760-884E-95CA-A41CD73D563A}" type="datetime1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7188-7CB9-AD48-A67B-33FE2E27F93A}" type="datetime1">
              <a:rPr lang="en-US" smtClean="0"/>
              <a:t>8/17/14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0723-B99E-AF41-9EE9-C3F8A5923BBC}" type="datetime1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0EE9-07F4-CE4F-9B57-18AD3BCAE98D}" type="datetime1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231-B251-2841-AF79-AE3CA5597D74}" type="datetime1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0851"/>
            <a:ext cx="9144000" cy="292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04887"/>
            <a:ext cx="9144000" cy="29239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1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C5BA-25ED-8D41-91C2-6D3DEBFBB9B6}" type="datetime1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92569" y="6530046"/>
            <a:ext cx="360996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Gill Sans Light"/>
                <a:cs typeface="Gill Sans Light"/>
              </a:defRPr>
            </a:lvl1pPr>
          </a:lstStyle>
          <a:p>
            <a:fld id="{56FD1A4F-B7D2-2647-ACD7-FED53E96B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1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uma-dev@kantarainitiativ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6889"/>
            <a:ext cx="7772400" cy="2756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Worksheet:</a:t>
            </a:r>
            <a:br>
              <a:rPr lang="en-US" dirty="0" smtClean="0"/>
            </a:br>
            <a:r>
              <a:rPr lang="en-US" dirty="0" smtClean="0"/>
              <a:t>Mapping your authorization and consent use cases to the UMA architecture</a:t>
            </a:r>
            <a:endParaRPr lang="en-US" sz="3200" dirty="0">
              <a:latin typeface="Gill Sans Light"/>
              <a:cs typeface="Gill Sans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04513"/>
            <a:ext cx="7576042" cy="13065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17 Aug 2014</a:t>
            </a:r>
            <a:endParaRPr lang="en-US" sz="2800" dirty="0" smtClean="0"/>
          </a:p>
          <a:p>
            <a:r>
              <a:rPr lang="en-US" sz="2800" dirty="0" smtClean="0"/>
              <a:t>Questions? Send mail to</a:t>
            </a:r>
            <a:br>
              <a:rPr lang="en-US" sz="2800" dirty="0" smtClean="0"/>
            </a:br>
            <a:r>
              <a:rPr lang="en-US" sz="2800" dirty="0" err="1" smtClean="0">
                <a:hlinkClick r:id="rId3"/>
              </a:rPr>
              <a:t>uma-dev@kantarainitiative.org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FD1A4F-B7D2-2647-ACD7-FED53E96B4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7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6889"/>
            <a:ext cx="7772400" cy="2499345"/>
          </a:xfrm>
        </p:spPr>
        <p:txBody>
          <a:bodyPr>
            <a:normAutofit/>
          </a:bodyPr>
          <a:lstStyle/>
          <a:p>
            <a:r>
              <a:rPr lang="en-US" dirty="0" smtClean="0"/>
              <a:t>Entities</a:t>
            </a:r>
            <a:endParaRPr lang="en-US" sz="3200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FD1A4F-B7D2-2647-ACD7-FED53E96B4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868" y="539945"/>
            <a:ext cx="7390701" cy="5881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944" y="1364147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resource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owner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4321" y="2878450"/>
            <a:ext cx="963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requesting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party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1102" y="2878450"/>
            <a:ext cx="1163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authorization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5558" y="287845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resource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6245" y="1887367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671174" y="1925513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consent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62941" y="2226428"/>
            <a:ext cx="633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7936" y="2837472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negotiate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29089" y="283747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protect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69271" y="4432344"/>
            <a:ext cx="779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authorize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7686" y="478175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access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2126" y="5241176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00818" y="5584265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client</a:t>
            </a:r>
            <a:endParaRPr lang="en-US" sz="1400" dirty="0">
              <a:latin typeface="Calibri"/>
              <a:cs typeface="Calibri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35" y="404597"/>
            <a:ext cx="455945" cy="7979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1009" y="393400"/>
            <a:ext cx="471976" cy="80910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145" y="3296022"/>
            <a:ext cx="1831672" cy="3204434"/>
          </a:xfrm>
          <a:prstGeom prst="ellipse">
            <a:avLst/>
          </a:prstGeom>
          <a:noFill/>
          <a:ln w="254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effectLst>
                  <a:glow rad="101600">
                    <a:schemeClr val="bg1">
                      <a:lumMod val="85000"/>
                      <a:alpha val="75000"/>
                    </a:schemeClr>
                  </a:glow>
                </a:effectLst>
              </a:rPr>
              <a:t>domain</a:t>
            </a:r>
            <a:endParaRPr lang="en-US" i="1" dirty="0">
              <a:solidFill>
                <a:schemeClr val="tx1"/>
              </a:solidFill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</a:endParaRPr>
          </a:p>
        </p:txBody>
      </p:sp>
      <p:pic>
        <p:nvPicPr>
          <p:cNvPr id="21" name="Picture 20" descr="bearded-guy-righ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43" y="426252"/>
            <a:ext cx="619506" cy="77624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72" y="404597"/>
            <a:ext cx="455945" cy="7979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4677" y="393400"/>
            <a:ext cx="471976" cy="809101"/>
          </a:xfrm>
          <a:prstGeom prst="rect">
            <a:avLst/>
          </a:prstGeom>
        </p:spPr>
      </p:pic>
      <p:pic>
        <p:nvPicPr>
          <p:cNvPr id="27" name="Picture 26" descr="bearded-guy-righ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32" y="426252"/>
            <a:ext cx="619506" cy="77624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627" y="1418120"/>
            <a:ext cx="530053" cy="59005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570" y="1376599"/>
            <a:ext cx="584200" cy="6731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5660" y="1376599"/>
            <a:ext cx="584200" cy="673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64749" y="1376599"/>
            <a:ext cx="584200" cy="673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482" y="2188899"/>
            <a:ext cx="697890" cy="6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6889"/>
            <a:ext cx="7772400" cy="2499345"/>
          </a:xfrm>
        </p:spPr>
        <p:txBody>
          <a:bodyPr>
            <a:normAutofit/>
          </a:bodyPr>
          <a:lstStyle/>
          <a:p>
            <a:r>
              <a:rPr lang="en-US" dirty="0" smtClean="0"/>
              <a:t>Parties</a:t>
            </a:r>
            <a:endParaRPr lang="en-US" sz="3200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FD1A4F-B7D2-2647-ACD7-FED53E96B4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1A4F-B7D2-2647-ACD7-FED53E96B4F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868" y="539945"/>
            <a:ext cx="7390701" cy="588182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180495" y="1392061"/>
            <a:ext cx="102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Authorizing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Party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51117" y="2912124"/>
            <a:ext cx="99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Requesting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Party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0243" y="2804402"/>
            <a:ext cx="11817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Authorization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Operator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70006" y="2788527"/>
            <a:ext cx="8643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Resource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Server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Operator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42290" y="1915281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3039" y="1953427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consent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804806" y="2254342"/>
            <a:ext cx="633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179801" y="2865386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negotiate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370954" y="286538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protect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911136" y="4460258"/>
            <a:ext cx="779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authorize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7686" y="4809665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access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3991" y="5269090"/>
            <a:ext cx="68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manage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262277" y="5466064"/>
            <a:ext cx="85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Client</a:t>
            </a:r>
          </a:p>
          <a:p>
            <a:pPr algn="ctr"/>
            <a:r>
              <a:rPr lang="en-US" sz="1400" dirty="0" smtClean="0">
                <a:latin typeface="Calibri"/>
                <a:cs typeface="Calibri"/>
              </a:rPr>
              <a:t>Operator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0145" y="3296022"/>
            <a:ext cx="1831672" cy="3204434"/>
          </a:xfrm>
          <a:prstGeom prst="ellipse">
            <a:avLst/>
          </a:prstGeom>
          <a:noFill/>
          <a:ln w="254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effectLst>
                  <a:glow rad="101600">
                    <a:schemeClr val="bg1">
                      <a:lumMod val="85000"/>
                      <a:alpha val="75000"/>
                    </a:schemeClr>
                  </a:glow>
                </a:effectLst>
              </a:rPr>
              <a:t>domain</a:t>
            </a:r>
            <a:endParaRPr lang="en-US" i="1" dirty="0">
              <a:solidFill>
                <a:schemeClr val="tx1"/>
              </a:solidFill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35" y="404597"/>
            <a:ext cx="455945" cy="79790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1009" y="393400"/>
            <a:ext cx="471976" cy="809101"/>
          </a:xfrm>
          <a:prstGeom prst="rect">
            <a:avLst/>
          </a:prstGeom>
        </p:spPr>
      </p:pic>
      <p:pic>
        <p:nvPicPr>
          <p:cNvPr id="46" name="Picture 45" descr="bearded-guy-righ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43" y="426252"/>
            <a:ext cx="619506" cy="7762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72" y="404597"/>
            <a:ext cx="455945" cy="79790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4677" y="393400"/>
            <a:ext cx="471976" cy="809101"/>
          </a:xfrm>
          <a:prstGeom prst="rect">
            <a:avLst/>
          </a:prstGeom>
        </p:spPr>
      </p:pic>
      <p:pic>
        <p:nvPicPr>
          <p:cNvPr id="49" name="Picture 48" descr="bearded-guy-righ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32" y="426252"/>
            <a:ext cx="619506" cy="77624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627" y="1418120"/>
            <a:ext cx="530053" cy="590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570" y="1376599"/>
            <a:ext cx="584200" cy="6731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5660" y="1376599"/>
            <a:ext cx="584200" cy="6731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64749" y="1376599"/>
            <a:ext cx="584200" cy="6731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482" y="2188899"/>
            <a:ext cx="697890" cy="69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99347"/>
      </p:ext>
    </p:extLst>
  </p:cSld>
  <p:clrMapOvr>
    <a:masterClrMapping/>
  </p:clrMapOvr>
</p:sld>
</file>

<file path=ppt/theme/theme1.xml><?xml version="1.0" encoding="utf-8"?>
<a:theme xmlns:a="http://schemas.openxmlformats.org/drawingml/2006/main" name="UM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UMA.potx</Template>
  <TotalTime>7571</TotalTime>
  <Words>456</Words>
  <Application>Microsoft Macintosh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UMA</vt:lpstr>
      <vt:lpstr>Worksheet: Mapping your authorization and consent use cases to the UMA architecture</vt:lpstr>
      <vt:lpstr>Entities</vt:lpstr>
      <vt:lpstr>PowerPoint Presentation</vt:lpstr>
      <vt:lpstr>Parties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“Personal Clouds” with UMA and OpenID Connect</dc:title>
  <dc:subject/>
  <dc:creator/>
  <cp:keywords/>
  <dc:description/>
  <cp:lastModifiedBy>Eve</cp:lastModifiedBy>
  <cp:revision>298</cp:revision>
  <cp:lastPrinted>2014-03-20T00:22:39Z</cp:lastPrinted>
  <dcterms:created xsi:type="dcterms:W3CDTF">2012-08-23T01:28:11Z</dcterms:created>
  <dcterms:modified xsi:type="dcterms:W3CDTF">2014-08-17T18:44:23Z</dcterms:modified>
  <cp:category/>
</cp:coreProperties>
</file>